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62" r:id="rId2"/>
    <p:sldId id="392" r:id="rId3"/>
    <p:sldId id="358" r:id="rId4"/>
    <p:sldId id="348" r:id="rId5"/>
    <p:sldId id="386" r:id="rId6"/>
    <p:sldId id="383" r:id="rId7"/>
    <p:sldId id="385" r:id="rId8"/>
    <p:sldId id="284" r:id="rId9"/>
    <p:sldId id="292" r:id="rId10"/>
    <p:sldId id="390" r:id="rId11"/>
    <p:sldId id="384" r:id="rId12"/>
    <p:sldId id="337" r:id="rId13"/>
    <p:sldId id="388" r:id="rId14"/>
    <p:sldId id="338" r:id="rId15"/>
    <p:sldId id="332" r:id="rId16"/>
    <p:sldId id="387" r:id="rId17"/>
    <p:sldId id="3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CAA"/>
    <a:srgbClr val="EDEDAC"/>
    <a:srgbClr val="F7F7F6"/>
    <a:srgbClr val="451B83"/>
    <a:srgbClr val="037076"/>
    <a:srgbClr val="003AAB"/>
    <a:srgbClr val="EEF2F7"/>
    <a:srgbClr val="F7F3FA"/>
    <a:srgbClr val="F5F5F4"/>
    <a:srgbClr val="F9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5"/>
    <p:restoredTop sz="93818"/>
  </p:normalViewPr>
  <p:slideViewPr>
    <p:cSldViewPr snapToGrid="0">
      <p:cViewPr>
        <p:scale>
          <a:sx n="123" d="100"/>
          <a:sy n="123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44A5C-18F6-BA47-BB3E-513AADD9715A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2ADD-39BB-0046-92F0-8DA8F93F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4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2ADD-39BB-0046-92F0-8DA8F93F7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E4D2-B5BE-059F-1621-FD1999E3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3CB83-905D-7C52-D9C4-DC94F4FCE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DE37A-3676-47F0-DEFF-50F285FF9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5F068-A657-1BCF-08A9-018C42FF9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2ADD-39BB-0046-92F0-8DA8F93F79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99C36-812E-E14E-80B6-7B42EE8DFC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1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B4519-4AE8-985C-56B8-4A99672A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76213-D68E-C0C3-2119-9D529A161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CB3DD-EDF2-CACC-8F43-E3ACD0528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08DDE-5620-6C59-E055-86CC2A8EE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F718D-5039-445B-ACF5-6F232A8FA6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0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Your coalescence slide narration</a:t>
            </a:r>
          </a:p>
          <a:p>
            <a:r>
              <a:rPr lang="en-US" dirty="0"/>
              <a:t>“To understand when a bound state can form, we start from the uncertainty principle.</a:t>
            </a:r>
            <a:br>
              <a:rPr lang="en-US" dirty="0"/>
            </a:br>
            <a:r>
              <a:rPr lang="en-US" dirty="0"/>
              <a:t>A bound state of size a corresponds to a characteristic momentum scale \Delta p \sim \</a:t>
            </a:r>
            <a:r>
              <a:rPr lang="en-US" dirty="0" err="1"/>
              <a:t>hbar</a:t>
            </a:r>
            <a:r>
              <a:rPr lang="en-US" dirty="0"/>
              <a:t>/a.”</a:t>
            </a:r>
          </a:p>
          <a:p>
            <a:r>
              <a:rPr lang="en-US" i="1" dirty="0"/>
              <a:t>(brief pause, point to equation)</a:t>
            </a:r>
            <a:endParaRPr lang="en-US" dirty="0"/>
          </a:p>
          <a:p>
            <a:r>
              <a:rPr lang="en-US" dirty="0"/>
              <a:t>“This means the wavefunction only allows a limited spread in relative momentum.”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i="1" dirty="0"/>
              <a:t>(as He⁴ and D⁻ start moving)</a:t>
            </a:r>
            <a:endParaRPr lang="en-US" dirty="0"/>
          </a:p>
          <a:p>
            <a:r>
              <a:rPr lang="en-US" dirty="0"/>
              <a:t>“So for coalescence, what matters is not the total momentum, but the </a:t>
            </a:r>
            <a:r>
              <a:rPr lang="en-US" b="1" dirty="0"/>
              <a:t>relative momentum</a:t>
            </a:r>
            <a:r>
              <a:rPr lang="en-US" dirty="0"/>
              <a:t> between the constituents.”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i="1" dirty="0"/>
              <a:t>(as they get closer)</a:t>
            </a:r>
            <a:endParaRPr lang="en-US" dirty="0"/>
          </a:p>
          <a:p>
            <a:r>
              <a:rPr lang="en-US" dirty="0"/>
              <a:t>“We define that as</a:t>
            </a:r>
            <a:br>
              <a:rPr lang="en-US" dirty="0"/>
            </a:br>
            <a:r>
              <a:rPr lang="en-US" dirty="0"/>
              <a:t>q = \frac{1}{2} |\</a:t>
            </a:r>
            <a:r>
              <a:rPr lang="en-US" dirty="0" err="1"/>
              <a:t>mathbf</a:t>
            </a:r>
            <a:r>
              <a:rPr lang="en-US" dirty="0"/>
              <a:t>{p}_</a:t>
            </a:r>
            <a:r>
              <a:rPr lang="en-US" dirty="0" err="1"/>
              <a:t>i</a:t>
            </a:r>
            <a:r>
              <a:rPr lang="en-US" dirty="0"/>
              <a:t> - \</a:t>
            </a:r>
            <a:r>
              <a:rPr lang="en-US" dirty="0" err="1"/>
              <a:t>mathbf</a:t>
            </a:r>
            <a:r>
              <a:rPr lang="en-US" dirty="0"/>
              <a:t>{p}_j|,</a:t>
            </a:r>
            <a:br>
              <a:rPr lang="en-US" dirty="0"/>
            </a:br>
            <a:r>
              <a:rPr lang="en-US" dirty="0"/>
              <a:t>which measures how differently the particles are moving.”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i="1" dirty="0"/>
              <a:t>(as they align / move together)</a:t>
            </a:r>
            <a:endParaRPr lang="en-US" dirty="0"/>
          </a:p>
          <a:p>
            <a:r>
              <a:rPr lang="en-US" dirty="0"/>
              <a:t>“If this relative momentum is small—meaning the particles are moving together—then they can remain within the spatial extent of the bound-state wavefunction.”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i="1" dirty="0"/>
              <a:t>(as they “</a:t>
            </a:r>
            <a:r>
              <a:rPr lang="en-US" i="1" dirty="0" err="1"/>
              <a:t>blamo</a:t>
            </a:r>
            <a:r>
              <a:rPr lang="en-US" i="1" dirty="0"/>
              <a:t>” into the dashed circle)</a:t>
            </a:r>
            <a:endParaRPr lang="en-US" dirty="0"/>
          </a:p>
          <a:p>
            <a:r>
              <a:rPr lang="en-US" dirty="0"/>
              <a:t>“Only in that case, when q \</a:t>
            </a:r>
            <a:r>
              <a:rPr lang="en-US" dirty="0" err="1"/>
              <a:t>lesssim</a:t>
            </a:r>
            <a:r>
              <a:rPr lang="en-US" dirty="0"/>
              <a:t> p_0 \sim \</a:t>
            </a:r>
            <a:r>
              <a:rPr lang="en-US" dirty="0" err="1"/>
              <a:t>hbar</a:t>
            </a:r>
            <a:r>
              <a:rPr lang="en-US" dirty="0"/>
              <a:t>/a, can they effectively overlap and form a bound state—in this case a ^4\</a:t>
            </a:r>
            <a:r>
              <a:rPr lang="en-US" dirty="0" err="1"/>
              <a:t>mathrm</a:t>
            </a:r>
            <a:r>
              <a:rPr lang="en-US" dirty="0"/>
              <a:t>{He} + D^- </a:t>
            </a:r>
            <a:r>
              <a:rPr lang="en-US" dirty="0" err="1"/>
              <a:t>hypercluster</a:t>
            </a:r>
            <a:r>
              <a:rPr lang="en-US" dirty="0"/>
              <a:t>.”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F718D-5039-445B-ACF5-6F232A8FA6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5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scintillator bars are plastic polystyrene with dopants extruded in a square shape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5 mm side fabricated at Fermilab [16] and ISMA (Ukraine). The bars are coated with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µm titanium dioxide for internal reflection of the scintillating light. The material has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short attenuation length of 5 cm requiring light collection nearby the particle incidence.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bar has a 2.3 mm diameter hole at it centers to accommodate a 2 mm diameter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Silva, Cesar L. 9The Magnet Station: A soft particle tracker to reach unexplored quantum field regimes.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99C36-812E-E14E-80B6-7B42EE8DFC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3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359C-DF83-48E6-BAA3-4A2D6FB2B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4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BAF2A-EAF9-F6C0-E2CA-F2180927F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6A64-0125-F767-093E-1C440989C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E3B1-CC8C-9DA3-B42C-3E96DD9C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FA280-8862-5816-B20B-C1A31177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83F0-B7D2-D4BA-1774-B9E4C6F1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BA14-B47F-780A-F438-7E122C71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04D62-F044-10C4-EA35-6F9668810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FDA93-14F8-E7DA-4A18-BA6C47B3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E3909-80E7-4AD9-CEBD-47879C0A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0EB35-DD3C-F8AF-2B38-B6BB5AB7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0F58D-1840-08AE-624F-99853BE2E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7491C-7FF4-BFC9-6FA8-4DC89F10E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AD791-304A-C73B-78D1-28DD29E6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D364E-A120-415F-A765-98DD7086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2E898-FCCB-085C-7C5F-E900AFD8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F616-C1FE-77A2-CE1C-9916EA8A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5158-EE7D-DBAA-E9AF-1A2F3A5F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E0D2-D76C-4917-6296-5C1203B3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86B-5013-BE47-C22C-9143DCCD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D9B41-DF7A-56E2-36D9-74BD80B8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C9FE-9481-2781-BC20-416E0B4C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ECB1-CA9E-4239-841D-AE617F2FB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E46AE-757E-95B1-47B5-AB55077D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0331E-3D8B-F695-7105-8845205A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F773-11D0-7BA9-E88A-DD5C3CBA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F062-DF88-E661-7420-FB0F926C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74BBD-768A-8EBE-4386-04FF19A6F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EBFA3-9C07-F8CC-D7B5-AE9E8D11C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507EF-8FF9-5AF0-D0D1-A94EF942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4C53F-FB79-B543-D92F-5884F0DD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92E6B-400D-9CDB-8067-838F7B21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688E-D961-5E2E-ED13-9A2AC972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DE911-CFCB-6DF1-6D5B-6AA5613A3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099B7-C57F-CBE2-717E-8F49D2DE2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11C5B-BBF9-6A4E-C139-C2F8C23F3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7120B-71D9-F37A-A99D-A04CB58B2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15EA2-D73E-CE5F-0D81-6F1704E1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566A6-93B8-E0C9-1DC2-F4268190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4FCB-2EE9-554A-09A7-B9D9EFF9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8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8FC6-0CB9-FC41-12B2-38B92DB9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207EA-ACF2-2024-6416-475F7802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4DED1-AFB2-BD62-9392-64D0B9E7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E99E1-C028-EB9F-13AC-2FB44F6F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7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89E52-1D77-B368-93E8-CA08CE6C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C4200-B502-04E4-B62F-B87A369F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0D22D-7C5F-C9E1-5F1A-1CCEDFBA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EB2C-70D3-6C7C-45F6-031CAB1F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F082-567E-8F2B-C12E-44BB8E1E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7A8A2-3ED0-C066-6E6F-C1DBA76AC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174D8-56FB-4E76-BAF6-3408E1DD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CCF83-F059-8F1C-00C8-4E06C553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A1DB-42CB-EFFE-95F0-BA61B113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12D0-8CB2-5BDC-DE41-FC1A8679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35AA1-C4AC-AB20-0640-1B0B0317B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CC47-1C15-633D-DF4A-C14946FFA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72EFB-A680-28D6-9E48-E44237C6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62515-16F4-6AF1-8FD7-7AB33275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C5889-FC39-6E32-DA5B-3A160F05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847B5-E712-D478-733C-9D4E1A2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89C35-FB92-242F-7BB9-C16BEB7C6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85CE5-DE40-2E45-06A5-7BBA71D24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6E8E0A-70F7-9A4A-B93E-00ACC30076F6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8E22B-5813-AA52-A059-8AC7563CE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9CA2-861C-FBF8-3D5C-24E3B5D56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B4A554-98C8-8341-96D5-21FB77749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scitechdaily.com/a-quantum-of-solace-resolving-a-mathematical-puzzle-in-quarks-and-gluons-in-nuclear-matter" TargetMode="External"/><Relationship Id="rId10" Type="http://schemas.openxmlformats.org/officeDocument/2006/relationships/image" Target="../media/image5.gif"/><Relationship Id="rId4" Type="http://schemas.openxmlformats.org/officeDocument/2006/relationships/hyperlink" Target="https://www.kent.edu/physics/news/kent-state-scientists-help-measure-primordial-matter-trillions-degrees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D28881-A1BF-802D-C42D-CF0C0379F45C}"/>
              </a:ext>
            </a:extLst>
          </p:cNvPr>
          <p:cNvSpPr/>
          <p:nvPr/>
        </p:nvSpPr>
        <p:spPr>
          <a:xfrm>
            <a:off x="1898373" y="1126435"/>
            <a:ext cx="8395253" cy="2392018"/>
          </a:xfrm>
          <a:prstGeom prst="round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A2687-9D37-9B76-20AB-968C2A96F09A}"/>
              </a:ext>
            </a:extLst>
          </p:cNvPr>
          <p:cNvSpPr txBox="1"/>
          <p:nvPr/>
        </p:nvSpPr>
        <p:spPr>
          <a:xfrm>
            <a:off x="1073425" y="225496"/>
            <a:ext cx="10257183" cy="2588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/>
              <a:t>Charmed Hypernuclei and Scintillating-Fiber Detectors for Low-Momentum Heavy-Flavor Tracking </a:t>
            </a:r>
            <a:endParaRPr lang="en-US" sz="19900" b="1" i="1" spc="10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3261CD-23E0-0996-B1D0-68C92D3249E1}"/>
              </a:ext>
            </a:extLst>
          </p:cNvPr>
          <p:cNvSpPr/>
          <p:nvPr/>
        </p:nvSpPr>
        <p:spPr>
          <a:xfrm>
            <a:off x="3306417" y="4185712"/>
            <a:ext cx="5791200" cy="1930166"/>
          </a:xfrm>
          <a:prstGeom prst="round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77378-FFDE-E194-7D06-B87D60D5B7F1}"/>
              </a:ext>
            </a:extLst>
          </p:cNvPr>
          <p:cNvSpPr txBox="1"/>
          <p:nvPr/>
        </p:nvSpPr>
        <p:spPr>
          <a:xfrm>
            <a:off x="3580641" y="4530869"/>
            <a:ext cx="5030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Marceline Myers</a:t>
            </a:r>
          </a:p>
          <a:p>
            <a:pPr algn="ctr"/>
            <a:r>
              <a:rPr lang="en-US" dirty="0"/>
              <a:t>Advisor: Dr. Zhangbu Xu</a:t>
            </a:r>
          </a:p>
          <a:p>
            <a:pPr algn="ctr"/>
            <a:r>
              <a:rPr lang="en-US" dirty="0"/>
              <a:t>Center for Nuclear Research</a:t>
            </a:r>
          </a:p>
          <a:p>
            <a:pPr algn="ctr"/>
            <a:r>
              <a:rPr lang="en-US" dirty="0"/>
              <a:t>Department of Physics, Kent State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68D2A-C507-C428-7ADE-38054EEB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51692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78F19-3BD9-851A-8350-AE4564D9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28" y="5755717"/>
            <a:ext cx="2472141" cy="7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EF33B-85FF-00C2-96F4-4F94DACA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8" r="25700" b="86704"/>
          <a:stretch>
            <a:fillRect/>
          </a:stretch>
        </p:blipFill>
        <p:spPr>
          <a:xfrm>
            <a:off x="0" y="-6366"/>
            <a:ext cx="7170350" cy="884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0D2DC-4B15-BA25-6D58-4490487D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04" r="51400" b="15903"/>
          <a:stretch>
            <a:fillRect/>
          </a:stretch>
        </p:blipFill>
        <p:spPr>
          <a:xfrm>
            <a:off x="33789" y="975546"/>
            <a:ext cx="5492636" cy="55708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C3597-E4F3-ACF6-9196-E08A9B0B5D2C}"/>
              </a:ext>
            </a:extLst>
          </p:cNvPr>
          <p:cNvSpPr/>
          <p:nvPr/>
        </p:nvSpPr>
        <p:spPr>
          <a:xfrm>
            <a:off x="546100" y="1284735"/>
            <a:ext cx="647700" cy="4833075"/>
          </a:xfrm>
          <a:prstGeom prst="rect">
            <a:avLst/>
          </a:prstGeom>
          <a:solidFill>
            <a:srgbClr val="F7F3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CB086DE-BD23-408C-4F45-21E96B36E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4" t="28204" r="59827" b="39770"/>
          <a:stretch>
            <a:fillRect/>
          </a:stretch>
        </p:blipFill>
        <p:spPr>
          <a:xfrm>
            <a:off x="6658575" y="1167468"/>
            <a:ext cx="2181210" cy="22314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9A052DA-B55E-B055-2B02-508015C69E6B}"/>
              </a:ext>
            </a:extLst>
          </p:cNvPr>
          <p:cNvSpPr/>
          <p:nvPr/>
        </p:nvSpPr>
        <p:spPr>
          <a:xfrm>
            <a:off x="6491198" y="2903730"/>
            <a:ext cx="648598" cy="670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F380DF-CC55-31F1-B780-4D672F741539}"/>
              </a:ext>
            </a:extLst>
          </p:cNvPr>
          <p:cNvSpPr/>
          <p:nvPr/>
        </p:nvSpPr>
        <p:spPr>
          <a:xfrm>
            <a:off x="8769837" y="5912424"/>
            <a:ext cx="485433" cy="486137"/>
          </a:xfrm>
          <a:prstGeom prst="ellipse">
            <a:avLst/>
          </a:prstGeom>
          <a:solidFill>
            <a:srgbClr val="C00000"/>
          </a:solidFill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6CA439-28F3-80EB-5EA2-E514AF4B7180}"/>
              </a:ext>
            </a:extLst>
          </p:cNvPr>
          <p:cNvSpPr/>
          <p:nvPr/>
        </p:nvSpPr>
        <p:spPr>
          <a:xfrm>
            <a:off x="10425208" y="4698492"/>
            <a:ext cx="837725" cy="872172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9B7CDF-3AE3-38B1-88C4-E31B51A5CCAD}"/>
                  </a:ext>
                </a:extLst>
              </p:cNvPr>
              <p:cNvSpPr txBox="1"/>
              <p:nvPr/>
            </p:nvSpPr>
            <p:spPr>
              <a:xfrm>
                <a:off x="10905812" y="4316492"/>
                <a:ext cx="4296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9B7CDF-3AE3-38B1-88C4-E31B51A5C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812" y="4316492"/>
                <a:ext cx="429619" cy="523220"/>
              </a:xfrm>
              <a:prstGeom prst="rect">
                <a:avLst/>
              </a:prstGeom>
              <a:blipFill>
                <a:blip r:embed="rId4"/>
                <a:stretch>
                  <a:fillRect l="-5714" r="-4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CBF0B5-FDFE-C088-9E1D-230C747D0583}"/>
                  </a:ext>
                </a:extLst>
              </p:cNvPr>
              <p:cNvSpPr txBox="1"/>
              <p:nvPr/>
            </p:nvSpPr>
            <p:spPr>
              <a:xfrm>
                <a:off x="10032989" y="5374740"/>
                <a:ext cx="4296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CBF0B5-FDFE-C088-9E1D-230C747D0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989" y="5374740"/>
                <a:ext cx="429619" cy="523220"/>
              </a:xfrm>
              <a:prstGeom prst="rect">
                <a:avLst/>
              </a:prstGeom>
              <a:blipFill>
                <a:blip r:embed="rId5"/>
                <a:stretch>
                  <a:fillRect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BAFC4C-CC17-1C13-ED6E-04D5F93AD885}"/>
                  </a:ext>
                </a:extLst>
              </p:cNvPr>
              <p:cNvSpPr txBox="1"/>
              <p:nvPr/>
            </p:nvSpPr>
            <p:spPr>
              <a:xfrm>
                <a:off x="9035703" y="5496201"/>
                <a:ext cx="4296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BAFC4C-CC17-1C13-ED6E-04D5F93AD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703" y="5496201"/>
                <a:ext cx="429619" cy="523220"/>
              </a:xfrm>
              <a:prstGeom prst="rect">
                <a:avLst/>
              </a:prstGeom>
              <a:blipFill>
                <a:blip r:embed="rId6"/>
                <a:stretch>
                  <a:fillRect r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215508B4-61FD-8579-9310-21F3CFC4E38D}"/>
              </a:ext>
            </a:extLst>
          </p:cNvPr>
          <p:cNvSpPr/>
          <p:nvPr/>
        </p:nvSpPr>
        <p:spPr>
          <a:xfrm>
            <a:off x="9762365" y="5813018"/>
            <a:ext cx="485433" cy="486137"/>
          </a:xfrm>
          <a:prstGeom prst="ellipse">
            <a:avLst/>
          </a:prstGeom>
          <a:solidFill>
            <a:srgbClr val="C00000"/>
          </a:solidFill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4F709B77-4B74-4B91-F003-A5AA065C651E}"/>
              </a:ext>
            </a:extLst>
          </p:cNvPr>
          <p:cNvSpPr/>
          <p:nvPr/>
        </p:nvSpPr>
        <p:spPr>
          <a:xfrm rot="16200000" flipH="1">
            <a:off x="8401132" y="4538416"/>
            <a:ext cx="1531650" cy="654343"/>
          </a:xfrm>
          <a:prstGeom prst="bentArrow">
            <a:avLst>
              <a:gd name="adj1" fmla="val 20152"/>
              <a:gd name="adj2" fmla="val 16953"/>
              <a:gd name="adj3" fmla="val 50000"/>
              <a:gd name="adj4" fmla="val 93123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6A55E50C-4793-500B-A979-040A38205808}"/>
              </a:ext>
            </a:extLst>
          </p:cNvPr>
          <p:cNvSpPr/>
          <p:nvPr/>
        </p:nvSpPr>
        <p:spPr>
          <a:xfrm rot="14491172" flipH="1">
            <a:off x="8848999" y="4636494"/>
            <a:ext cx="1491372" cy="489122"/>
          </a:xfrm>
          <a:prstGeom prst="bentArrow">
            <a:avLst>
              <a:gd name="adj1" fmla="val 28265"/>
              <a:gd name="adj2" fmla="val 26878"/>
              <a:gd name="adj3" fmla="val 50000"/>
              <a:gd name="adj4" fmla="val 8725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9E43A28-6229-EC2A-5CEB-EF4E5553A711}"/>
              </a:ext>
            </a:extLst>
          </p:cNvPr>
          <p:cNvSpPr/>
          <p:nvPr/>
        </p:nvSpPr>
        <p:spPr>
          <a:xfrm rot="2156839">
            <a:off x="9375742" y="4295777"/>
            <a:ext cx="1138804" cy="271919"/>
          </a:xfrm>
          <a:prstGeom prst="rightArrow">
            <a:avLst>
              <a:gd name="adj1" fmla="val 50000"/>
              <a:gd name="adj2" fmla="val 91358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65CA8E-E2B3-8ACC-0EF4-BDE8A6333114}"/>
              </a:ext>
            </a:extLst>
          </p:cNvPr>
          <p:cNvSpPr/>
          <p:nvPr/>
        </p:nvSpPr>
        <p:spPr>
          <a:xfrm>
            <a:off x="6951641" y="2119620"/>
            <a:ext cx="434609" cy="52750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3B2E4B-8D5A-34BE-2CF9-096EDFCD8D27}"/>
              </a:ext>
            </a:extLst>
          </p:cNvPr>
          <p:cNvSpPr/>
          <p:nvPr/>
        </p:nvSpPr>
        <p:spPr>
          <a:xfrm>
            <a:off x="6922492" y="1944490"/>
            <a:ext cx="434609" cy="527506"/>
          </a:xfrm>
          <a:prstGeom prst="ellipse">
            <a:avLst/>
          </a:prstGeom>
          <a:solidFill>
            <a:srgbClr val="FF2F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6B2DED-6103-7ED5-86D7-0115B3540025}"/>
              </a:ext>
            </a:extLst>
          </p:cNvPr>
          <p:cNvSpPr/>
          <p:nvPr/>
        </p:nvSpPr>
        <p:spPr>
          <a:xfrm>
            <a:off x="7217164" y="1849311"/>
            <a:ext cx="434609" cy="52750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F2510F-FD67-3A21-DF06-6069C1985D83}"/>
              </a:ext>
            </a:extLst>
          </p:cNvPr>
          <p:cNvSpPr/>
          <p:nvPr/>
        </p:nvSpPr>
        <p:spPr>
          <a:xfrm>
            <a:off x="7337414" y="2100234"/>
            <a:ext cx="434609" cy="527506"/>
          </a:xfrm>
          <a:prstGeom prst="ellipse">
            <a:avLst/>
          </a:prstGeom>
          <a:solidFill>
            <a:srgbClr val="FF2F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68E3F0-2143-6F46-61B6-F6E5CBAE92A3}"/>
              </a:ext>
            </a:extLst>
          </p:cNvPr>
          <p:cNvSpPr/>
          <p:nvPr/>
        </p:nvSpPr>
        <p:spPr>
          <a:xfrm>
            <a:off x="5775169" y="975545"/>
            <a:ext cx="6010431" cy="55708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0B6D-275F-6616-1D56-F5C5E405BBB8}"/>
                  </a:ext>
                </a:extLst>
              </p:cNvPr>
              <p:cNvSpPr txBox="1"/>
              <p:nvPr/>
            </p:nvSpPr>
            <p:spPr>
              <a:xfrm>
                <a:off x="8689442" y="1249114"/>
                <a:ext cx="28414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baseline="3000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baseline="-25000" smtClean="0">
                        <a:latin typeface="Cambria Math" panose="02040503050406030204" pitchFamily="18" charset="0"/>
                      </a:rPr>
                      <m:t>𝑏𝑜𝑢𝑛𝑑</m:t>
                    </m:r>
                  </m:oMath>
                </a14:m>
                <a:endParaRPr lang="en-US" sz="2800" b="0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0B6D-275F-6616-1D56-F5C5E405B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442" y="1249114"/>
                <a:ext cx="2841425" cy="523220"/>
              </a:xfrm>
              <a:prstGeom prst="rect">
                <a:avLst/>
              </a:prstGeom>
              <a:blipFill>
                <a:blip r:embed="rId7"/>
                <a:stretch>
                  <a:fillRect l="-4444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3E32E32-8B96-B255-7983-177D4CBB5BF2}"/>
              </a:ext>
            </a:extLst>
          </p:cNvPr>
          <p:cNvSpPr txBox="1"/>
          <p:nvPr/>
        </p:nvSpPr>
        <p:spPr>
          <a:xfrm>
            <a:off x="9080604" y="3350030"/>
            <a:ext cx="129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F06AF3-D29A-F0B5-26CF-437C15CB8396}"/>
              </a:ext>
            </a:extLst>
          </p:cNvPr>
          <p:cNvSpPr txBox="1"/>
          <p:nvPr/>
        </p:nvSpPr>
        <p:spPr>
          <a:xfrm>
            <a:off x="8807356" y="1702002"/>
            <a:ext cx="12592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-25000" dirty="0"/>
              <a:t> Formation</a:t>
            </a:r>
          </a:p>
          <a:p>
            <a:r>
              <a:rPr lang="en-US" sz="1800" baseline="-25000" dirty="0"/>
              <a:t>(Coalescence)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39108B-7796-2A73-A2EA-ACF5CD12B177}"/>
              </a:ext>
            </a:extLst>
          </p:cNvPr>
          <p:cNvCxnSpPr>
            <a:cxnSpLocks/>
          </p:cNvCxnSpPr>
          <p:nvPr/>
        </p:nvCxnSpPr>
        <p:spPr>
          <a:xfrm>
            <a:off x="8589889" y="3015496"/>
            <a:ext cx="732686" cy="86056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4312E52-D457-6F5F-5F20-67937E72CB60}"/>
              </a:ext>
            </a:extLst>
          </p:cNvPr>
          <p:cNvSpPr/>
          <p:nvPr/>
        </p:nvSpPr>
        <p:spPr>
          <a:xfrm>
            <a:off x="7463346" y="4639704"/>
            <a:ext cx="434609" cy="52750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E004873-8ACC-5A77-DD25-27462967DACE}"/>
              </a:ext>
            </a:extLst>
          </p:cNvPr>
          <p:cNvSpPr/>
          <p:nvPr/>
        </p:nvSpPr>
        <p:spPr>
          <a:xfrm>
            <a:off x="7434197" y="4464574"/>
            <a:ext cx="434609" cy="527506"/>
          </a:xfrm>
          <a:prstGeom prst="ellipse">
            <a:avLst/>
          </a:prstGeom>
          <a:solidFill>
            <a:srgbClr val="FF2F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B4254C-69A2-530A-1FD2-19D697C178AB}"/>
              </a:ext>
            </a:extLst>
          </p:cNvPr>
          <p:cNvSpPr/>
          <p:nvPr/>
        </p:nvSpPr>
        <p:spPr>
          <a:xfrm>
            <a:off x="7728869" y="4369395"/>
            <a:ext cx="434609" cy="52750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DB63DF-EABB-4866-F017-F02D7BEE008E}"/>
              </a:ext>
            </a:extLst>
          </p:cNvPr>
          <p:cNvSpPr/>
          <p:nvPr/>
        </p:nvSpPr>
        <p:spPr>
          <a:xfrm>
            <a:off x="7784263" y="4658298"/>
            <a:ext cx="434609" cy="527506"/>
          </a:xfrm>
          <a:prstGeom prst="ellipse">
            <a:avLst/>
          </a:prstGeom>
          <a:solidFill>
            <a:srgbClr val="FF2F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82EA441-0EDB-8942-9340-4DB3255C698C}"/>
              </a:ext>
            </a:extLst>
          </p:cNvPr>
          <p:cNvSpPr/>
          <p:nvPr/>
        </p:nvSpPr>
        <p:spPr>
          <a:xfrm rot="9555894">
            <a:off x="8201157" y="4126308"/>
            <a:ext cx="1214700" cy="271919"/>
          </a:xfrm>
          <a:prstGeom prst="rightArrow">
            <a:avLst>
              <a:gd name="adj1" fmla="val 50000"/>
              <a:gd name="adj2" fmla="val 91358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BE1CD4-76C1-9B6D-A6BB-35AFADB817A3}"/>
              </a:ext>
            </a:extLst>
          </p:cNvPr>
          <p:cNvSpPr/>
          <p:nvPr/>
        </p:nvSpPr>
        <p:spPr>
          <a:xfrm>
            <a:off x="9318349" y="3955756"/>
            <a:ext cx="241562" cy="25383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wires and wires on a black surface&#10;&#10;AI-generated content may be incorrect.">
            <a:extLst>
              <a:ext uri="{FF2B5EF4-FFF2-40B4-BE49-F238E27FC236}">
                <a16:creationId xmlns:a16="http://schemas.microsoft.com/office/drawing/2014/main" id="{BBB7348D-E036-B641-DD79-70545AD6B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5341" y="-2641951"/>
            <a:ext cx="7041318" cy="122922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955E3-F031-E984-07AC-6F6BB09C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4C16D-3D97-B890-704E-072EE8C91D2B}"/>
              </a:ext>
            </a:extLst>
          </p:cNvPr>
          <p:cNvSpPr txBox="1"/>
          <p:nvPr/>
        </p:nvSpPr>
        <p:spPr>
          <a:xfrm>
            <a:off x="-50107" y="-91660"/>
            <a:ext cx="8248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Scintillating-Fiber Detector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7FEEB510-4919-6B1C-34F9-18724EDDB8FF}"/>
              </a:ext>
            </a:extLst>
          </p:cNvPr>
          <p:cNvSpPr/>
          <p:nvPr/>
        </p:nvSpPr>
        <p:spPr>
          <a:xfrm>
            <a:off x="8619528" y="3136250"/>
            <a:ext cx="938957" cy="1239617"/>
          </a:xfrm>
          <a:prstGeom prst="triangle">
            <a:avLst>
              <a:gd name="adj" fmla="val 50926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5A87FB7D-914A-3473-5029-0209D87FEB40}"/>
              </a:ext>
            </a:extLst>
          </p:cNvPr>
          <p:cNvSpPr/>
          <p:nvPr/>
        </p:nvSpPr>
        <p:spPr>
          <a:xfrm>
            <a:off x="7548955" y="3215352"/>
            <a:ext cx="965272" cy="1173007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A71E4CE-372A-FFDA-BD93-19328748B889}"/>
              </a:ext>
            </a:extLst>
          </p:cNvPr>
          <p:cNvSpPr/>
          <p:nvPr/>
        </p:nvSpPr>
        <p:spPr>
          <a:xfrm>
            <a:off x="9666577" y="3192352"/>
            <a:ext cx="965272" cy="1173007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EAD312-8440-B15D-C00B-D2B066A506EA}"/>
              </a:ext>
            </a:extLst>
          </p:cNvPr>
          <p:cNvSpPr/>
          <p:nvPr/>
        </p:nvSpPr>
        <p:spPr>
          <a:xfrm>
            <a:off x="7944687" y="3687472"/>
            <a:ext cx="200803" cy="32704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9C57062E-E0CC-F9CD-2EE4-15D270E7D1C1}"/>
              </a:ext>
            </a:extLst>
          </p:cNvPr>
          <p:cNvSpPr/>
          <p:nvPr/>
        </p:nvSpPr>
        <p:spPr>
          <a:xfrm rot="10800000">
            <a:off x="8078132" y="3179858"/>
            <a:ext cx="965272" cy="1239614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DE1B48F-4768-3FD7-FC0A-9966031F608D}"/>
              </a:ext>
            </a:extLst>
          </p:cNvPr>
          <p:cNvSpPr/>
          <p:nvPr/>
        </p:nvSpPr>
        <p:spPr>
          <a:xfrm rot="10800000">
            <a:off x="9134110" y="3158060"/>
            <a:ext cx="965272" cy="1239615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141236-6272-F97D-E6E9-9FF56B7C6493}"/>
              </a:ext>
            </a:extLst>
          </p:cNvPr>
          <p:cNvSpPr/>
          <p:nvPr/>
        </p:nvSpPr>
        <p:spPr>
          <a:xfrm>
            <a:off x="8477579" y="3703042"/>
            <a:ext cx="200803" cy="32704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34CC7F-1AB6-A189-36EB-5D9981518752}"/>
              </a:ext>
            </a:extLst>
          </p:cNvPr>
          <p:cNvSpPr/>
          <p:nvPr/>
        </p:nvSpPr>
        <p:spPr>
          <a:xfrm>
            <a:off x="8994936" y="3687471"/>
            <a:ext cx="200803" cy="32704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C7004B-F633-282D-70C1-CF0C4C33D203}"/>
              </a:ext>
            </a:extLst>
          </p:cNvPr>
          <p:cNvSpPr/>
          <p:nvPr/>
        </p:nvSpPr>
        <p:spPr>
          <a:xfrm>
            <a:off x="9524049" y="3687471"/>
            <a:ext cx="200803" cy="32704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F64D7E-E238-881B-A4BC-10C793D3E2D9}"/>
              </a:ext>
            </a:extLst>
          </p:cNvPr>
          <p:cNvSpPr/>
          <p:nvPr/>
        </p:nvSpPr>
        <p:spPr>
          <a:xfrm>
            <a:off x="10030506" y="3688063"/>
            <a:ext cx="200803" cy="32704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57A8C-F9DA-89C0-3C6E-49139E255530}"/>
              </a:ext>
            </a:extLst>
          </p:cNvPr>
          <p:cNvSpPr/>
          <p:nvPr/>
        </p:nvSpPr>
        <p:spPr>
          <a:xfrm>
            <a:off x="1944168" y="2018774"/>
            <a:ext cx="3052850" cy="797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224D1-8FB4-8F65-7B96-2ACD3269C6D8}"/>
              </a:ext>
            </a:extLst>
          </p:cNvPr>
          <p:cNvSpPr/>
          <p:nvPr/>
        </p:nvSpPr>
        <p:spPr>
          <a:xfrm>
            <a:off x="1801766" y="2319861"/>
            <a:ext cx="3339999" cy="1949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B02383-32B7-2FF2-B9CE-385F2FD40CD1}"/>
              </a:ext>
            </a:extLst>
          </p:cNvPr>
          <p:cNvSpPr/>
          <p:nvPr/>
        </p:nvSpPr>
        <p:spPr>
          <a:xfrm>
            <a:off x="1942996" y="2955347"/>
            <a:ext cx="3052850" cy="797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EBE5EB-EE1A-E0FD-BDFE-DA81957EE590}"/>
              </a:ext>
            </a:extLst>
          </p:cNvPr>
          <p:cNvSpPr/>
          <p:nvPr/>
        </p:nvSpPr>
        <p:spPr>
          <a:xfrm>
            <a:off x="1800594" y="3256433"/>
            <a:ext cx="3339999" cy="1949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9682A5-EBFF-DAFB-D4BC-7D0E383AF234}"/>
              </a:ext>
            </a:extLst>
          </p:cNvPr>
          <p:cNvSpPr/>
          <p:nvPr/>
        </p:nvSpPr>
        <p:spPr>
          <a:xfrm>
            <a:off x="1942996" y="1089451"/>
            <a:ext cx="3052850" cy="797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A45AF4-17F6-0A5B-E439-466434201F59}"/>
              </a:ext>
            </a:extLst>
          </p:cNvPr>
          <p:cNvSpPr/>
          <p:nvPr/>
        </p:nvSpPr>
        <p:spPr>
          <a:xfrm>
            <a:off x="1800594" y="1390537"/>
            <a:ext cx="3339999" cy="1949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A49DB8-5009-FF5A-BCF2-3D0483C7C05F}"/>
              </a:ext>
            </a:extLst>
          </p:cNvPr>
          <p:cNvSpPr/>
          <p:nvPr/>
        </p:nvSpPr>
        <p:spPr>
          <a:xfrm>
            <a:off x="1942996" y="3866831"/>
            <a:ext cx="3052850" cy="797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BEEF14-D176-4ABF-6FE3-0C4E43E7265A}"/>
              </a:ext>
            </a:extLst>
          </p:cNvPr>
          <p:cNvSpPr/>
          <p:nvPr/>
        </p:nvSpPr>
        <p:spPr>
          <a:xfrm>
            <a:off x="1800594" y="4167918"/>
            <a:ext cx="3339999" cy="1949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22F5AE-C4CF-280D-01E4-A81A5EDF0375}"/>
              </a:ext>
            </a:extLst>
          </p:cNvPr>
          <p:cNvSpPr/>
          <p:nvPr/>
        </p:nvSpPr>
        <p:spPr>
          <a:xfrm>
            <a:off x="1942996" y="4769235"/>
            <a:ext cx="3052850" cy="7971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9B7681-A3FF-1848-9622-02F73F395842}"/>
              </a:ext>
            </a:extLst>
          </p:cNvPr>
          <p:cNvSpPr/>
          <p:nvPr/>
        </p:nvSpPr>
        <p:spPr>
          <a:xfrm>
            <a:off x="1800594" y="5070321"/>
            <a:ext cx="3339999" cy="1949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E119BC-64FE-3F55-A5D7-11FEF7782B97}"/>
              </a:ext>
            </a:extLst>
          </p:cNvPr>
          <p:cNvSpPr txBox="1"/>
          <p:nvPr/>
        </p:nvSpPr>
        <p:spPr>
          <a:xfrm>
            <a:off x="2563491" y="367712"/>
            <a:ext cx="1811859" cy="338554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>
            <a:glow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effectLst>
                  <a:glow>
                    <a:srgbClr val="FFFF00">
                      <a:alpha val="40000"/>
                    </a:srgbClr>
                  </a:glow>
                </a:effectLst>
              </a:rPr>
              <a:t>Charged Particle</a:t>
            </a: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14AA1941-448D-D7DA-B3F5-053FC1A085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15750" y="1225473"/>
            <a:ext cx="4079629" cy="521769"/>
          </a:xfrm>
          <a:prstGeom prst="bentConnector3">
            <a:avLst>
              <a:gd name="adj1" fmla="val 50000"/>
            </a:avLst>
          </a:prstGeom>
          <a:ln w="317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51052D9-C174-49C8-07E8-F5750EA16522}"/>
              </a:ext>
            </a:extLst>
          </p:cNvPr>
          <p:cNvCxnSpPr>
            <a:cxnSpLocks/>
          </p:cNvCxnSpPr>
          <p:nvPr/>
        </p:nvCxnSpPr>
        <p:spPr>
          <a:xfrm flipH="1">
            <a:off x="5015749" y="1226644"/>
            <a:ext cx="2056472" cy="0"/>
          </a:xfrm>
          <a:prstGeom prst="straightConnector1">
            <a:avLst/>
          </a:prstGeom>
          <a:ln w="317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Left Brace 69">
            <a:extLst>
              <a:ext uri="{FF2B5EF4-FFF2-40B4-BE49-F238E27FC236}">
                <a16:creationId xmlns:a16="http://schemas.microsoft.com/office/drawing/2014/main" id="{36A62165-548D-E4A6-5B8F-DE24EA3F469E}"/>
              </a:ext>
            </a:extLst>
          </p:cNvPr>
          <p:cNvSpPr/>
          <p:nvPr/>
        </p:nvSpPr>
        <p:spPr>
          <a:xfrm rot="5400000">
            <a:off x="8727622" y="1703477"/>
            <a:ext cx="683771" cy="2204376"/>
          </a:xfrm>
          <a:prstGeom prst="leftBrace">
            <a:avLst>
              <a:gd name="adj1" fmla="val 8333"/>
              <a:gd name="adj2" fmla="val 49549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B21B11-0E4B-E20A-CD3D-2A228596A496}"/>
              </a:ext>
            </a:extLst>
          </p:cNvPr>
          <p:cNvCxnSpPr>
            <a:cxnSpLocks/>
          </p:cNvCxnSpPr>
          <p:nvPr/>
        </p:nvCxnSpPr>
        <p:spPr>
          <a:xfrm flipV="1">
            <a:off x="9079459" y="1225473"/>
            <a:ext cx="0" cy="1515669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B9FA220-ACCF-72BD-A04D-AC571211E95E}"/>
              </a:ext>
            </a:extLst>
          </p:cNvPr>
          <p:cNvSpPr txBox="1"/>
          <p:nvPr/>
        </p:nvSpPr>
        <p:spPr>
          <a:xfrm>
            <a:off x="5073100" y="923998"/>
            <a:ext cx="2069773" cy="33855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Scintillator Bars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437637E-8A6B-3D7B-38D2-E42BA264D50B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282996" y="5161232"/>
            <a:ext cx="3805762" cy="6563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Left Brace 88">
            <a:extLst>
              <a:ext uri="{FF2B5EF4-FFF2-40B4-BE49-F238E27FC236}">
                <a16:creationId xmlns:a16="http://schemas.microsoft.com/office/drawing/2014/main" id="{4332381C-D40E-B3A8-761C-E3620A2D0CF1}"/>
              </a:ext>
            </a:extLst>
          </p:cNvPr>
          <p:cNvSpPr/>
          <p:nvPr/>
        </p:nvSpPr>
        <p:spPr>
          <a:xfrm rot="16200000">
            <a:off x="8592100" y="3653950"/>
            <a:ext cx="993314" cy="2021249"/>
          </a:xfrm>
          <a:prstGeom prst="leftBrace">
            <a:avLst>
              <a:gd name="adj1" fmla="val 8333"/>
              <a:gd name="adj2" fmla="val 50000"/>
            </a:avLst>
          </a:prstGeom>
          <a:ln w="317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FF5D0F-9B09-83B0-D9C1-29EC3E9B52EF}"/>
              </a:ext>
            </a:extLst>
          </p:cNvPr>
          <p:cNvSpPr txBox="1"/>
          <p:nvPr/>
        </p:nvSpPr>
        <p:spPr>
          <a:xfrm>
            <a:off x="5289483" y="4845236"/>
            <a:ext cx="2069773" cy="33855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Optical Fiber</a:t>
            </a:r>
          </a:p>
        </p:txBody>
      </p:sp>
      <p:sp>
        <p:nvSpPr>
          <p:cNvPr id="112" name="Regular Pentagon 111">
            <a:extLst>
              <a:ext uri="{FF2B5EF4-FFF2-40B4-BE49-F238E27FC236}">
                <a16:creationId xmlns:a16="http://schemas.microsoft.com/office/drawing/2014/main" id="{40691EC6-5E89-3732-500F-A5075D1BC61A}"/>
              </a:ext>
            </a:extLst>
          </p:cNvPr>
          <p:cNvSpPr/>
          <p:nvPr/>
        </p:nvSpPr>
        <p:spPr>
          <a:xfrm>
            <a:off x="3161666" y="1304052"/>
            <a:ext cx="428519" cy="388635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gular Pentagon 112">
            <a:extLst>
              <a:ext uri="{FF2B5EF4-FFF2-40B4-BE49-F238E27FC236}">
                <a16:creationId xmlns:a16="http://schemas.microsoft.com/office/drawing/2014/main" id="{18D7E68B-C247-BCC3-A249-D93F106F73C1}"/>
              </a:ext>
            </a:extLst>
          </p:cNvPr>
          <p:cNvSpPr/>
          <p:nvPr/>
        </p:nvSpPr>
        <p:spPr>
          <a:xfrm>
            <a:off x="3074952" y="4947295"/>
            <a:ext cx="559715" cy="512170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gular Pentagon 113">
            <a:extLst>
              <a:ext uri="{FF2B5EF4-FFF2-40B4-BE49-F238E27FC236}">
                <a16:creationId xmlns:a16="http://schemas.microsoft.com/office/drawing/2014/main" id="{20149A5B-743D-A8B5-DD36-3D20CB525C0D}"/>
              </a:ext>
            </a:extLst>
          </p:cNvPr>
          <p:cNvSpPr/>
          <p:nvPr/>
        </p:nvSpPr>
        <p:spPr>
          <a:xfrm>
            <a:off x="3091223" y="3974673"/>
            <a:ext cx="559715" cy="512170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gular Pentagon 114">
            <a:extLst>
              <a:ext uri="{FF2B5EF4-FFF2-40B4-BE49-F238E27FC236}">
                <a16:creationId xmlns:a16="http://schemas.microsoft.com/office/drawing/2014/main" id="{B6D92F3C-448B-B787-668C-C31BBB292B3D}"/>
              </a:ext>
            </a:extLst>
          </p:cNvPr>
          <p:cNvSpPr/>
          <p:nvPr/>
        </p:nvSpPr>
        <p:spPr>
          <a:xfrm>
            <a:off x="3120593" y="3071818"/>
            <a:ext cx="559715" cy="512170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gular Pentagon 115">
            <a:extLst>
              <a:ext uri="{FF2B5EF4-FFF2-40B4-BE49-F238E27FC236}">
                <a16:creationId xmlns:a16="http://schemas.microsoft.com/office/drawing/2014/main" id="{8F177EE8-5429-E086-4E38-CF938B0CC3AB}"/>
              </a:ext>
            </a:extLst>
          </p:cNvPr>
          <p:cNvSpPr/>
          <p:nvPr/>
        </p:nvSpPr>
        <p:spPr>
          <a:xfrm>
            <a:off x="3106972" y="2142322"/>
            <a:ext cx="559715" cy="512170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gular Pentagon 116">
            <a:extLst>
              <a:ext uri="{FF2B5EF4-FFF2-40B4-BE49-F238E27FC236}">
                <a16:creationId xmlns:a16="http://schemas.microsoft.com/office/drawing/2014/main" id="{41B3738B-3A99-5094-1DBD-152B40AE8E9B}"/>
              </a:ext>
            </a:extLst>
          </p:cNvPr>
          <p:cNvSpPr/>
          <p:nvPr/>
        </p:nvSpPr>
        <p:spPr>
          <a:xfrm>
            <a:off x="9957822" y="3783971"/>
            <a:ext cx="326080" cy="299614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gular Pentagon 117">
            <a:extLst>
              <a:ext uri="{FF2B5EF4-FFF2-40B4-BE49-F238E27FC236}">
                <a16:creationId xmlns:a16="http://schemas.microsoft.com/office/drawing/2014/main" id="{02B615DD-BEAE-CBB0-77A0-278292438A74}"/>
              </a:ext>
            </a:extLst>
          </p:cNvPr>
          <p:cNvSpPr/>
          <p:nvPr/>
        </p:nvSpPr>
        <p:spPr>
          <a:xfrm>
            <a:off x="7905511" y="3706957"/>
            <a:ext cx="252158" cy="261364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gular Pentagon 118">
            <a:extLst>
              <a:ext uri="{FF2B5EF4-FFF2-40B4-BE49-F238E27FC236}">
                <a16:creationId xmlns:a16="http://schemas.microsoft.com/office/drawing/2014/main" id="{CA03E476-926F-0FC1-3655-0288283B3992}"/>
              </a:ext>
            </a:extLst>
          </p:cNvPr>
          <p:cNvSpPr/>
          <p:nvPr/>
        </p:nvSpPr>
        <p:spPr>
          <a:xfrm>
            <a:off x="9414821" y="3752468"/>
            <a:ext cx="315519" cy="315997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gular Pentagon 119">
            <a:extLst>
              <a:ext uri="{FF2B5EF4-FFF2-40B4-BE49-F238E27FC236}">
                <a16:creationId xmlns:a16="http://schemas.microsoft.com/office/drawing/2014/main" id="{30BAB405-E548-DC17-4CAF-6F42A64D2099}"/>
              </a:ext>
            </a:extLst>
          </p:cNvPr>
          <p:cNvSpPr/>
          <p:nvPr/>
        </p:nvSpPr>
        <p:spPr>
          <a:xfrm>
            <a:off x="8843554" y="3686588"/>
            <a:ext cx="409585" cy="360406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gular Pentagon 120">
            <a:extLst>
              <a:ext uri="{FF2B5EF4-FFF2-40B4-BE49-F238E27FC236}">
                <a16:creationId xmlns:a16="http://schemas.microsoft.com/office/drawing/2014/main" id="{5417BB67-E91E-9F9C-C47D-98C0933D3F53}"/>
              </a:ext>
            </a:extLst>
          </p:cNvPr>
          <p:cNvSpPr/>
          <p:nvPr/>
        </p:nvSpPr>
        <p:spPr>
          <a:xfrm>
            <a:off x="8383985" y="3685587"/>
            <a:ext cx="304284" cy="303744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03C11CF-BAC3-3F3F-50CB-20ACAF79E7A2}"/>
              </a:ext>
            </a:extLst>
          </p:cNvPr>
          <p:cNvCxnSpPr>
            <a:cxnSpLocks/>
          </p:cNvCxnSpPr>
          <p:nvPr/>
        </p:nvCxnSpPr>
        <p:spPr>
          <a:xfrm>
            <a:off x="3413662" y="731183"/>
            <a:ext cx="0" cy="5291479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7B9CAA2-7804-9543-0815-12E0458B0219}"/>
              </a:ext>
            </a:extLst>
          </p:cNvPr>
          <p:cNvCxnSpPr>
            <a:cxnSpLocks/>
          </p:cNvCxnSpPr>
          <p:nvPr/>
        </p:nvCxnSpPr>
        <p:spPr>
          <a:xfrm>
            <a:off x="6691682" y="3783971"/>
            <a:ext cx="937541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D551A97F-76F8-EB33-6492-CE6EE8F5D177}"/>
              </a:ext>
            </a:extLst>
          </p:cNvPr>
          <p:cNvCxnSpPr>
            <a:cxnSpLocks/>
          </p:cNvCxnSpPr>
          <p:nvPr/>
        </p:nvCxnSpPr>
        <p:spPr>
          <a:xfrm flipV="1">
            <a:off x="10480574" y="3752468"/>
            <a:ext cx="519236" cy="9469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BB894FD-2AA7-EEF9-8085-C63AE982489C}"/>
              </a:ext>
            </a:extLst>
          </p:cNvPr>
          <p:cNvSpPr txBox="1"/>
          <p:nvPr/>
        </p:nvSpPr>
        <p:spPr>
          <a:xfrm>
            <a:off x="5202900" y="5203380"/>
            <a:ext cx="2702607" cy="33855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(Wavelength shifting)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45309D4-34C3-ED84-3E86-30F4BF3BC414}"/>
              </a:ext>
            </a:extLst>
          </p:cNvPr>
          <p:cNvSpPr txBox="1"/>
          <p:nvPr/>
        </p:nvSpPr>
        <p:spPr>
          <a:xfrm>
            <a:off x="2329491" y="6247345"/>
            <a:ext cx="2469813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(top-down view)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A1A93C4-4921-3C74-A83F-16916F0668B8}"/>
              </a:ext>
            </a:extLst>
          </p:cNvPr>
          <p:cNvSpPr txBox="1"/>
          <p:nvPr/>
        </p:nvSpPr>
        <p:spPr>
          <a:xfrm>
            <a:off x="8315760" y="6247345"/>
            <a:ext cx="2469813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(front view)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6553D4A-2040-F54D-1780-6A20FC5BF7C2}"/>
              </a:ext>
            </a:extLst>
          </p:cNvPr>
          <p:cNvSpPr txBox="1"/>
          <p:nvPr/>
        </p:nvSpPr>
        <p:spPr>
          <a:xfrm>
            <a:off x="3191195" y="9757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0202E-F27C-4F2F-EFA2-46FB05CE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821" y="6485642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  <p:bldP spid="6" grpId="0" animBg="1"/>
      <p:bldP spid="30" grpId="0" animBg="1"/>
      <p:bldP spid="36" grpId="0" animBg="1"/>
      <p:bldP spid="43" grpId="0" animBg="1"/>
      <p:bldP spid="46" grpId="0" animBg="1"/>
      <p:bldP spid="56" grpId="0" animBg="1"/>
      <p:bldP spid="89" grpId="0" animBg="1"/>
      <p:bldP spid="101" grpId="0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1" grpId="1" animBg="1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36286-7A73-1B56-B3FD-34201DA8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157"/>
            <a:ext cx="12191999" cy="636604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F544A2-0515-9848-F03E-BC18C5C257F8}"/>
              </a:ext>
            </a:extLst>
          </p:cNvPr>
          <p:cNvSpPr/>
          <p:nvPr/>
        </p:nvSpPr>
        <p:spPr>
          <a:xfrm>
            <a:off x="518235" y="1727200"/>
            <a:ext cx="4331368" cy="3477846"/>
          </a:xfrm>
          <a:prstGeom prst="roundRect">
            <a:avLst/>
          </a:prstGeom>
          <a:solidFill>
            <a:srgbClr val="F5F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F57D74-8E1C-AAB9-BF81-7700633E7A67}"/>
              </a:ext>
            </a:extLst>
          </p:cNvPr>
          <p:cNvSpPr/>
          <p:nvPr/>
        </p:nvSpPr>
        <p:spPr>
          <a:xfrm>
            <a:off x="1499936" y="9357"/>
            <a:ext cx="9184105" cy="882316"/>
          </a:xfrm>
          <a:prstGeom prst="roundRect">
            <a:avLst/>
          </a:prstGeom>
          <a:solidFill>
            <a:srgbClr val="F5F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9967D-0736-3A11-2CCF-1BECB63E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107"/>
          <a:stretch>
            <a:fillRect/>
          </a:stretch>
        </p:blipFill>
        <p:spPr>
          <a:xfrm>
            <a:off x="1" y="78178"/>
            <a:ext cx="12191999" cy="605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1A904F-A4C2-46E5-B638-F396235DE91A}"/>
              </a:ext>
            </a:extLst>
          </p:cNvPr>
          <p:cNvSpPr txBox="1"/>
          <p:nvPr/>
        </p:nvSpPr>
        <p:spPr>
          <a:xfrm>
            <a:off x="-76199" y="663169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i="1" dirty="0"/>
              <a:t>Adapted from C. L. da Silva et al., Magnet Station proposal (LANL).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892D3-C69D-BE46-CAE9-3EE58E86FF0A}"/>
              </a:ext>
            </a:extLst>
          </p:cNvPr>
          <p:cNvSpPr txBox="1"/>
          <p:nvPr/>
        </p:nvSpPr>
        <p:spPr>
          <a:xfrm>
            <a:off x="1185918" y="1798876"/>
            <a:ext cx="343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Scintillators convert charged-particle energy into optical signals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8CCFD-879B-2A57-9885-21B91F8784D5}"/>
              </a:ext>
            </a:extLst>
          </p:cNvPr>
          <p:cNvSpPr txBox="1"/>
          <p:nvPr/>
        </p:nvSpPr>
        <p:spPr>
          <a:xfrm>
            <a:off x="1185918" y="2567569"/>
            <a:ext cx="343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SiPMs provide high-gain single-photon readout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C1CCA-25DD-21C5-D315-99E17ACE42DD}"/>
              </a:ext>
            </a:extLst>
          </p:cNvPr>
          <p:cNvSpPr txBox="1"/>
          <p:nvPr/>
        </p:nvSpPr>
        <p:spPr>
          <a:xfrm>
            <a:off x="1185918" y="3375243"/>
            <a:ext cx="343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Operate reliably inside strong magnetic fields (unlike Photo-Multiplier Tubes)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2E617-5678-24D5-8B29-8926057A2556}"/>
              </a:ext>
            </a:extLst>
          </p:cNvPr>
          <p:cNvSpPr txBox="1"/>
          <p:nvPr/>
        </p:nvSpPr>
        <p:spPr>
          <a:xfrm>
            <a:off x="1185917" y="4474350"/>
            <a:ext cx="343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Fast timing and compact geometry enable precision tracking</a:t>
            </a:r>
            <a:endParaRPr lang="en-US" sz="1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E1F855-B740-F779-C115-F1035AB43822}"/>
              </a:ext>
            </a:extLst>
          </p:cNvPr>
          <p:cNvCxnSpPr>
            <a:cxnSpLocks/>
          </p:cNvCxnSpPr>
          <p:nvPr/>
        </p:nvCxnSpPr>
        <p:spPr>
          <a:xfrm>
            <a:off x="1489888" y="2455327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1C0163-9E7C-3AAE-E203-B91EE15B5A8F}"/>
              </a:ext>
            </a:extLst>
          </p:cNvPr>
          <p:cNvCxnSpPr>
            <a:cxnSpLocks/>
          </p:cNvCxnSpPr>
          <p:nvPr/>
        </p:nvCxnSpPr>
        <p:spPr>
          <a:xfrm>
            <a:off x="1489888" y="3238082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5B166A-81A9-5AE8-8D45-70A7151DF68F}"/>
              </a:ext>
            </a:extLst>
          </p:cNvPr>
          <p:cNvCxnSpPr>
            <a:cxnSpLocks/>
          </p:cNvCxnSpPr>
          <p:nvPr/>
        </p:nvCxnSpPr>
        <p:spPr>
          <a:xfrm>
            <a:off x="1489888" y="4343400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0028C11-ADD8-2853-EF88-83989839C202}"/>
              </a:ext>
            </a:extLst>
          </p:cNvPr>
          <p:cNvSpPr/>
          <p:nvPr/>
        </p:nvSpPr>
        <p:spPr>
          <a:xfrm>
            <a:off x="11430000" y="6024282"/>
            <a:ext cx="632012" cy="282389"/>
          </a:xfrm>
          <a:prstGeom prst="rect">
            <a:avLst/>
          </a:prstGeom>
          <a:solidFill>
            <a:srgbClr val="F7F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EA79A53-5B91-570E-A574-5ED89976D081}"/>
              </a:ext>
            </a:extLst>
          </p:cNvPr>
          <p:cNvSpPr/>
          <p:nvPr/>
        </p:nvSpPr>
        <p:spPr>
          <a:xfrm>
            <a:off x="4865430" y="1214402"/>
            <a:ext cx="1148792" cy="11699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5AF6277-9FD3-6034-F748-642B08BE6F53}"/>
              </a:ext>
            </a:extLst>
          </p:cNvPr>
          <p:cNvSpPr/>
          <p:nvPr/>
        </p:nvSpPr>
        <p:spPr>
          <a:xfrm>
            <a:off x="4865430" y="2433888"/>
            <a:ext cx="1148792" cy="1169992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2105803-82B1-F726-63CF-15E1DF17BA99}"/>
              </a:ext>
            </a:extLst>
          </p:cNvPr>
          <p:cNvSpPr/>
          <p:nvPr/>
        </p:nvSpPr>
        <p:spPr>
          <a:xfrm>
            <a:off x="4865430" y="3641499"/>
            <a:ext cx="1148792" cy="11699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6655ABC-D256-1E67-E6D0-168717949B2B}"/>
              </a:ext>
            </a:extLst>
          </p:cNvPr>
          <p:cNvSpPr/>
          <p:nvPr/>
        </p:nvSpPr>
        <p:spPr>
          <a:xfrm>
            <a:off x="4869810" y="4851063"/>
            <a:ext cx="1148792" cy="116999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FF7D91-B896-B75A-5F39-648997FDA9BE}"/>
              </a:ext>
            </a:extLst>
          </p:cNvPr>
          <p:cNvSpPr txBox="1"/>
          <p:nvPr/>
        </p:nvSpPr>
        <p:spPr>
          <a:xfrm>
            <a:off x="4540838" y="291072"/>
            <a:ext cx="1797976" cy="92333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Pre-Amplifier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Multi-channel Read out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085C-5EC6-BFE0-6FEE-6E0FA1013910}"/>
              </a:ext>
            </a:extLst>
          </p:cNvPr>
          <p:cNvSpPr/>
          <p:nvPr/>
        </p:nvSpPr>
        <p:spPr>
          <a:xfrm>
            <a:off x="2945228" y="2383194"/>
            <a:ext cx="593855" cy="5681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99634E-4F43-E841-801E-5B88D35359EC}"/>
              </a:ext>
            </a:extLst>
          </p:cNvPr>
          <p:cNvGrpSpPr/>
          <p:nvPr/>
        </p:nvGrpSpPr>
        <p:grpSpPr>
          <a:xfrm>
            <a:off x="276593" y="3106449"/>
            <a:ext cx="2631547" cy="647080"/>
            <a:chOff x="482830" y="2026032"/>
            <a:chExt cx="5335510" cy="7462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3593191-1F5D-A99B-86C5-C422850FA0B2}"/>
                </a:ext>
              </a:extLst>
            </p:cNvPr>
            <p:cNvSpPr/>
            <p:nvPr/>
          </p:nvSpPr>
          <p:spPr>
            <a:xfrm>
              <a:off x="710312" y="2026032"/>
              <a:ext cx="4876801" cy="746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D2F898-7687-556E-B469-25C1A8A041A9}"/>
                </a:ext>
              </a:extLst>
            </p:cNvPr>
            <p:cNvSpPr/>
            <p:nvPr/>
          </p:nvSpPr>
          <p:spPr>
            <a:xfrm>
              <a:off x="482830" y="2307898"/>
              <a:ext cx="5335510" cy="18250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5F7D2F-71FD-C746-F704-037758D35D42}"/>
              </a:ext>
            </a:extLst>
          </p:cNvPr>
          <p:cNvGrpSpPr/>
          <p:nvPr/>
        </p:nvGrpSpPr>
        <p:grpSpPr>
          <a:xfrm>
            <a:off x="275669" y="3866732"/>
            <a:ext cx="2631547" cy="647080"/>
            <a:chOff x="482830" y="2026032"/>
            <a:chExt cx="5335510" cy="7462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76D923-971A-C7B9-119B-354C1E16D444}"/>
                </a:ext>
              </a:extLst>
            </p:cNvPr>
            <p:cNvSpPr/>
            <p:nvPr/>
          </p:nvSpPr>
          <p:spPr>
            <a:xfrm>
              <a:off x="710312" y="2026032"/>
              <a:ext cx="4876801" cy="746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C76383-49A9-0A31-EC5B-648C0366B707}"/>
                </a:ext>
              </a:extLst>
            </p:cNvPr>
            <p:cNvSpPr/>
            <p:nvPr/>
          </p:nvSpPr>
          <p:spPr>
            <a:xfrm>
              <a:off x="482830" y="2307898"/>
              <a:ext cx="5335510" cy="18250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54C6F2-ECB5-5A7C-1BA5-715CC4D62E7B}"/>
              </a:ext>
            </a:extLst>
          </p:cNvPr>
          <p:cNvGrpSpPr/>
          <p:nvPr/>
        </p:nvGrpSpPr>
        <p:grpSpPr>
          <a:xfrm>
            <a:off x="275669" y="2352050"/>
            <a:ext cx="2631547" cy="647080"/>
            <a:chOff x="482830" y="2026032"/>
            <a:chExt cx="5335510" cy="74623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383972-D438-E945-BBFA-3CF3BA50B029}"/>
                </a:ext>
              </a:extLst>
            </p:cNvPr>
            <p:cNvSpPr/>
            <p:nvPr/>
          </p:nvSpPr>
          <p:spPr>
            <a:xfrm>
              <a:off x="710312" y="2026032"/>
              <a:ext cx="4876801" cy="746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3C800D-1822-1D35-FEF5-AE9F7FC8B9DC}"/>
                </a:ext>
              </a:extLst>
            </p:cNvPr>
            <p:cNvSpPr/>
            <p:nvPr/>
          </p:nvSpPr>
          <p:spPr>
            <a:xfrm>
              <a:off x="482830" y="2307898"/>
              <a:ext cx="5335510" cy="18250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F7FD08-0C52-6DCD-2C8F-EF44C77DE013}"/>
              </a:ext>
            </a:extLst>
          </p:cNvPr>
          <p:cNvGrpSpPr/>
          <p:nvPr/>
        </p:nvGrpSpPr>
        <p:grpSpPr>
          <a:xfrm>
            <a:off x="275669" y="4606650"/>
            <a:ext cx="2631547" cy="647080"/>
            <a:chOff x="482830" y="2026032"/>
            <a:chExt cx="5335510" cy="7462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C8CC90-FA89-B642-6349-B0EE2A731297}"/>
                </a:ext>
              </a:extLst>
            </p:cNvPr>
            <p:cNvSpPr/>
            <p:nvPr/>
          </p:nvSpPr>
          <p:spPr>
            <a:xfrm>
              <a:off x="710312" y="2026032"/>
              <a:ext cx="4876801" cy="746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D5C1EC-E832-FB24-D7B0-EBB60928757A}"/>
                </a:ext>
              </a:extLst>
            </p:cNvPr>
            <p:cNvSpPr/>
            <p:nvPr/>
          </p:nvSpPr>
          <p:spPr>
            <a:xfrm>
              <a:off x="482830" y="2307898"/>
              <a:ext cx="5335510" cy="18250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27DC4B6-C0D2-1593-B761-8F2A17607E37}"/>
              </a:ext>
            </a:extLst>
          </p:cNvPr>
          <p:cNvSpPr/>
          <p:nvPr/>
        </p:nvSpPr>
        <p:spPr>
          <a:xfrm>
            <a:off x="2935261" y="3158533"/>
            <a:ext cx="593855" cy="56812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53D5D7-661F-01FE-0FB1-04DF1CF61BF7}"/>
              </a:ext>
            </a:extLst>
          </p:cNvPr>
          <p:cNvSpPr/>
          <p:nvPr/>
        </p:nvSpPr>
        <p:spPr>
          <a:xfrm>
            <a:off x="2945225" y="3922814"/>
            <a:ext cx="593855" cy="56812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F34F553-527F-8D8F-F141-B2DA679748C2}"/>
              </a:ext>
            </a:extLst>
          </p:cNvPr>
          <p:cNvSpPr/>
          <p:nvPr/>
        </p:nvSpPr>
        <p:spPr>
          <a:xfrm>
            <a:off x="2945226" y="4685872"/>
            <a:ext cx="593855" cy="56812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0DE4D9-424A-8D38-DA85-BC78C45BBCE0}"/>
              </a:ext>
            </a:extLst>
          </p:cNvPr>
          <p:cNvSpPr txBox="1"/>
          <p:nvPr/>
        </p:nvSpPr>
        <p:spPr>
          <a:xfrm>
            <a:off x="2580269" y="1810871"/>
            <a:ext cx="1295254" cy="33855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>
                    <a:schemeClr val="tx2">
                      <a:lumMod val="50000"/>
                      <a:lumOff val="50000"/>
                      <a:alpha val="40000"/>
                    </a:schemeClr>
                  </a:glow>
                </a:effectLst>
              </a:rPr>
              <a:t>SiPMs</a:t>
            </a:r>
          </a:p>
        </p:txBody>
      </p:sp>
      <p:sp>
        <p:nvSpPr>
          <p:cNvPr id="48" name="Regular Pentagon 47">
            <a:extLst>
              <a:ext uri="{FF2B5EF4-FFF2-40B4-BE49-F238E27FC236}">
                <a16:creationId xmlns:a16="http://schemas.microsoft.com/office/drawing/2014/main" id="{99706DA1-4B4C-C6BC-B446-2EB1AE785D4A}"/>
              </a:ext>
            </a:extLst>
          </p:cNvPr>
          <p:cNvSpPr/>
          <p:nvPr/>
        </p:nvSpPr>
        <p:spPr>
          <a:xfrm>
            <a:off x="490779" y="2390010"/>
            <a:ext cx="560442" cy="523325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gular Pentagon 48">
            <a:extLst>
              <a:ext uri="{FF2B5EF4-FFF2-40B4-BE49-F238E27FC236}">
                <a16:creationId xmlns:a16="http://schemas.microsoft.com/office/drawing/2014/main" id="{4DA959BC-2606-1046-E7D6-8CA6462E4AAD}"/>
              </a:ext>
            </a:extLst>
          </p:cNvPr>
          <p:cNvSpPr/>
          <p:nvPr/>
        </p:nvSpPr>
        <p:spPr>
          <a:xfrm>
            <a:off x="490778" y="3112333"/>
            <a:ext cx="560442" cy="523325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gular Pentagon 49">
            <a:extLst>
              <a:ext uri="{FF2B5EF4-FFF2-40B4-BE49-F238E27FC236}">
                <a16:creationId xmlns:a16="http://schemas.microsoft.com/office/drawing/2014/main" id="{25161AF7-D7C5-C980-EBB0-D333A5AC1703}"/>
              </a:ext>
            </a:extLst>
          </p:cNvPr>
          <p:cNvSpPr/>
          <p:nvPr/>
        </p:nvSpPr>
        <p:spPr>
          <a:xfrm>
            <a:off x="490778" y="3918427"/>
            <a:ext cx="560442" cy="523325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gular Pentagon 50">
            <a:extLst>
              <a:ext uri="{FF2B5EF4-FFF2-40B4-BE49-F238E27FC236}">
                <a16:creationId xmlns:a16="http://schemas.microsoft.com/office/drawing/2014/main" id="{893CF2FF-EA8B-2A14-6C67-46F5C5AD9899}"/>
              </a:ext>
            </a:extLst>
          </p:cNvPr>
          <p:cNvSpPr/>
          <p:nvPr/>
        </p:nvSpPr>
        <p:spPr>
          <a:xfrm>
            <a:off x="490778" y="4574810"/>
            <a:ext cx="560442" cy="523325"/>
          </a:xfrm>
          <a:prstGeom prst="pentagon">
            <a:avLst/>
          </a:prstGeom>
          <a:solidFill>
            <a:srgbClr val="FFFF00">
              <a:alpha val="5000"/>
            </a:srgbClr>
          </a:solidFill>
          <a:ln>
            <a:noFill/>
          </a:ln>
          <a:effectLst>
            <a:glow rad="652838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1331BC7-4115-72FF-D4D1-C1C044740FD2}"/>
              </a:ext>
            </a:extLst>
          </p:cNvPr>
          <p:cNvCxnSpPr>
            <a:cxnSpLocks/>
          </p:cNvCxnSpPr>
          <p:nvPr/>
        </p:nvCxnSpPr>
        <p:spPr>
          <a:xfrm>
            <a:off x="771000" y="1790689"/>
            <a:ext cx="0" cy="3997692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778D1F0-CD7A-C9B5-EAA8-8B310F188281}"/>
              </a:ext>
            </a:extLst>
          </p:cNvPr>
          <p:cNvCxnSpPr>
            <a:cxnSpLocks/>
          </p:cNvCxnSpPr>
          <p:nvPr/>
        </p:nvCxnSpPr>
        <p:spPr>
          <a:xfrm>
            <a:off x="2418195" y="2680027"/>
            <a:ext cx="843874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285240-B786-6ECA-9041-8CF2C4586289}"/>
              </a:ext>
            </a:extLst>
          </p:cNvPr>
          <p:cNvCxnSpPr>
            <a:cxnSpLocks/>
          </p:cNvCxnSpPr>
          <p:nvPr/>
        </p:nvCxnSpPr>
        <p:spPr>
          <a:xfrm>
            <a:off x="2410681" y="3428580"/>
            <a:ext cx="843874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A26DCAB-D572-6E9D-246F-BEBAD8DCB7A3}"/>
              </a:ext>
            </a:extLst>
          </p:cNvPr>
          <p:cNvCxnSpPr>
            <a:cxnSpLocks/>
          </p:cNvCxnSpPr>
          <p:nvPr/>
        </p:nvCxnSpPr>
        <p:spPr>
          <a:xfrm>
            <a:off x="2431995" y="4935340"/>
            <a:ext cx="843874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2B6F1E9-51D3-35D6-E2A6-C29902D0C5F4}"/>
              </a:ext>
            </a:extLst>
          </p:cNvPr>
          <p:cNvCxnSpPr>
            <a:cxnSpLocks/>
          </p:cNvCxnSpPr>
          <p:nvPr/>
        </p:nvCxnSpPr>
        <p:spPr>
          <a:xfrm>
            <a:off x="2426107" y="4199764"/>
            <a:ext cx="843874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accent2"/>
                </a:gs>
                <a:gs pos="48000">
                  <a:srgbClr val="FFC000"/>
                </a:gs>
                <a:gs pos="100000">
                  <a:srgbClr val="FFFF00"/>
                </a:gs>
              </a:gsLst>
              <a:lin ang="1350000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F25CD5-5E11-853F-7A7E-08EF3C3625E1}"/>
              </a:ext>
            </a:extLst>
          </p:cNvPr>
          <p:cNvCxnSpPr>
            <a:cxnSpLocks/>
          </p:cNvCxnSpPr>
          <p:nvPr/>
        </p:nvCxnSpPr>
        <p:spPr>
          <a:xfrm>
            <a:off x="4013200" y="2667257"/>
            <a:ext cx="0" cy="2342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EF233D0-990D-BD3B-0426-1ED8C578B56A}"/>
              </a:ext>
            </a:extLst>
          </p:cNvPr>
          <p:cNvCxnSpPr>
            <a:cxnSpLocks/>
          </p:cNvCxnSpPr>
          <p:nvPr/>
        </p:nvCxnSpPr>
        <p:spPr>
          <a:xfrm flipH="1">
            <a:off x="3625029" y="2651672"/>
            <a:ext cx="3881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B8B7DE5-CF93-C546-5300-1DCA0CD611FF}"/>
              </a:ext>
            </a:extLst>
          </p:cNvPr>
          <p:cNvCxnSpPr>
            <a:cxnSpLocks/>
          </p:cNvCxnSpPr>
          <p:nvPr/>
        </p:nvCxnSpPr>
        <p:spPr>
          <a:xfrm flipH="1">
            <a:off x="3625029" y="3450955"/>
            <a:ext cx="3881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8972261-0F27-DF4A-A18E-515B5CA0A74B}"/>
              </a:ext>
            </a:extLst>
          </p:cNvPr>
          <p:cNvCxnSpPr>
            <a:cxnSpLocks/>
          </p:cNvCxnSpPr>
          <p:nvPr/>
        </p:nvCxnSpPr>
        <p:spPr>
          <a:xfrm flipH="1">
            <a:off x="3625029" y="4206877"/>
            <a:ext cx="3881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D4E76A1-7078-3838-B355-BAC42990C4E5}"/>
              </a:ext>
            </a:extLst>
          </p:cNvPr>
          <p:cNvCxnSpPr>
            <a:cxnSpLocks/>
          </p:cNvCxnSpPr>
          <p:nvPr/>
        </p:nvCxnSpPr>
        <p:spPr>
          <a:xfrm flipH="1">
            <a:off x="3625029" y="5009317"/>
            <a:ext cx="3881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Left Brace 76">
            <a:extLst>
              <a:ext uri="{FF2B5EF4-FFF2-40B4-BE49-F238E27FC236}">
                <a16:creationId xmlns:a16="http://schemas.microsoft.com/office/drawing/2014/main" id="{4E718275-5DB7-D4A6-1621-54872E4A8F15}"/>
              </a:ext>
            </a:extLst>
          </p:cNvPr>
          <p:cNvSpPr/>
          <p:nvPr/>
        </p:nvSpPr>
        <p:spPr>
          <a:xfrm>
            <a:off x="4089156" y="1545000"/>
            <a:ext cx="692302" cy="4476042"/>
          </a:xfrm>
          <a:prstGeom prst="leftBrace">
            <a:avLst>
              <a:gd name="adj1" fmla="val 8333"/>
              <a:gd name="adj2" fmla="val 515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 descr="A screen shot of a graph&#10;&#10;AI-generated content may be incorrect.">
            <a:extLst>
              <a:ext uri="{FF2B5EF4-FFF2-40B4-BE49-F238E27FC236}">
                <a16:creationId xmlns:a16="http://schemas.microsoft.com/office/drawing/2014/main" id="{E1664794-A84F-81F7-FA2D-BED570B42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0000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10" y="1214402"/>
            <a:ext cx="5178311" cy="38837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5949D30-E5A7-CFB2-7DC8-A59343EA3B39}"/>
              </a:ext>
            </a:extLst>
          </p:cNvPr>
          <p:cNvSpPr txBox="1"/>
          <p:nvPr/>
        </p:nvSpPr>
        <p:spPr>
          <a:xfrm>
            <a:off x="8488226" y="5253730"/>
            <a:ext cx="2713174" cy="92333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Oscilloscope from individual fiber channels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>
                  <a:schemeClr val="tx2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A09775-6A7D-84BD-66FE-A736705D4A1B}"/>
              </a:ext>
            </a:extLst>
          </p:cNvPr>
          <p:cNvSpPr txBox="1"/>
          <p:nvPr/>
        </p:nvSpPr>
        <p:spPr>
          <a:xfrm>
            <a:off x="-146843" y="1172702"/>
            <a:ext cx="1805551" cy="64633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effectLst>
                  <a:glow>
                    <a:srgbClr val="FFFF00">
                      <a:alpha val="40000"/>
                    </a:srgbClr>
                  </a:glow>
                </a:effectLst>
              </a:rPr>
              <a:t>Cosmic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effectLst>
                  <a:glow>
                    <a:srgbClr val="FFFF00">
                      <a:alpha val="40000"/>
                    </a:srgbClr>
                  </a:glow>
                </a:effectLst>
              </a:rPr>
              <a:t>Muon </a:t>
            </a:r>
          </a:p>
        </p:txBody>
      </p:sp>
      <p:sp>
        <p:nvSpPr>
          <p:cNvPr id="90" name="Left Brace 89">
            <a:extLst>
              <a:ext uri="{FF2B5EF4-FFF2-40B4-BE49-F238E27FC236}">
                <a16:creationId xmlns:a16="http://schemas.microsoft.com/office/drawing/2014/main" id="{AF42FAE5-37E1-10B0-E8FB-A5015D0271F9}"/>
              </a:ext>
            </a:extLst>
          </p:cNvPr>
          <p:cNvSpPr/>
          <p:nvPr/>
        </p:nvSpPr>
        <p:spPr>
          <a:xfrm rot="10800000">
            <a:off x="6057790" y="1499008"/>
            <a:ext cx="834600" cy="4522034"/>
          </a:xfrm>
          <a:prstGeom prst="leftBrace">
            <a:avLst>
              <a:gd name="adj1" fmla="val 8333"/>
              <a:gd name="adj2" fmla="val 747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24D49-84C3-3C45-D884-8C22B6E0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821" y="6492875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39" grpId="0" animBg="1"/>
      <p:bldP spid="40" grpId="0" animBg="1"/>
      <p:bldP spid="43" grpId="0"/>
      <p:bldP spid="17" grpId="0" animBg="1"/>
      <p:bldP spid="35" grpId="0" animBg="1"/>
      <p:bldP spid="36" grpId="0" animBg="1"/>
      <p:bldP spid="37" grpId="0" animBg="1"/>
      <p:bldP spid="42" grpId="0"/>
      <p:bldP spid="77" grpId="0" animBg="1"/>
      <p:bldP spid="82" grpId="0"/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sitting on a stool&#10;&#10;Description automatically generated">
            <a:extLst>
              <a:ext uri="{FF2B5EF4-FFF2-40B4-BE49-F238E27FC236}">
                <a16:creationId xmlns:a16="http://schemas.microsoft.com/office/drawing/2014/main" id="{C1EB68E4-DF2F-3604-F177-E1B9D9BE0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" y="0"/>
            <a:ext cx="3246924" cy="6858000"/>
          </a:xfrm>
          <a:prstGeom prst="rect">
            <a:avLst/>
          </a:prstGeom>
        </p:spPr>
      </p:pic>
      <p:pic>
        <p:nvPicPr>
          <p:cNvPr id="6" name="363892567_5900300733404157_1167768466134779224_n">
            <a:hlinkClick r:id="" action="ppaction://media"/>
            <a:extLst>
              <a:ext uri="{FF2B5EF4-FFF2-40B4-BE49-F238E27FC236}">
                <a16:creationId xmlns:a16="http://schemas.microsoft.com/office/drawing/2014/main" id="{AF50E533-435B-E5D5-94F5-BF1349BC5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5281" y="635784"/>
            <a:ext cx="3156433" cy="548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CC380-EE42-B479-9E71-683D4EB9F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48" y="1"/>
            <a:ext cx="53592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3BA135-E05D-F11B-DD26-DC1A8CE13EE4}"/>
              </a:ext>
            </a:extLst>
          </p:cNvPr>
          <p:cNvSpPr txBox="1"/>
          <p:nvPr/>
        </p:nvSpPr>
        <p:spPr>
          <a:xfrm>
            <a:off x="5521036" y="5325621"/>
            <a:ext cx="3803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Thank you! </a:t>
            </a:r>
            <a:r>
              <a:rPr lang="en-US" sz="4400" dirty="0">
                <a:solidFill>
                  <a:schemeClr val="bg1"/>
                </a:solidFill>
                <a:sym typeface="Wingdings" panose="05000000000000000000" pitchFamily="2" charset="2"/>
              </a:rPr>
              <a:t>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D0F6C0-3E0E-4062-53F2-4F92FCF86D54}"/>
              </a:ext>
            </a:extLst>
          </p:cNvPr>
          <p:cNvSpPr/>
          <p:nvPr/>
        </p:nvSpPr>
        <p:spPr>
          <a:xfrm>
            <a:off x="256420" y="5478902"/>
            <a:ext cx="1206412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698BA-4CBB-CB25-1A18-536E54A36524}"/>
              </a:ext>
            </a:extLst>
          </p:cNvPr>
          <p:cNvSpPr txBox="1"/>
          <p:nvPr/>
        </p:nvSpPr>
        <p:spPr>
          <a:xfrm>
            <a:off x="433516" y="5451403"/>
            <a:ext cx="120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Wonton Soup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192F28-3559-DAAE-42CB-2318CFFE74E8}"/>
              </a:ext>
            </a:extLst>
          </p:cNvPr>
          <p:cNvSpPr/>
          <p:nvPr/>
        </p:nvSpPr>
        <p:spPr>
          <a:xfrm>
            <a:off x="196562" y="162748"/>
            <a:ext cx="1206412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64AE3-755E-A42A-6D5C-11E2FFBDC24D}"/>
              </a:ext>
            </a:extLst>
          </p:cNvPr>
          <p:cNvSpPr txBox="1"/>
          <p:nvPr/>
        </p:nvSpPr>
        <p:spPr>
          <a:xfrm>
            <a:off x="266610" y="135249"/>
            <a:ext cx="158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Butternut Squash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8FE1C8-9D8E-91B6-D191-8AF22D4C11E6}"/>
              </a:ext>
            </a:extLst>
          </p:cNvPr>
          <p:cNvCxnSpPr/>
          <p:nvPr/>
        </p:nvCxnSpPr>
        <p:spPr>
          <a:xfrm>
            <a:off x="1402974" y="485913"/>
            <a:ext cx="540126" cy="40770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B5091E-1943-E40F-B855-DB2359763219}"/>
              </a:ext>
            </a:extLst>
          </p:cNvPr>
          <p:cNvCxnSpPr>
            <a:cxnSpLocks/>
          </p:cNvCxnSpPr>
          <p:nvPr/>
        </p:nvCxnSpPr>
        <p:spPr>
          <a:xfrm flipV="1">
            <a:off x="799768" y="4906969"/>
            <a:ext cx="332107" cy="54443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A9E2F31-9CBD-AD6C-FC95-0ED9CF61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7727"/>
          <a:stretch>
            <a:fillRect/>
          </a:stretch>
        </p:blipFill>
        <p:spPr>
          <a:xfrm>
            <a:off x="906468" y="676839"/>
            <a:ext cx="10379064" cy="8492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2D65803-5FF8-B922-10D1-3E923F5B3807}"/>
              </a:ext>
            </a:extLst>
          </p:cNvPr>
          <p:cNvSpPr txBox="1"/>
          <p:nvPr/>
        </p:nvSpPr>
        <p:spPr>
          <a:xfrm>
            <a:off x="21416" y="30508"/>
            <a:ext cx="778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Next Steps </a:t>
            </a:r>
            <a:r>
              <a:rPr lang="en-US" sz="3600" b="1" dirty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DAF761-7B53-500A-646D-ED6903FE5483}"/>
              </a:ext>
            </a:extLst>
          </p:cNvPr>
          <p:cNvSpPr/>
          <p:nvPr/>
        </p:nvSpPr>
        <p:spPr>
          <a:xfrm>
            <a:off x="819374" y="1916723"/>
            <a:ext cx="3311535" cy="562708"/>
          </a:xfrm>
          <a:prstGeom prst="rect">
            <a:avLst/>
          </a:prstGeom>
          <a:solidFill>
            <a:srgbClr val="45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C5E1FF7E-7293-F1F1-64D5-BDA4AF85AC5C}"/>
              </a:ext>
            </a:extLst>
          </p:cNvPr>
          <p:cNvSpPr/>
          <p:nvPr/>
        </p:nvSpPr>
        <p:spPr>
          <a:xfrm rot="13367220">
            <a:off x="3925501" y="1994408"/>
            <a:ext cx="382935" cy="412312"/>
          </a:xfrm>
          <a:prstGeom prst="rtTriangle">
            <a:avLst/>
          </a:prstGeom>
          <a:solidFill>
            <a:srgbClr val="45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59EF28-E996-9543-C45D-9AED63DF1ABD}"/>
              </a:ext>
            </a:extLst>
          </p:cNvPr>
          <p:cNvSpPr/>
          <p:nvPr/>
        </p:nvSpPr>
        <p:spPr>
          <a:xfrm>
            <a:off x="4442072" y="1916723"/>
            <a:ext cx="3309696" cy="562708"/>
          </a:xfrm>
          <a:prstGeom prst="rect">
            <a:avLst/>
          </a:prstGeom>
          <a:solidFill>
            <a:srgbClr val="003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71856942-CC8C-502B-AAD8-E333F8C788D3}"/>
              </a:ext>
            </a:extLst>
          </p:cNvPr>
          <p:cNvSpPr/>
          <p:nvPr/>
        </p:nvSpPr>
        <p:spPr>
          <a:xfrm rot="13367220">
            <a:off x="7527390" y="1978706"/>
            <a:ext cx="401589" cy="396365"/>
          </a:xfrm>
          <a:prstGeom prst="rtTriangle">
            <a:avLst/>
          </a:prstGeom>
          <a:solidFill>
            <a:srgbClr val="003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DFFE56-89B1-7BB2-58B9-3DD088E31A52}"/>
              </a:ext>
            </a:extLst>
          </p:cNvPr>
          <p:cNvSpPr/>
          <p:nvPr/>
        </p:nvSpPr>
        <p:spPr>
          <a:xfrm>
            <a:off x="8043171" y="1916723"/>
            <a:ext cx="3312042" cy="562708"/>
          </a:xfrm>
          <a:prstGeom prst="rect">
            <a:avLst/>
          </a:prstGeom>
          <a:solidFill>
            <a:srgbClr val="037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A0C3918B-425A-8F83-191D-40846F35F45F}"/>
              </a:ext>
            </a:extLst>
          </p:cNvPr>
          <p:cNvSpPr/>
          <p:nvPr/>
        </p:nvSpPr>
        <p:spPr>
          <a:xfrm rot="13367220">
            <a:off x="11153597" y="1994408"/>
            <a:ext cx="382935" cy="412312"/>
          </a:xfrm>
          <a:prstGeom prst="rtTriangle">
            <a:avLst/>
          </a:prstGeom>
          <a:solidFill>
            <a:srgbClr val="0370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1B2101-E17D-B734-4D35-C63ACDF178B0}"/>
              </a:ext>
            </a:extLst>
          </p:cNvPr>
          <p:cNvSpPr/>
          <p:nvPr/>
        </p:nvSpPr>
        <p:spPr>
          <a:xfrm>
            <a:off x="813909" y="2494224"/>
            <a:ext cx="3317001" cy="41115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5D2F4E-07AF-D27A-DC22-BFCDD3512A35}"/>
              </a:ext>
            </a:extLst>
          </p:cNvPr>
          <p:cNvSpPr/>
          <p:nvPr/>
        </p:nvSpPr>
        <p:spPr>
          <a:xfrm>
            <a:off x="4439726" y="2478181"/>
            <a:ext cx="3312042" cy="41115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0353605-0EDE-3C88-F01C-140F4BCC7902}"/>
              </a:ext>
            </a:extLst>
          </p:cNvPr>
          <p:cNvSpPr/>
          <p:nvPr/>
        </p:nvSpPr>
        <p:spPr>
          <a:xfrm>
            <a:off x="8060584" y="2478181"/>
            <a:ext cx="3312042" cy="41115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AC688F-90FC-ECD1-0984-E70DE1F9E00F}"/>
              </a:ext>
            </a:extLst>
          </p:cNvPr>
          <p:cNvSpPr txBox="1"/>
          <p:nvPr/>
        </p:nvSpPr>
        <p:spPr>
          <a:xfrm>
            <a:off x="834536" y="1987689"/>
            <a:ext cx="30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LHCb Analysis Development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6C9AA8-23B6-2E1D-6622-3FBEAAC86C59}"/>
              </a:ext>
            </a:extLst>
          </p:cNvPr>
          <p:cNvSpPr txBox="1"/>
          <p:nvPr/>
        </p:nvSpPr>
        <p:spPr>
          <a:xfrm>
            <a:off x="8159771" y="2042681"/>
            <a:ext cx="30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 R&amp;D Studies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729025-F7E4-BC58-22B0-1CF07BA14162}"/>
              </a:ext>
            </a:extLst>
          </p:cNvPr>
          <p:cNvSpPr txBox="1"/>
          <p:nvPr/>
        </p:nvSpPr>
        <p:spPr>
          <a:xfrm>
            <a:off x="4513458" y="1987689"/>
            <a:ext cx="30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Laboratory Development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5DC233-3D6D-F49E-80D5-2189A5073DC0}"/>
              </a:ext>
            </a:extLst>
          </p:cNvPr>
          <p:cNvSpPr txBox="1"/>
          <p:nvPr/>
        </p:nvSpPr>
        <p:spPr>
          <a:xfrm>
            <a:off x="1150883" y="2664372"/>
            <a:ext cx="2763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LHCb Software &amp; tools</a:t>
            </a:r>
          </a:p>
          <a:p>
            <a:r>
              <a:rPr lang="en-US" sz="1200" dirty="0"/>
              <a:t>Working with LHCb Starterkit and ROOT Framework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7F493A-1437-81F7-CBA0-092B82BF60C0}"/>
              </a:ext>
            </a:extLst>
          </p:cNvPr>
          <p:cNvSpPr txBox="1"/>
          <p:nvPr/>
        </p:nvSpPr>
        <p:spPr>
          <a:xfrm>
            <a:off x="1150882" y="3529184"/>
            <a:ext cx="2763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 meson Reconstruction</a:t>
            </a:r>
          </a:p>
          <a:p>
            <a:r>
              <a:rPr lang="en-US" sz="1200" dirty="0"/>
              <a:t>Reconstructing open charm hadrons from hadronic decay channels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A787A2-4DAD-2161-CF12-E8D68CB724B3}"/>
              </a:ext>
            </a:extLst>
          </p:cNvPr>
          <p:cNvSpPr txBox="1"/>
          <p:nvPr/>
        </p:nvSpPr>
        <p:spPr>
          <a:xfrm>
            <a:off x="1164258" y="4460992"/>
            <a:ext cx="27630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Analysis techniques</a:t>
            </a:r>
          </a:p>
          <a:p>
            <a:r>
              <a:rPr lang="en-US" sz="1200" dirty="0"/>
              <a:t>Applying selections, PID and tracking quality cuts; invariant mass fits to extract signal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CDC8EE00-03DB-E077-727F-8F67D5D24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543883"/>
              </p:ext>
            </p:extLst>
          </p:nvPr>
        </p:nvGraphicFramePr>
        <p:xfrm>
          <a:off x="1245095" y="5581983"/>
          <a:ext cx="3248046" cy="701040"/>
        </p:xfrm>
        <a:graphic>
          <a:graphicData uri="http://schemas.openxmlformats.org/drawingml/2006/table">
            <a:tbl>
              <a:tblPr/>
              <a:tblGrid>
                <a:gridCol w="3248046">
                  <a:extLst>
                    <a:ext uri="{9D8B030D-6E8A-4147-A177-3AD203B41FA5}">
                      <a16:colId xmlns:a16="http://schemas.microsoft.com/office/drawing/2014/main" val="4283290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Extension to He</a:t>
                      </a:r>
                      <a:r>
                        <a:rPr lang="en-US" sz="1600" b="1" baseline="30000" dirty="0">
                          <a:effectLst/>
                          <a:latin typeface="+mn-lt"/>
                        </a:rPr>
                        <a:t>4</a:t>
                      </a:r>
                    </a:p>
                    <a:p>
                      <a:pPr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&amp; heavy-flavor topologies</a:t>
                      </a:r>
                    </a:p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Hypernuclei and exotic final states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783329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6B9598DE-C602-F2A8-BF31-196389B63FDD}"/>
              </a:ext>
            </a:extLst>
          </p:cNvPr>
          <p:cNvSpPr txBox="1"/>
          <p:nvPr/>
        </p:nvSpPr>
        <p:spPr>
          <a:xfrm>
            <a:off x="8210011" y="2608456"/>
            <a:ext cx="2763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Light transport &amp; yield</a:t>
            </a:r>
          </a:p>
          <a:p>
            <a:r>
              <a:rPr lang="en-US" sz="1200" dirty="0"/>
              <a:t>Photon transport in scintillating fibers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0CB3468-48E6-9726-B943-9F8CBEC44BBD}"/>
              </a:ext>
            </a:extLst>
          </p:cNvPr>
          <p:cNvSpPr txBox="1"/>
          <p:nvPr/>
        </p:nvSpPr>
        <p:spPr>
          <a:xfrm>
            <a:off x="8243651" y="3417398"/>
            <a:ext cx="2468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Signal formation &amp; SiPM response</a:t>
            </a:r>
          </a:p>
          <a:p>
            <a:r>
              <a:rPr lang="en-US" sz="1200" dirty="0"/>
              <a:t>Charge, time, and saturation effects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1DF48E-7DB7-8E98-C0AE-531F30362F2D}"/>
              </a:ext>
            </a:extLst>
          </p:cNvPr>
          <p:cNvSpPr txBox="1"/>
          <p:nvPr/>
        </p:nvSpPr>
        <p:spPr>
          <a:xfrm>
            <a:off x="8234320" y="4673646"/>
            <a:ext cx="323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Threshold behavior</a:t>
            </a:r>
          </a:p>
          <a:p>
            <a:r>
              <a:rPr lang="en-US" sz="1200" dirty="0"/>
              <a:t>Response to soft charged particle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A040B5-2B81-4915-DD68-12C656004E86}"/>
              </a:ext>
            </a:extLst>
          </p:cNvPr>
          <p:cNvSpPr txBox="1"/>
          <p:nvPr/>
        </p:nvSpPr>
        <p:spPr>
          <a:xfrm>
            <a:off x="8210011" y="5508338"/>
            <a:ext cx="3237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Channel response &amp; detector calibration</a:t>
            </a:r>
          </a:p>
          <a:p>
            <a:r>
              <a:rPr lang="en-US" sz="1200" dirty="0"/>
              <a:t>Uniformity and alignment studies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B53F91-D754-BCB0-77F9-FD4A94ABDE1E}"/>
              </a:ext>
            </a:extLst>
          </p:cNvPr>
          <p:cNvSpPr txBox="1"/>
          <p:nvPr/>
        </p:nvSpPr>
        <p:spPr>
          <a:xfrm>
            <a:off x="4772489" y="2613062"/>
            <a:ext cx="323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Cosmic muon validation</a:t>
            </a:r>
          </a:p>
          <a:p>
            <a:r>
              <a:rPr lang="en-US" sz="1200" dirty="0"/>
              <a:t>Controlled and abundant input source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101078-C089-1F98-2A2C-D9BD741C5EC2}"/>
              </a:ext>
            </a:extLst>
          </p:cNvPr>
          <p:cNvSpPr txBox="1"/>
          <p:nvPr/>
        </p:nvSpPr>
        <p:spPr>
          <a:xfrm>
            <a:off x="4771320" y="3412977"/>
            <a:ext cx="2859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Electronics &amp; DAQ integration</a:t>
            </a:r>
          </a:p>
          <a:p>
            <a:r>
              <a:rPr lang="en-US" sz="1200" dirty="0"/>
              <a:t>System integration and data acquisition development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F6CF24-CD65-9184-962D-01FA5E079AE2}"/>
              </a:ext>
            </a:extLst>
          </p:cNvPr>
          <p:cNvSpPr txBox="1"/>
          <p:nvPr/>
        </p:nvSpPr>
        <p:spPr>
          <a:xfrm>
            <a:off x="4771320" y="4643779"/>
            <a:ext cx="29989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Local R&amp;D environment</a:t>
            </a:r>
          </a:p>
          <a:p>
            <a:r>
              <a:rPr lang="en-US" sz="1200" dirty="0"/>
              <a:t>Establishing a detector R&amp;D lab at Kent State University with future eiC/LANL applications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33461AE-A5FE-D555-766A-42DA328C9871}"/>
              </a:ext>
            </a:extLst>
          </p:cNvPr>
          <p:cNvCxnSpPr>
            <a:cxnSpLocks/>
          </p:cNvCxnSpPr>
          <p:nvPr/>
        </p:nvCxnSpPr>
        <p:spPr>
          <a:xfrm>
            <a:off x="1240901" y="3429000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31EDBC0-F40D-28A9-15D9-E58DD76BFB3A}"/>
              </a:ext>
            </a:extLst>
          </p:cNvPr>
          <p:cNvCxnSpPr>
            <a:cxnSpLocks/>
          </p:cNvCxnSpPr>
          <p:nvPr/>
        </p:nvCxnSpPr>
        <p:spPr>
          <a:xfrm>
            <a:off x="1240900" y="4371438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005A139-65D0-9CB8-2BAF-92F4E8C80E7E}"/>
              </a:ext>
            </a:extLst>
          </p:cNvPr>
          <p:cNvCxnSpPr>
            <a:cxnSpLocks/>
          </p:cNvCxnSpPr>
          <p:nvPr/>
        </p:nvCxnSpPr>
        <p:spPr>
          <a:xfrm>
            <a:off x="1204549" y="5468923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6B02B2-8FFC-FED4-DBF6-08597C766B0C}"/>
              </a:ext>
            </a:extLst>
          </p:cNvPr>
          <p:cNvCxnSpPr>
            <a:cxnSpLocks/>
          </p:cNvCxnSpPr>
          <p:nvPr/>
        </p:nvCxnSpPr>
        <p:spPr>
          <a:xfrm>
            <a:off x="8284824" y="3290860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EF4A598-4224-42A4-CB30-9625231A7A2A}"/>
              </a:ext>
            </a:extLst>
          </p:cNvPr>
          <p:cNvCxnSpPr>
            <a:cxnSpLocks/>
          </p:cNvCxnSpPr>
          <p:nvPr/>
        </p:nvCxnSpPr>
        <p:spPr>
          <a:xfrm>
            <a:off x="8284824" y="4496126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E18EC1B-72C0-2FCC-1A85-83C412ADC6A6}"/>
              </a:ext>
            </a:extLst>
          </p:cNvPr>
          <p:cNvCxnSpPr>
            <a:cxnSpLocks/>
          </p:cNvCxnSpPr>
          <p:nvPr/>
        </p:nvCxnSpPr>
        <p:spPr>
          <a:xfrm>
            <a:off x="8284824" y="5355914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DDACF80-4E4B-E2D2-F247-CD15BE22F162}"/>
              </a:ext>
            </a:extLst>
          </p:cNvPr>
          <p:cNvCxnSpPr>
            <a:cxnSpLocks/>
          </p:cNvCxnSpPr>
          <p:nvPr/>
        </p:nvCxnSpPr>
        <p:spPr>
          <a:xfrm>
            <a:off x="4897969" y="3290860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B6442B0-6167-6CB6-E04D-8424EF198597}"/>
              </a:ext>
            </a:extLst>
          </p:cNvPr>
          <p:cNvCxnSpPr>
            <a:cxnSpLocks/>
          </p:cNvCxnSpPr>
          <p:nvPr/>
        </p:nvCxnSpPr>
        <p:spPr>
          <a:xfrm>
            <a:off x="4872802" y="4481587"/>
            <a:ext cx="2446061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72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BB54A4-945F-6840-B60C-0A9176BE3341}"/>
              </a:ext>
            </a:extLst>
          </p:cNvPr>
          <p:cNvSpPr txBox="1"/>
          <p:nvPr/>
        </p:nvSpPr>
        <p:spPr>
          <a:xfrm>
            <a:off x="90311" y="876494"/>
            <a:ext cx="52267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u="sng" dirty="0"/>
              <a:t>Heavy-Ion and Charm Hadronization Physics</a:t>
            </a:r>
          </a:p>
          <a:p>
            <a:pPr>
              <a:buNone/>
            </a:pPr>
            <a:r>
              <a:rPr lang="en-US" dirty="0"/>
              <a:t>• STAR Collaboration, Phys. Rev. Lett. 113, 142301 (2014)</a:t>
            </a:r>
          </a:p>
          <a:p>
            <a:pPr>
              <a:buNone/>
            </a:pPr>
            <a:r>
              <a:rPr lang="en-US" dirty="0"/>
              <a:t>D⁰ nuclear modification factor in </a:t>
            </a:r>
            <a:r>
              <a:rPr lang="en-US" dirty="0" err="1"/>
              <a:t>Au+Au</a:t>
            </a:r>
            <a:r>
              <a:rPr lang="en-US" dirty="0"/>
              <a:t> collisions.</a:t>
            </a:r>
          </a:p>
          <a:p>
            <a:pPr>
              <a:buNone/>
            </a:pPr>
            <a:r>
              <a:rPr lang="en-US" dirty="0"/>
              <a:t>• STAR Collaboration, Phys. Rev. C 99, 034908 (2019)</a:t>
            </a:r>
          </a:p>
          <a:p>
            <a:pPr>
              <a:buNone/>
            </a:pPr>
            <a:r>
              <a:rPr lang="en-US" dirty="0"/>
              <a:t>Charm hadronization and low-pₜ enhancement studies.</a:t>
            </a:r>
          </a:p>
          <a:p>
            <a:pPr>
              <a:buNone/>
            </a:pPr>
            <a:r>
              <a:rPr lang="en-US" dirty="0"/>
              <a:t>• ALICE Collaboration, JHEP 04, 108 (2018)</a:t>
            </a:r>
          </a:p>
          <a:p>
            <a:pPr>
              <a:buNone/>
            </a:pPr>
            <a:r>
              <a:rPr lang="el-GR" dirty="0"/>
              <a:t>Λ</a:t>
            </a:r>
            <a:r>
              <a:rPr lang="en-US" dirty="0"/>
              <a:t>c⁺/D⁰ production measurements in pp and p–Pb collisions.</a:t>
            </a:r>
          </a:p>
          <a:p>
            <a:pPr>
              <a:buNone/>
            </a:pPr>
            <a:r>
              <a:rPr lang="en-US" dirty="0"/>
              <a:t>• LHCb Collaboration, CERN CDS Record 2138628</a:t>
            </a:r>
          </a:p>
          <a:p>
            <a:pPr>
              <a:buNone/>
            </a:pPr>
            <a:r>
              <a:rPr lang="en-US" dirty="0"/>
              <a:t>Forward charm hadronization and </a:t>
            </a:r>
            <a:r>
              <a:rPr lang="en-US" dirty="0" err="1"/>
              <a:t>RpPb</a:t>
            </a:r>
            <a:r>
              <a:rPr lang="en-US" dirty="0"/>
              <a:t> measurements.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C28D1-5BB8-690B-371D-D8C6BF31F1EC}"/>
              </a:ext>
            </a:extLst>
          </p:cNvPr>
          <p:cNvSpPr txBox="1"/>
          <p:nvPr/>
        </p:nvSpPr>
        <p:spPr>
          <a:xfrm>
            <a:off x="6096000" y="3230646"/>
            <a:ext cx="38269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u="sng" dirty="0"/>
              <a:t>Detector and Instrumentation References</a:t>
            </a:r>
          </a:p>
          <a:p>
            <a:pPr>
              <a:buNone/>
            </a:pPr>
            <a:r>
              <a:rPr lang="en-US" dirty="0"/>
              <a:t>• LHCb Collaboration detector geometry and tracking figures</a:t>
            </a:r>
          </a:p>
          <a:p>
            <a:pPr>
              <a:buNone/>
            </a:pPr>
            <a:r>
              <a:rPr lang="en-US" dirty="0"/>
              <a:t>• Kuraray / </a:t>
            </a:r>
            <a:r>
              <a:rPr lang="en-US" dirty="0" err="1"/>
              <a:t>Luxium</a:t>
            </a:r>
            <a:r>
              <a:rPr lang="en-US" dirty="0"/>
              <a:t> scintillating fiber documentation</a:t>
            </a:r>
          </a:p>
          <a:p>
            <a:pPr>
              <a:buNone/>
            </a:pPr>
            <a:r>
              <a:rPr lang="en-US" dirty="0"/>
              <a:t>• Hamamatsu SiPM documentation and response characteristics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1ACD9-1D6B-86B2-D5AA-5C6B1AB3CAD6}"/>
              </a:ext>
            </a:extLst>
          </p:cNvPr>
          <p:cNvSpPr txBox="1"/>
          <p:nvPr/>
        </p:nvSpPr>
        <p:spPr>
          <a:xfrm>
            <a:off x="56445" y="493880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u="sng" dirty="0"/>
              <a:t>Software and Analysis Tools</a:t>
            </a:r>
          </a:p>
          <a:p>
            <a:pPr>
              <a:buNone/>
            </a:pPr>
            <a:r>
              <a:rPr lang="en-US" dirty="0"/>
              <a:t>• CERN ROOT Data Analysis Framework</a:t>
            </a:r>
          </a:p>
          <a:p>
            <a:pPr>
              <a:buNone/>
            </a:pPr>
            <a:r>
              <a:rPr lang="en-US" dirty="0"/>
              <a:t>• LHCb Starterkit and analysis tutorials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EA445-8D09-85B3-CB71-8266036C53F9}"/>
              </a:ext>
            </a:extLst>
          </p:cNvPr>
          <p:cNvSpPr txBox="1"/>
          <p:nvPr/>
        </p:nvSpPr>
        <p:spPr>
          <a:xfrm>
            <a:off x="6096000" y="830328"/>
            <a:ext cx="35108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u="sng" dirty="0"/>
              <a:t>Figures adapted from</a:t>
            </a:r>
            <a:r>
              <a:rPr lang="en-US" b="1" dirty="0"/>
              <a:t>:</a:t>
            </a:r>
          </a:p>
          <a:p>
            <a:pPr>
              <a:buNone/>
            </a:pPr>
            <a:r>
              <a:rPr lang="en-US" dirty="0"/>
              <a:t>• STAR Collaboration </a:t>
            </a:r>
          </a:p>
          <a:p>
            <a:pPr>
              <a:buNone/>
            </a:pPr>
            <a:r>
              <a:rPr lang="en-US" dirty="0"/>
              <a:t>• ALICE Collaboration </a:t>
            </a:r>
          </a:p>
          <a:p>
            <a:pPr>
              <a:buNone/>
            </a:pPr>
            <a:r>
              <a:rPr lang="en-US" dirty="0"/>
              <a:t>• LHCb Collaboration </a:t>
            </a:r>
          </a:p>
          <a:p>
            <a:pPr>
              <a:buNone/>
            </a:pPr>
            <a:r>
              <a:rPr lang="en-US" dirty="0"/>
              <a:t>• CERN CDS</a:t>
            </a:r>
          </a:p>
          <a:p>
            <a:pPr>
              <a:buNone/>
            </a:pPr>
            <a:r>
              <a:rPr lang="en-US" dirty="0"/>
              <a:t>Additional figures adapted for educational and presentation purposes.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06CD2-E9CF-14BE-7C9D-30C955ECE065}"/>
              </a:ext>
            </a:extLst>
          </p:cNvPr>
          <p:cNvSpPr txBox="1"/>
          <p:nvPr/>
        </p:nvSpPr>
        <p:spPr>
          <a:xfrm>
            <a:off x="11289" y="-1509"/>
            <a:ext cx="5226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/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345284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32A98-D993-6DC5-2DFC-4868687D9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space&#10;&#10;AI-generated content may be incorrect.">
            <a:extLst>
              <a:ext uri="{FF2B5EF4-FFF2-40B4-BE49-F238E27FC236}">
                <a16:creationId xmlns:a16="http://schemas.microsoft.com/office/drawing/2014/main" id="{D191ACDE-EFB7-0C84-7A6B-A8E97AB7E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"/>
            <a:ext cx="12191999" cy="70163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ADD59-DB12-17FD-7A88-44C730C5E3D6}"/>
              </a:ext>
            </a:extLst>
          </p:cNvPr>
          <p:cNvSpPr/>
          <p:nvPr/>
        </p:nvSpPr>
        <p:spPr>
          <a:xfrm>
            <a:off x="1898373" y="1126435"/>
            <a:ext cx="8395253" cy="2392018"/>
          </a:xfrm>
          <a:prstGeom prst="round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26963-DFD6-A4D6-30DC-2A28AFB43DBC}"/>
              </a:ext>
            </a:extLst>
          </p:cNvPr>
          <p:cNvSpPr txBox="1"/>
          <p:nvPr/>
        </p:nvSpPr>
        <p:spPr>
          <a:xfrm>
            <a:off x="1073425" y="225496"/>
            <a:ext cx="10257183" cy="2588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/>
              <a:t>Charmed Hypernuclei and Scintillating-Fiber Detectors for Low-Momentum Heavy-Flavor Tracking </a:t>
            </a:r>
            <a:endParaRPr lang="en-US" sz="19900" b="1" i="1" spc="10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C9553A-54A9-82E1-B149-131D1716952A}"/>
              </a:ext>
            </a:extLst>
          </p:cNvPr>
          <p:cNvSpPr/>
          <p:nvPr/>
        </p:nvSpPr>
        <p:spPr>
          <a:xfrm>
            <a:off x="3306417" y="4185712"/>
            <a:ext cx="5791200" cy="1930166"/>
          </a:xfrm>
          <a:prstGeom prst="round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8EEB8-0562-9EB5-1BAB-54E7B906E2C8}"/>
              </a:ext>
            </a:extLst>
          </p:cNvPr>
          <p:cNvSpPr txBox="1"/>
          <p:nvPr/>
        </p:nvSpPr>
        <p:spPr>
          <a:xfrm>
            <a:off x="3580641" y="4530869"/>
            <a:ext cx="5030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Marceline Myers</a:t>
            </a:r>
          </a:p>
          <a:p>
            <a:pPr algn="ctr"/>
            <a:r>
              <a:rPr lang="en-US" dirty="0"/>
              <a:t>Advisor: Dr. Zhangbu Xu</a:t>
            </a:r>
          </a:p>
          <a:p>
            <a:pPr algn="ctr"/>
            <a:r>
              <a:rPr lang="en-US" dirty="0"/>
              <a:t>Center for Nuclear Research</a:t>
            </a:r>
          </a:p>
          <a:p>
            <a:pPr algn="ctr"/>
            <a:r>
              <a:rPr lang="en-US" dirty="0"/>
              <a:t>Department of Physics, Kent State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A8ADC-FE64-63CC-6CF2-86727F01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651692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E4D1-A4E3-4C1F-BEE6-8BB93F78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28" y="5755717"/>
            <a:ext cx="2472141" cy="7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CD6A89-BE3D-C726-7EEC-8B9356D4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98" y="247064"/>
            <a:ext cx="7378023" cy="568756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FA4902-90BA-AD58-10A7-DE5948586CF2}"/>
              </a:ext>
            </a:extLst>
          </p:cNvPr>
          <p:cNvSpPr/>
          <p:nvPr/>
        </p:nvSpPr>
        <p:spPr>
          <a:xfrm>
            <a:off x="4616970" y="247065"/>
            <a:ext cx="3366859" cy="3845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1BF69-009F-ED2E-45D3-4F533FB0ACBE}"/>
              </a:ext>
            </a:extLst>
          </p:cNvPr>
          <p:cNvSpPr txBox="1"/>
          <p:nvPr/>
        </p:nvSpPr>
        <p:spPr>
          <a:xfrm>
            <a:off x="-16461" y="6270564"/>
            <a:ext cx="9872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https://www.kent.edu/physics/news/kent-state-scientists-help-measure-primordial-matter-trillions-degrees</a:t>
            </a:r>
            <a:r>
              <a:rPr lang="en-US" sz="1200" dirty="0"/>
              <a:t> [Adapted]</a:t>
            </a:r>
          </a:p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https://scitechdaily.com/a-quantum-of-solace-resolving-a-mathematical-puzzle-in-quarks-and-gluons-in-nuclear-matter</a:t>
            </a:r>
            <a:endParaRPr lang="en-US" sz="1200" dirty="0"/>
          </a:p>
          <a:p>
            <a:r>
              <a:rPr lang="en-US" sz="1200" dirty="0"/>
              <a:t>https://</a:t>
            </a:r>
            <a:r>
              <a:rPr lang="en-US" sz="1200" dirty="0" err="1"/>
              <a:t>home.cern</a:t>
            </a:r>
            <a:r>
              <a:rPr lang="en-US" sz="1200" dirty="0"/>
              <a:t>/news/news/physics/hearing-sound-quark-gluon-plasma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D3205-D96E-E558-65D9-26C9D3A811D6}"/>
              </a:ext>
            </a:extLst>
          </p:cNvPr>
          <p:cNvSpPr txBox="1"/>
          <p:nvPr/>
        </p:nvSpPr>
        <p:spPr>
          <a:xfrm>
            <a:off x="7919343" y="3888802"/>
            <a:ext cx="4526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high temperatures/density hadrons dissolve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Quarks and Gluons become deconfined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state is called Quark Gluon Plasma (QGP)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0E361-FEBD-3F14-0C1F-EA3FDA4A9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571" y="565601"/>
            <a:ext cx="3619129" cy="24738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39E24DB-156B-A4FF-1DF4-93AA33CF4724}"/>
              </a:ext>
            </a:extLst>
          </p:cNvPr>
          <p:cNvSpPr/>
          <p:nvPr/>
        </p:nvSpPr>
        <p:spPr>
          <a:xfrm>
            <a:off x="155208" y="195072"/>
            <a:ext cx="7471077" cy="59091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2142F0-79CF-AE94-4993-E0DD58C3E5D2}"/>
              </a:ext>
            </a:extLst>
          </p:cNvPr>
          <p:cNvSpPr/>
          <p:nvPr/>
        </p:nvSpPr>
        <p:spPr>
          <a:xfrm>
            <a:off x="4238747" y="416628"/>
            <a:ext cx="3201717" cy="2716421"/>
          </a:xfrm>
          <a:prstGeom prst="rect">
            <a:avLst/>
          </a:prstGeom>
          <a:noFill/>
          <a:ln w="28575">
            <a:solidFill>
              <a:srgbClr val="C41A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88FB9-F8FC-96BA-732A-029AB67B5BBD}"/>
              </a:ext>
            </a:extLst>
          </p:cNvPr>
          <p:cNvSpPr txBox="1"/>
          <p:nvPr/>
        </p:nvSpPr>
        <p:spPr>
          <a:xfrm>
            <a:off x="7919343" y="5799820"/>
            <a:ext cx="6239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41A1E"/>
                </a:solidFill>
              </a:rPr>
              <a:t>Recreated in heavy-ion collisions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97415-2372-FFCC-F367-2AA694EC29DA}"/>
              </a:ext>
            </a:extLst>
          </p:cNvPr>
          <p:cNvSpPr/>
          <p:nvPr/>
        </p:nvSpPr>
        <p:spPr>
          <a:xfrm>
            <a:off x="1735637" y="1112108"/>
            <a:ext cx="142590" cy="46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A3653E-4B83-C9B7-FF6C-D639E9EE2C66}"/>
              </a:ext>
            </a:extLst>
          </p:cNvPr>
          <p:cNvSpPr/>
          <p:nvPr/>
        </p:nvSpPr>
        <p:spPr>
          <a:xfrm>
            <a:off x="1735637" y="1198604"/>
            <a:ext cx="142590" cy="46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42BE58-135F-5D65-C6DE-EA8C55835790}"/>
              </a:ext>
            </a:extLst>
          </p:cNvPr>
          <p:cNvSpPr/>
          <p:nvPr/>
        </p:nvSpPr>
        <p:spPr>
          <a:xfrm rot="21016390">
            <a:off x="1637083" y="2158056"/>
            <a:ext cx="340298" cy="46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6915065-53D6-E464-05EB-B76E529B0E7C}"/>
                  </a:ext>
                </a:extLst>
              </p:cNvPr>
              <p:cNvSpPr txBox="1"/>
              <p:nvPr/>
            </p:nvSpPr>
            <p:spPr>
              <a:xfrm>
                <a:off x="720507" y="4147631"/>
                <a:ext cx="106675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~ 8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6915065-53D6-E464-05EB-B76E529B0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07" y="4147631"/>
                <a:ext cx="1066757" cy="307777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A014D7-37B5-096A-A4F9-F9D18F33BDDD}"/>
                  </a:ext>
                </a:extLst>
              </p:cNvPr>
              <p:cNvSpPr txBox="1"/>
              <p:nvPr/>
            </p:nvSpPr>
            <p:spPr>
              <a:xfrm>
                <a:off x="2856606" y="1174576"/>
                <a:ext cx="11462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A014D7-37B5-096A-A4F9-F9D18F33B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606" y="1174576"/>
                <a:ext cx="1146248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6D01E368-7CB1-8985-A258-9DDDB157E1B9}"/>
              </a:ext>
            </a:extLst>
          </p:cNvPr>
          <p:cNvSpPr txBox="1"/>
          <p:nvPr/>
        </p:nvSpPr>
        <p:spPr>
          <a:xfrm rot="3624743">
            <a:off x="2490219" y="4097180"/>
            <a:ext cx="19873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41A1E"/>
                </a:solidFill>
              </a:rPr>
              <a:t>Chemical Freeze-out</a:t>
            </a:r>
          </a:p>
        </p:txBody>
      </p:sp>
      <p:sp>
        <p:nvSpPr>
          <p:cNvPr id="72" name="Slide Number Placeholder 71">
            <a:extLst>
              <a:ext uri="{FF2B5EF4-FFF2-40B4-BE49-F238E27FC236}">
                <a16:creationId xmlns:a16="http://schemas.microsoft.com/office/drawing/2014/main" id="{48D86187-72C1-49FC-7B0A-758FFFC0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Illustration of the quark–gluon plasma formed in heavy-ion collisions.">
            <a:extLst>
              <a:ext uri="{FF2B5EF4-FFF2-40B4-BE49-F238E27FC236}">
                <a16:creationId xmlns:a16="http://schemas.microsoft.com/office/drawing/2014/main" id="{55527206-C8C2-BC87-2024-5D911833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3" y="195072"/>
            <a:ext cx="4198158" cy="34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1FAEEF-0772-1915-63C3-12376ABA3AAF}"/>
              </a:ext>
            </a:extLst>
          </p:cNvPr>
          <p:cNvSpPr/>
          <p:nvPr/>
        </p:nvSpPr>
        <p:spPr>
          <a:xfrm>
            <a:off x="1023582" y="3617359"/>
            <a:ext cx="783350" cy="244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DC37BD-2FAE-D204-E379-33ED221DA193}"/>
              </a:ext>
            </a:extLst>
          </p:cNvPr>
          <p:cNvGrpSpPr/>
          <p:nvPr/>
        </p:nvGrpSpPr>
        <p:grpSpPr>
          <a:xfrm>
            <a:off x="1549473" y="1112108"/>
            <a:ext cx="2347687" cy="3208661"/>
            <a:chOff x="1549473" y="1112108"/>
            <a:chExt cx="2347687" cy="32086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7FE583-EDDC-2C66-F7E5-5CFF8C8543D5}"/>
                </a:ext>
              </a:extLst>
            </p:cNvPr>
            <p:cNvSpPr/>
            <p:nvPr/>
          </p:nvSpPr>
          <p:spPr>
            <a:xfrm>
              <a:off x="2564296" y="1112108"/>
              <a:ext cx="221015" cy="2317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A9AA4E9-F41C-03BA-A77B-8DF9A57A6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64" y="1314036"/>
              <a:ext cx="827906" cy="128038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D6A7B3A-A894-AA9D-3CA3-E9B1B927970F}"/>
                </a:ext>
              </a:extLst>
            </p:cNvPr>
            <p:cNvSpPr/>
            <p:nvPr/>
          </p:nvSpPr>
          <p:spPr>
            <a:xfrm rot="13057720">
              <a:off x="1549473" y="2289632"/>
              <a:ext cx="2347687" cy="2027886"/>
            </a:xfrm>
            <a:prstGeom prst="arc">
              <a:avLst>
                <a:gd name="adj1" fmla="val 15241518"/>
                <a:gd name="adj2" fmla="val 0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81118F7-DAE0-D707-3BC1-09BB87A21A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6825" y="1314036"/>
              <a:ext cx="358720" cy="5725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C24317A-029E-84F8-E638-0E9F0C88E5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9862" y="2852485"/>
              <a:ext cx="55709" cy="36302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676EA6-C2CB-7980-DD1D-37A0AFBCD5F4}"/>
                </a:ext>
              </a:extLst>
            </p:cNvPr>
            <p:cNvCxnSpPr>
              <a:cxnSpLocks/>
            </p:cNvCxnSpPr>
            <p:nvPr/>
          </p:nvCxnSpPr>
          <p:spPr>
            <a:xfrm>
              <a:off x="2199487" y="4169513"/>
              <a:ext cx="302419" cy="15125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26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7208C7-B9F9-341E-D1E7-541EA9439A12}"/>
              </a:ext>
            </a:extLst>
          </p:cNvPr>
          <p:cNvSpPr/>
          <p:nvPr/>
        </p:nvSpPr>
        <p:spPr>
          <a:xfrm>
            <a:off x="220635" y="2613566"/>
            <a:ext cx="3664403" cy="3725990"/>
          </a:xfrm>
          <a:prstGeom prst="roundRect">
            <a:avLst/>
          </a:prstGeom>
          <a:solidFill>
            <a:srgbClr val="BB8CEA">
              <a:alpha val="6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0A88A-935F-533C-93AA-110D7A1BC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27" y="505435"/>
            <a:ext cx="2804059" cy="2044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F64AD-625E-26BD-80E4-DE9F42B72917}"/>
                  </a:ext>
                </a:extLst>
              </p:cNvPr>
              <p:cNvSpPr txBox="1"/>
              <p:nvPr/>
            </p:nvSpPr>
            <p:spPr>
              <a:xfrm>
                <a:off x="1328565" y="4651017"/>
                <a:ext cx="1654492" cy="426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𝑝𝑟𝑜𝑑𝑢𝑐𝑡𝑖𝑜𝑛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F64AD-625E-26BD-80E4-DE9F42B72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565" y="4651017"/>
                <a:ext cx="1654492" cy="426848"/>
              </a:xfrm>
              <a:prstGeom prst="rect">
                <a:avLst/>
              </a:prstGeom>
              <a:blipFill>
                <a:blip r:embed="rId3"/>
                <a:stretch>
                  <a:fillRect l="-3053" t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136D1DE4-2FBC-30F6-007A-1C1A579FA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59241" y="357642"/>
            <a:ext cx="1579813" cy="193407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B80335-CA14-F24E-FC62-71C7F7E2296A}"/>
                  </a:ext>
                </a:extLst>
              </p:cNvPr>
              <p:cNvSpPr txBox="1"/>
              <p:nvPr/>
            </p:nvSpPr>
            <p:spPr>
              <a:xfrm>
                <a:off x="166870" y="2833935"/>
                <a:ext cx="3664404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Heavy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sets the hard scale</a:t>
                </a: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600" dirty="0"/>
                  <a:t>Produced Early</a:t>
                </a: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Traverse full QGP evolution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Diffusion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Energy Loss</a:t>
                </a: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B80335-CA14-F24E-FC62-71C7F7E22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0" y="2833935"/>
                <a:ext cx="3664404" cy="3785652"/>
              </a:xfrm>
              <a:prstGeom prst="rect">
                <a:avLst/>
              </a:prstGeom>
              <a:blipFill>
                <a:blip r:embed="rId5"/>
                <a:stretch>
                  <a:fillRect t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382943D-71D4-F769-7A45-AB91E99906A1}"/>
              </a:ext>
            </a:extLst>
          </p:cNvPr>
          <p:cNvGrpSpPr/>
          <p:nvPr/>
        </p:nvGrpSpPr>
        <p:grpSpPr>
          <a:xfrm>
            <a:off x="1471581" y="530867"/>
            <a:ext cx="873701" cy="276999"/>
            <a:chOff x="5312740" y="2239235"/>
            <a:chExt cx="873701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55A5D3A-5656-23A2-5477-BE353F1C4351}"/>
                    </a:ext>
                  </a:extLst>
                </p:cNvPr>
                <p:cNvSpPr txBox="1"/>
                <p:nvPr/>
              </p:nvSpPr>
              <p:spPr>
                <a:xfrm>
                  <a:off x="5312740" y="2239235"/>
                  <a:ext cx="8737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55A5D3A-5656-23A2-5477-BE353F1C4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740" y="2239235"/>
                  <a:ext cx="87370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246" r="-4348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101C54-2A4E-A0A2-0B20-2582F77B1B69}"/>
                </a:ext>
              </a:extLst>
            </p:cNvPr>
            <p:cNvCxnSpPr>
              <a:cxnSpLocks/>
            </p:cNvCxnSpPr>
            <p:nvPr/>
          </p:nvCxnSpPr>
          <p:spPr>
            <a:xfrm>
              <a:off x="6023096" y="2315333"/>
              <a:ext cx="1434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E81E81-6ACD-65C9-CEC6-9E4EA9692D7E}"/>
              </a:ext>
            </a:extLst>
          </p:cNvPr>
          <p:cNvSpPr txBox="1"/>
          <p:nvPr/>
        </p:nvSpPr>
        <p:spPr>
          <a:xfrm>
            <a:off x="-62876" y="6622620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www.physik.uzh.ch</a:t>
            </a:r>
            <a:r>
              <a:rPr lang="en-US" sz="1200" dirty="0"/>
              <a:t>/~</a:t>
            </a:r>
            <a:r>
              <a:rPr lang="en-US" sz="1200" dirty="0" err="1"/>
              <a:t>che</a:t>
            </a:r>
            <a:r>
              <a:rPr lang="en-US" sz="1200" dirty="0"/>
              <a:t>/</a:t>
            </a:r>
            <a:r>
              <a:rPr lang="en-US" sz="1200" dirty="0" err="1"/>
              <a:t>FeynDiag</a:t>
            </a:r>
            <a:r>
              <a:rPr lang="en-US" sz="1200" dirty="0"/>
              <a:t>/</a:t>
            </a:r>
            <a:r>
              <a:rPr lang="en-US" sz="1200" dirty="0" err="1"/>
              <a:t>Listing.php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B6E24-32D3-8C56-2253-E544C0FC27EE}"/>
              </a:ext>
            </a:extLst>
          </p:cNvPr>
          <p:cNvSpPr txBox="1"/>
          <p:nvPr/>
        </p:nvSpPr>
        <p:spPr>
          <a:xfrm>
            <a:off x="-62876" y="64810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Charm_quark</a:t>
            </a:r>
            <a:endParaRPr lang="en-US" sz="1200" dirty="0"/>
          </a:p>
        </p:txBody>
      </p:sp>
      <p:pic>
        <p:nvPicPr>
          <p:cNvPr id="12" name="Picture 11" descr="A diagram of a basic physics model&#10;&#10;AI-generated content may be incorrect.">
            <a:extLst>
              <a:ext uri="{FF2B5EF4-FFF2-40B4-BE49-F238E27FC236}">
                <a16:creationId xmlns:a16="http://schemas.microsoft.com/office/drawing/2014/main" id="{8F25D356-0AD5-7D14-794C-03670FC29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072" y="2536622"/>
            <a:ext cx="3415126" cy="352351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94E14B3-A289-30EC-068F-C68201009793}"/>
              </a:ext>
            </a:extLst>
          </p:cNvPr>
          <p:cNvSpPr/>
          <p:nvPr/>
        </p:nvSpPr>
        <p:spPr>
          <a:xfrm>
            <a:off x="5103129" y="3135281"/>
            <a:ext cx="627651" cy="86376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7D364DAB-DFFF-6321-5950-E17095C55F5B}"/>
              </a:ext>
            </a:extLst>
          </p:cNvPr>
          <p:cNvSpPr/>
          <p:nvPr/>
        </p:nvSpPr>
        <p:spPr>
          <a:xfrm rot="11089529" flipV="1">
            <a:off x="4246205" y="1496138"/>
            <a:ext cx="853172" cy="2174525"/>
          </a:xfrm>
          <a:prstGeom prst="curvedLeftArrow">
            <a:avLst>
              <a:gd name="adj1" fmla="val 25000"/>
              <a:gd name="adj2" fmla="val 50000"/>
              <a:gd name="adj3" fmla="val 26206"/>
            </a:avLst>
          </a:prstGeom>
          <a:solidFill>
            <a:srgbClr val="916C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6A5FEE3-C19E-5143-98F5-09D805F0A58D}"/>
                  </a:ext>
                </a:extLst>
              </p:cNvPr>
              <p:cNvSpPr txBox="1"/>
              <p:nvPr/>
            </p:nvSpPr>
            <p:spPr>
              <a:xfrm>
                <a:off x="1258546" y="3320378"/>
                <a:ext cx="172451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(small)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𝑝𝑄𝐶𝐷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𝑣𝑎𝑙𝑖𝑑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6A5FEE3-C19E-5143-98F5-09D805F0A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546" y="3320378"/>
                <a:ext cx="1724511" cy="830997"/>
              </a:xfrm>
              <a:prstGeom prst="rect">
                <a:avLst/>
              </a:prstGeom>
              <a:blipFill>
                <a:blip r:embed="rId8"/>
                <a:stretch>
                  <a:fillRect l="-2920" t="-3030" r="-7299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8AFADE-C79B-3493-FFDB-FABC7EC3B265}"/>
              </a:ext>
            </a:extLst>
          </p:cNvPr>
          <p:cNvSpPr/>
          <p:nvPr/>
        </p:nvSpPr>
        <p:spPr>
          <a:xfrm>
            <a:off x="8063040" y="357642"/>
            <a:ext cx="3891632" cy="6133909"/>
          </a:xfrm>
          <a:prstGeom prst="roundRect">
            <a:avLst/>
          </a:prstGeom>
          <a:solidFill>
            <a:srgbClr val="BB8CEA">
              <a:alpha val="6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8CEE0-EC8F-D32D-E67A-6299A287F223}"/>
              </a:ext>
            </a:extLst>
          </p:cNvPr>
          <p:cNvSpPr txBox="1"/>
          <p:nvPr/>
        </p:nvSpPr>
        <p:spPr>
          <a:xfrm>
            <a:off x="8128186" y="527085"/>
            <a:ext cx="3664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Charmed Hadronization Channels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7C4A39-D436-AAA8-8F29-B4BAD3DDB9CC}"/>
              </a:ext>
            </a:extLst>
          </p:cNvPr>
          <p:cNvSpPr txBox="1"/>
          <p:nvPr/>
        </p:nvSpPr>
        <p:spPr>
          <a:xfrm>
            <a:off x="8842663" y="2876465"/>
            <a:ext cx="233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Baryons</a:t>
            </a:r>
            <a:endParaRPr lang="en-US" sz="1600" b="1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B3374-52F8-EC64-CA7B-A845FEA1E3A3}"/>
              </a:ext>
            </a:extLst>
          </p:cNvPr>
          <p:cNvSpPr txBox="1"/>
          <p:nvPr/>
        </p:nvSpPr>
        <p:spPr>
          <a:xfrm>
            <a:off x="8345828" y="4155444"/>
            <a:ext cx="3417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Exotic Charmed Nuclei</a:t>
            </a:r>
          </a:p>
        </p:txBody>
      </p:sp>
      <p:pic>
        <p:nvPicPr>
          <p:cNvPr id="23" name="Content Placeholder 7">
            <a:extLst>
              <a:ext uri="{FF2B5EF4-FFF2-40B4-BE49-F238E27FC236}">
                <a16:creationId xmlns:a16="http://schemas.microsoft.com/office/drawing/2014/main" id="{B84F69FE-18C8-F9B4-3B4B-7F8938CE78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94" t="28204" r="59827" b="39770"/>
          <a:stretch>
            <a:fillRect/>
          </a:stretch>
        </p:blipFill>
        <p:spPr>
          <a:xfrm>
            <a:off x="9398661" y="4726761"/>
            <a:ext cx="1258727" cy="1287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28FB2-DBBB-1DAA-7B8D-DF2CF60A4090}"/>
                  </a:ext>
                </a:extLst>
              </p:cNvPr>
              <p:cNvSpPr txBox="1"/>
              <p:nvPr/>
            </p:nvSpPr>
            <p:spPr>
              <a:xfrm>
                <a:off x="9718114" y="3381934"/>
                <a:ext cx="23323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𝑒𝑡𝑐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28FB2-DBBB-1DAA-7B8D-DF2CF60A4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114" y="3381934"/>
                <a:ext cx="233238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A4E933-FCFD-1161-DC09-0747B96EBC3A}"/>
                  </a:ext>
                </a:extLst>
              </p:cNvPr>
              <p:cNvSpPr txBox="1"/>
              <p:nvPr/>
            </p:nvSpPr>
            <p:spPr>
              <a:xfrm>
                <a:off x="9803413" y="2094410"/>
                <a:ext cx="23323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A4E933-FCFD-1161-DC09-0747B96EB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413" y="2094410"/>
                <a:ext cx="2332383" cy="400110"/>
              </a:xfrm>
              <a:prstGeom prst="rect">
                <a:avLst/>
              </a:prstGeom>
              <a:blipFill>
                <a:blip r:embed="rId11"/>
                <a:stretch>
                  <a:fillRect t="-625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5815B938-C9A5-6CED-8E6C-68E04A68B1ED}"/>
              </a:ext>
            </a:extLst>
          </p:cNvPr>
          <p:cNvSpPr txBox="1"/>
          <p:nvPr/>
        </p:nvSpPr>
        <p:spPr>
          <a:xfrm>
            <a:off x="8755205" y="1560077"/>
            <a:ext cx="233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Mesons</a:t>
            </a:r>
            <a:endParaRPr lang="en-US" b="1" u="sng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F0361-6314-18D9-D1D2-89B1343777C4}"/>
              </a:ext>
            </a:extLst>
          </p:cNvPr>
          <p:cNvSpPr txBox="1"/>
          <p:nvPr/>
        </p:nvSpPr>
        <p:spPr>
          <a:xfrm>
            <a:off x="8513637" y="2031289"/>
            <a:ext cx="1230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 + 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D0E4A0-C9CD-27A8-D08C-C996CB924E8A}"/>
              </a:ext>
            </a:extLst>
          </p:cNvPr>
          <p:cNvSpPr txBox="1"/>
          <p:nvPr/>
        </p:nvSpPr>
        <p:spPr>
          <a:xfrm>
            <a:off x="8297547" y="3381934"/>
            <a:ext cx="166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 + q + q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A494D2-6D9D-BA86-E1C1-3455BD062631}"/>
              </a:ext>
            </a:extLst>
          </p:cNvPr>
          <p:cNvCxnSpPr>
            <a:cxnSpLocks/>
          </p:cNvCxnSpPr>
          <p:nvPr/>
        </p:nvCxnSpPr>
        <p:spPr>
          <a:xfrm>
            <a:off x="9245712" y="2175846"/>
            <a:ext cx="185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B2C00BE-20B0-A978-0FBA-8A56AB1CDC9A}"/>
              </a:ext>
            </a:extLst>
          </p:cNvPr>
          <p:cNvSpPr txBox="1"/>
          <p:nvPr/>
        </p:nvSpPr>
        <p:spPr>
          <a:xfrm>
            <a:off x="8527778" y="2361464"/>
            <a:ext cx="1230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 + c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40BEE7C-BFB8-0206-EC8C-679454AE50EB}"/>
              </a:ext>
            </a:extLst>
          </p:cNvPr>
          <p:cNvCxnSpPr>
            <a:cxnSpLocks/>
          </p:cNvCxnSpPr>
          <p:nvPr/>
        </p:nvCxnSpPr>
        <p:spPr>
          <a:xfrm>
            <a:off x="9267482" y="2511128"/>
            <a:ext cx="185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A4A86F7-5164-8342-1130-21B5E2A100B7}"/>
                  </a:ext>
                </a:extLst>
              </p:cNvPr>
              <p:cNvSpPr txBox="1"/>
              <p:nvPr/>
            </p:nvSpPr>
            <p:spPr>
              <a:xfrm>
                <a:off x="9174048" y="2408817"/>
                <a:ext cx="23323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A4A86F7-5164-8342-1130-21B5E2A10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048" y="2408817"/>
                <a:ext cx="2332383" cy="400110"/>
              </a:xfrm>
              <a:prstGeom prst="rect">
                <a:avLst/>
              </a:prstGeom>
              <a:blipFill>
                <a:blip r:embed="rId1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Donut 42">
            <a:extLst>
              <a:ext uri="{FF2B5EF4-FFF2-40B4-BE49-F238E27FC236}">
                <a16:creationId xmlns:a16="http://schemas.microsoft.com/office/drawing/2014/main" id="{544E4BEB-6BED-2AA6-A754-5E25B27CC560}"/>
              </a:ext>
            </a:extLst>
          </p:cNvPr>
          <p:cNvSpPr/>
          <p:nvPr/>
        </p:nvSpPr>
        <p:spPr>
          <a:xfrm>
            <a:off x="9136806" y="4448701"/>
            <a:ext cx="1821846" cy="1846303"/>
          </a:xfrm>
          <a:prstGeom prst="donut">
            <a:avLst>
              <a:gd name="adj" fmla="val 16213"/>
            </a:avLst>
          </a:prstGeom>
          <a:solidFill>
            <a:srgbClr val="D3B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C6FC4BF-549A-E293-32DB-FB3949E5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3" y="6461202"/>
            <a:ext cx="2743200" cy="365125"/>
          </a:xfrm>
        </p:spPr>
        <p:txBody>
          <a:bodyPr/>
          <a:lstStyle/>
          <a:p>
            <a:fld id="{5D4FD3C0-7599-624A-877A-12C8333E28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5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54897CC-9D2B-87B8-5E24-BA4BCB37C451}"/>
              </a:ext>
            </a:extLst>
          </p:cNvPr>
          <p:cNvSpPr/>
          <p:nvPr/>
        </p:nvSpPr>
        <p:spPr>
          <a:xfrm>
            <a:off x="6709343" y="4740023"/>
            <a:ext cx="4947153" cy="20693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0C5B2FE-7A57-8DA2-7E38-3DB09F58DB32}"/>
              </a:ext>
            </a:extLst>
          </p:cNvPr>
          <p:cNvSpPr/>
          <p:nvPr/>
        </p:nvSpPr>
        <p:spPr>
          <a:xfrm>
            <a:off x="6267551" y="426627"/>
            <a:ext cx="5667048" cy="4174435"/>
          </a:xfrm>
          <a:prstGeom prst="roundRect">
            <a:avLst/>
          </a:prstGeom>
          <a:solidFill>
            <a:srgbClr val="EDECAA">
              <a:alpha val="4096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E1EB331-7C48-1112-EDFD-A8E264A354A6}"/>
              </a:ext>
            </a:extLst>
          </p:cNvPr>
          <p:cNvSpPr/>
          <p:nvPr/>
        </p:nvSpPr>
        <p:spPr>
          <a:xfrm>
            <a:off x="291004" y="523558"/>
            <a:ext cx="5667048" cy="6122754"/>
          </a:xfrm>
          <a:prstGeom prst="roundRect">
            <a:avLst/>
          </a:prstGeom>
          <a:solidFill>
            <a:schemeClr val="bg1">
              <a:lumMod val="75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024F8-D6B7-A4C1-569B-ECF96FC0CF69}"/>
              </a:ext>
            </a:extLst>
          </p:cNvPr>
          <p:cNvSpPr txBox="1"/>
          <p:nvPr/>
        </p:nvSpPr>
        <p:spPr>
          <a:xfrm>
            <a:off x="7233954" y="1961015"/>
            <a:ext cx="46522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sz="1400" dirty="0"/>
            </a:br>
            <a:endParaRPr lang="en-US" sz="1400" dirty="0"/>
          </a:p>
          <a:p>
            <a:pPr>
              <a:buNone/>
            </a:pPr>
            <a:br>
              <a:rPr lang="en-US" sz="1400" dirty="0"/>
            </a:br>
            <a:br>
              <a:rPr lang="en-US" sz="1400" dirty="0"/>
            </a:br>
            <a:endParaRPr lang="en-US" sz="1400" dirty="0"/>
          </a:p>
          <a:p>
            <a:pPr>
              <a:buNone/>
            </a:pPr>
            <a:r>
              <a:rPr lang="en-US" sz="1400" b="1" dirty="0"/>
              <a:t>Directly relevant to my goal</a:t>
            </a:r>
          </a:p>
          <a:p>
            <a:r>
              <a:rPr lang="en-US" sz="1400" dirty="0"/>
              <a:t>Understanding low-x gluons and nuclear structure and</a:t>
            </a:r>
          </a:p>
          <a:p>
            <a:r>
              <a:rPr lang="en-US" sz="1400" dirty="0"/>
              <a:t>provides the foundation for studying exotic charm systems such as:</a:t>
            </a:r>
          </a:p>
          <a:p>
            <a:r>
              <a:rPr lang="en-US" sz="1200" i="1" dirty="0"/>
              <a:t>*charmed hypernuclei</a:t>
            </a:r>
          </a:p>
          <a:p>
            <a:r>
              <a:rPr lang="en-US" sz="1200" i="1" dirty="0"/>
              <a:t>*charmed hyper-clusters</a:t>
            </a:r>
          </a:p>
          <a:p>
            <a:r>
              <a:rPr lang="en-US" sz="1200" i="1" dirty="0"/>
              <a:t>*bound charm-nucleus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DC850-5EBD-06FA-E2AE-558231EE9BFE}"/>
              </a:ext>
            </a:extLst>
          </p:cNvPr>
          <p:cNvSpPr txBox="1"/>
          <p:nvPr/>
        </p:nvSpPr>
        <p:spPr>
          <a:xfrm>
            <a:off x="7231369" y="650644"/>
            <a:ext cx="4794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Access to low-x gluons</a:t>
            </a:r>
          </a:p>
          <a:p>
            <a:r>
              <a:rPr lang="en-US" sz="1400" dirty="0"/>
              <a:t>The EIC will directly probe the gluons that generate charm quarks inside nuclei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85CDC-B804-E256-BD71-3654C063ADCD}"/>
              </a:ext>
            </a:extLst>
          </p:cNvPr>
          <p:cNvSpPr txBox="1"/>
          <p:nvPr/>
        </p:nvSpPr>
        <p:spPr>
          <a:xfrm>
            <a:off x="7200948" y="1453610"/>
            <a:ext cx="4455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Clean charm production environment</a:t>
            </a:r>
          </a:p>
          <a:p>
            <a:r>
              <a:rPr lang="en-US" sz="1400" dirty="0"/>
              <a:t>Electron-ion collisions provide a cleaner environment than heavy-ion collisions.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FF0A1-AB37-1288-2685-0EA966ACE9EE}"/>
              </a:ext>
            </a:extLst>
          </p:cNvPr>
          <p:cNvSpPr txBox="1"/>
          <p:nvPr/>
        </p:nvSpPr>
        <p:spPr>
          <a:xfrm>
            <a:off x="7217730" y="2095373"/>
            <a:ext cx="4622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400" dirty="0"/>
          </a:p>
          <a:p>
            <a:r>
              <a:rPr lang="en-US" sz="1400" b="1" dirty="0"/>
              <a:t>Hadronization and recombination</a:t>
            </a:r>
          </a:p>
          <a:p>
            <a:r>
              <a:rPr lang="en-US" sz="1400" dirty="0"/>
              <a:t>Charm hadrons can be studied as they form inside nuclear matter.</a:t>
            </a:r>
          </a:p>
        </p:txBody>
      </p:sp>
      <p:pic>
        <p:nvPicPr>
          <p:cNvPr id="22" name="Graphic 21" descr="Checkbox Checked outline">
            <a:extLst>
              <a:ext uri="{FF2B5EF4-FFF2-40B4-BE49-F238E27FC236}">
                <a16:creationId xmlns:a16="http://schemas.microsoft.com/office/drawing/2014/main" id="{B71368EC-726B-2621-33E7-77DA6DD38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6254" y="683859"/>
            <a:ext cx="914400" cy="914400"/>
          </a:xfrm>
          <a:prstGeom prst="rect">
            <a:avLst/>
          </a:prstGeom>
        </p:spPr>
      </p:pic>
      <p:pic>
        <p:nvPicPr>
          <p:cNvPr id="23" name="Graphic 22" descr="Checkbox Checked outline">
            <a:extLst>
              <a:ext uri="{FF2B5EF4-FFF2-40B4-BE49-F238E27FC236}">
                <a16:creationId xmlns:a16="http://schemas.microsoft.com/office/drawing/2014/main" id="{3CB64EA5-066B-FFDC-F256-66CB0D57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6254" y="1511841"/>
            <a:ext cx="914400" cy="914400"/>
          </a:xfrm>
          <a:prstGeom prst="rect">
            <a:avLst/>
          </a:prstGeom>
        </p:spPr>
      </p:pic>
      <p:pic>
        <p:nvPicPr>
          <p:cNvPr id="24" name="Graphic 23" descr="Checkbox Checked outline">
            <a:extLst>
              <a:ext uri="{FF2B5EF4-FFF2-40B4-BE49-F238E27FC236}">
                <a16:creationId xmlns:a16="http://schemas.microsoft.com/office/drawing/2014/main" id="{3B1C4730-30C8-F4CE-27BE-CE452798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6254" y="2285130"/>
            <a:ext cx="914400" cy="914400"/>
          </a:xfrm>
          <a:prstGeom prst="rect">
            <a:avLst/>
          </a:prstGeom>
        </p:spPr>
      </p:pic>
      <p:pic>
        <p:nvPicPr>
          <p:cNvPr id="26" name="Graphic 25" descr="Scientific Thought outline">
            <a:extLst>
              <a:ext uri="{FF2B5EF4-FFF2-40B4-BE49-F238E27FC236}">
                <a16:creationId xmlns:a16="http://schemas.microsoft.com/office/drawing/2014/main" id="{F70C1363-5275-DDA7-4070-4BC029324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2863" y="3224190"/>
            <a:ext cx="1004026" cy="10040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BFF2E99-5B29-B8FD-6D40-57C8ECD5BBBF}"/>
              </a:ext>
            </a:extLst>
          </p:cNvPr>
          <p:cNvSpPr txBox="1"/>
          <p:nvPr/>
        </p:nvSpPr>
        <p:spPr>
          <a:xfrm>
            <a:off x="0" y="6646312"/>
            <a:ext cx="56628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Adapted from the Electron-Ion Collider White Paper (2023), Fig. 1.2.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63DBA4-B0FB-AEEC-BCF2-EB1D72E0C2D3}"/>
              </a:ext>
            </a:extLst>
          </p:cNvPr>
          <p:cNvSpPr txBox="1"/>
          <p:nvPr/>
        </p:nvSpPr>
        <p:spPr>
          <a:xfrm>
            <a:off x="0" y="-30608"/>
            <a:ext cx="778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Why the eiC is Essential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451293-2010-A936-56F0-B493F654C1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730" t="34206" r="20591" b="31317"/>
          <a:stretch>
            <a:fillRect/>
          </a:stretch>
        </p:blipFill>
        <p:spPr>
          <a:xfrm>
            <a:off x="7004532" y="4825079"/>
            <a:ext cx="4140988" cy="1883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4ADE0B-819F-1A15-6B4D-8A52D2CC38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916" t="40573" r="49931" b="41869"/>
          <a:stretch>
            <a:fillRect/>
          </a:stretch>
        </p:blipFill>
        <p:spPr>
          <a:xfrm>
            <a:off x="1046480" y="540926"/>
            <a:ext cx="4226226" cy="2811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BE1320-3815-5A3B-7C1D-C3E6414358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469" t="38765" r="13339" b="38759"/>
          <a:stretch>
            <a:fillRect/>
          </a:stretch>
        </p:blipFill>
        <p:spPr>
          <a:xfrm>
            <a:off x="1046480" y="2942878"/>
            <a:ext cx="4387198" cy="37319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CB998-A7EB-82CC-02E5-3538C8D6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534" t="40573" r="83855" b="41869"/>
          <a:stretch>
            <a:fillRect/>
          </a:stretch>
        </p:blipFill>
        <p:spPr>
          <a:xfrm>
            <a:off x="579341" y="1726874"/>
            <a:ext cx="323149" cy="28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EEB7CA-BC2C-EF27-36E1-6C24B7CE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85" t="16899" b="55744"/>
          <a:stretch>
            <a:fillRect/>
          </a:stretch>
        </p:blipFill>
        <p:spPr>
          <a:xfrm>
            <a:off x="6131395" y="1219200"/>
            <a:ext cx="5901278" cy="25534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A63E72-21A0-FB06-4E44-3B8CE1C6AC8E}"/>
              </a:ext>
            </a:extLst>
          </p:cNvPr>
          <p:cNvSpPr txBox="1"/>
          <p:nvPr/>
        </p:nvSpPr>
        <p:spPr>
          <a:xfrm>
            <a:off x="-64168" y="6582621"/>
            <a:ext cx="73472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i="1" dirty="0"/>
              <a:t>(Adapted from STAR Collaboration, Phys. Rev. Lett. 113, 142301 (2014); Phys. Rev. C 99, 034908 (2019))</a:t>
            </a:r>
            <a:endParaRPr lang="en-US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5B6AC7-E5F8-0E9E-475F-A57A91F4EDB3}"/>
              </a:ext>
            </a:extLst>
          </p:cNvPr>
          <p:cNvGrpSpPr/>
          <p:nvPr/>
        </p:nvGrpSpPr>
        <p:grpSpPr>
          <a:xfrm>
            <a:off x="316282" y="1219200"/>
            <a:ext cx="5688715" cy="5146250"/>
            <a:chOff x="316282" y="1219200"/>
            <a:chExt cx="5181597" cy="49467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793A4B-BF03-CEF6-43E5-63974020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57" t="16899" r="51714" b="18385"/>
            <a:stretch>
              <a:fillRect/>
            </a:stretch>
          </p:blipFill>
          <p:spPr>
            <a:xfrm>
              <a:off x="316282" y="1219200"/>
              <a:ext cx="5181597" cy="494673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967A24-E504-AD90-9D5D-92C325FAAAD9}"/>
                </a:ext>
              </a:extLst>
            </p:cNvPr>
            <p:cNvSpPr/>
            <p:nvPr/>
          </p:nvSpPr>
          <p:spPr>
            <a:xfrm>
              <a:off x="535577" y="1841863"/>
              <a:ext cx="4805353" cy="4131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diagram of a graph&#10;&#10;Description automatically generated">
            <a:extLst>
              <a:ext uri="{FF2B5EF4-FFF2-40B4-BE49-F238E27FC236}">
                <a16:creationId xmlns:a16="http://schemas.microsoft.com/office/drawing/2014/main" id="{2FE9D56E-0EEA-CD84-9A34-792EBAE7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8" y="2127068"/>
            <a:ext cx="4268519" cy="3450163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0B3A4D2D-40D5-F417-29A8-13B18182E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28" y="3371868"/>
            <a:ext cx="365019" cy="509747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734A1C5-1723-FDDE-37FE-92F5568E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80" y="5550085"/>
            <a:ext cx="3861702" cy="53614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42BA56F-485E-C8F0-6BB2-4DF19CA55D63}"/>
              </a:ext>
            </a:extLst>
          </p:cNvPr>
          <p:cNvSpPr/>
          <p:nvPr/>
        </p:nvSpPr>
        <p:spPr>
          <a:xfrm>
            <a:off x="3491345" y="1926994"/>
            <a:ext cx="1672837" cy="3614792"/>
          </a:xfrm>
          <a:prstGeom prst="roundRect">
            <a:avLst/>
          </a:prstGeom>
          <a:solidFill>
            <a:schemeClr val="accent2">
              <a:lumMod val="75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83E8D9F-82A8-C683-DD42-57CFD66E20D6}"/>
              </a:ext>
            </a:extLst>
          </p:cNvPr>
          <p:cNvSpPr/>
          <p:nvPr/>
        </p:nvSpPr>
        <p:spPr>
          <a:xfrm>
            <a:off x="1350216" y="2099922"/>
            <a:ext cx="944097" cy="345016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6B6E04C-DECF-B16F-0F6F-2F177CBD161B}"/>
              </a:ext>
            </a:extLst>
          </p:cNvPr>
          <p:cNvSpPr/>
          <p:nvPr/>
        </p:nvSpPr>
        <p:spPr>
          <a:xfrm>
            <a:off x="6381806" y="5180635"/>
            <a:ext cx="3466249" cy="108185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78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2199F74-7FA8-49F4-4FA6-4740ABDCFE3C}"/>
              </a:ext>
            </a:extLst>
          </p:cNvPr>
          <p:cNvSpPr/>
          <p:nvPr/>
        </p:nvSpPr>
        <p:spPr>
          <a:xfrm rot="5400000">
            <a:off x="7574005" y="2689415"/>
            <a:ext cx="1081849" cy="3466249"/>
          </a:xfrm>
          <a:prstGeom prst="roundRect">
            <a:avLst/>
          </a:prstGeom>
          <a:solidFill>
            <a:schemeClr val="accent2">
              <a:lumMod val="75000"/>
              <a:alpha val="278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58A6E1-A7BB-664C-6AF4-CA5059867E73}"/>
              </a:ext>
            </a:extLst>
          </p:cNvPr>
          <p:cNvSpPr txBox="1"/>
          <p:nvPr/>
        </p:nvSpPr>
        <p:spPr>
          <a:xfrm>
            <a:off x="6579332" y="5250055"/>
            <a:ext cx="307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p</a:t>
            </a:r>
            <a:r>
              <a:rPr lang="en-US" baseline="-25000" dirty="0"/>
              <a:t>T</a:t>
            </a:r>
            <a:r>
              <a:rPr lang="en-US" dirty="0"/>
              <a:t>:</a:t>
            </a:r>
          </a:p>
          <a:p>
            <a:r>
              <a:rPr lang="en-US" dirty="0"/>
              <a:t>Coalescence/recombination enhancement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0CE5A-8F8C-7C02-A705-D88BD87C100A}"/>
              </a:ext>
            </a:extLst>
          </p:cNvPr>
          <p:cNvSpPr txBox="1"/>
          <p:nvPr/>
        </p:nvSpPr>
        <p:spPr>
          <a:xfrm>
            <a:off x="6579332" y="3960874"/>
            <a:ext cx="307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p</a:t>
            </a:r>
            <a:r>
              <a:rPr lang="en-US" baseline="-25000" dirty="0"/>
              <a:t>T</a:t>
            </a:r>
            <a:r>
              <a:rPr lang="en-US" dirty="0"/>
              <a:t>:</a:t>
            </a:r>
          </a:p>
          <a:p>
            <a:r>
              <a:rPr lang="en-US" dirty="0"/>
              <a:t>Suppression from partonic energy loss in QGP</a:t>
            </a:r>
          </a:p>
        </p:txBody>
      </p:sp>
      <p:pic>
        <p:nvPicPr>
          <p:cNvPr id="39" name="Graphic 38" descr="Scientific Thought outline">
            <a:extLst>
              <a:ext uri="{FF2B5EF4-FFF2-40B4-BE49-F238E27FC236}">
                <a16:creationId xmlns:a16="http://schemas.microsoft.com/office/drawing/2014/main" id="{A84CF25F-8CA4-1A0F-5C5F-E1CD1EDD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978361" y="5219547"/>
            <a:ext cx="1004026" cy="100402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7C3F115-2F54-AC3B-5167-908F92470AD8}"/>
              </a:ext>
            </a:extLst>
          </p:cNvPr>
          <p:cNvSpPr/>
          <p:nvPr/>
        </p:nvSpPr>
        <p:spPr>
          <a:xfrm>
            <a:off x="1302480" y="1906732"/>
            <a:ext cx="3939447" cy="260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AFC1C5-3184-55BC-5697-EE41FF0A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7" t="9627" b="83101"/>
          <a:stretch>
            <a:fillRect/>
          </a:stretch>
        </p:blipFill>
        <p:spPr>
          <a:xfrm>
            <a:off x="0" y="608781"/>
            <a:ext cx="10487891" cy="52467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00ADFB1-3EE4-0A13-FD11-01501A7DD53F}"/>
              </a:ext>
            </a:extLst>
          </p:cNvPr>
          <p:cNvSpPr txBox="1"/>
          <p:nvPr/>
        </p:nvSpPr>
        <p:spPr>
          <a:xfrm>
            <a:off x="0" y="75773"/>
            <a:ext cx="7785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Nuclear Modification Factor (R</a:t>
            </a:r>
            <a:r>
              <a:rPr lang="en-US" sz="2800" b="1" baseline="-25000" dirty="0">
                <a:solidFill>
                  <a:schemeClr val="tx2"/>
                </a:solidFill>
              </a:rPr>
              <a:t>AA</a:t>
            </a:r>
            <a:r>
              <a:rPr lang="en-US" sz="2800" b="1" dirty="0">
                <a:solidFill>
                  <a:schemeClr val="tx2"/>
                </a:solidFill>
              </a:rPr>
              <a:t>)</a:t>
            </a:r>
            <a:endParaRPr lang="en-US" sz="2800" b="1" baseline="-25000" dirty="0">
              <a:solidFill>
                <a:schemeClr val="tx2"/>
              </a:solidFill>
            </a:endParaRPr>
          </a:p>
          <a:p>
            <a:endParaRPr lang="en-US" sz="24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746A478-150C-0A82-24F9-424BACEC15E9}"/>
              </a:ext>
            </a:extLst>
          </p:cNvPr>
          <p:cNvSpPr/>
          <p:nvPr/>
        </p:nvSpPr>
        <p:spPr>
          <a:xfrm rot="5400000">
            <a:off x="10836111" y="1497544"/>
            <a:ext cx="540325" cy="1057373"/>
          </a:xfrm>
          <a:prstGeom prst="roundRect">
            <a:avLst/>
          </a:prstGeom>
          <a:solidFill>
            <a:schemeClr val="accent2">
              <a:lumMod val="75000"/>
              <a:alpha val="278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9F87F2-1C05-C252-39BB-67C1CFCD634E}"/>
              </a:ext>
            </a:extLst>
          </p:cNvPr>
          <p:cNvSpPr/>
          <p:nvPr/>
        </p:nvSpPr>
        <p:spPr>
          <a:xfrm>
            <a:off x="10577589" y="2352969"/>
            <a:ext cx="1057372" cy="64741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784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79384-569C-69E9-7130-395E0639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5" t="15515" r="48231" b="7916"/>
          <a:stretch>
            <a:fillRect/>
          </a:stretch>
        </p:blipFill>
        <p:spPr>
          <a:xfrm>
            <a:off x="338569" y="1049020"/>
            <a:ext cx="6195235" cy="5509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9968D-D522-FD30-8B81-04BEA6E11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93" t="8857" r="5364" b="84203"/>
          <a:stretch>
            <a:fillRect/>
          </a:stretch>
        </p:blipFill>
        <p:spPr>
          <a:xfrm>
            <a:off x="0" y="566807"/>
            <a:ext cx="8718666" cy="476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96B0FC-2C41-AA2D-BB6D-39AFF10F3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2726" b="5803"/>
          <a:stretch>
            <a:fillRect/>
          </a:stretch>
        </p:blipFill>
        <p:spPr>
          <a:xfrm>
            <a:off x="6694573" y="1201046"/>
            <a:ext cx="4981058" cy="4911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DAC895-1956-4339-3120-1884F3185656}"/>
              </a:ext>
            </a:extLst>
          </p:cNvPr>
          <p:cNvSpPr txBox="1"/>
          <p:nvPr/>
        </p:nvSpPr>
        <p:spPr>
          <a:xfrm>
            <a:off x="-59501" y="6622584"/>
            <a:ext cx="75558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i="1" dirty="0"/>
              <a:t>Adapted from M. He and R. Rapp, Phys. Lett. B 795 (2019) 117, arXiv:1902.08889, with ALICE/LHCb data.</a:t>
            </a:r>
            <a:endParaRPr lang="en-US" sz="11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3C6824-FFB1-D4C2-692A-CE63CBB66370}"/>
              </a:ext>
            </a:extLst>
          </p:cNvPr>
          <p:cNvSpPr/>
          <p:nvPr/>
        </p:nvSpPr>
        <p:spPr>
          <a:xfrm>
            <a:off x="7200900" y="1648550"/>
            <a:ext cx="711200" cy="66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E31239-C532-C5C8-792A-80449F3DA35C}"/>
              </a:ext>
            </a:extLst>
          </p:cNvPr>
          <p:cNvSpPr/>
          <p:nvPr/>
        </p:nvSpPr>
        <p:spPr>
          <a:xfrm>
            <a:off x="7200900" y="2543700"/>
            <a:ext cx="711200" cy="66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A73E90-6C37-2F15-F96A-A7A4AFBAE0B8}"/>
              </a:ext>
            </a:extLst>
          </p:cNvPr>
          <p:cNvSpPr/>
          <p:nvPr/>
        </p:nvSpPr>
        <p:spPr>
          <a:xfrm>
            <a:off x="7188200" y="3516789"/>
            <a:ext cx="711200" cy="66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2B7B3-5249-191A-BCEE-514B710AE63D}"/>
              </a:ext>
            </a:extLst>
          </p:cNvPr>
          <p:cNvSpPr/>
          <p:nvPr/>
        </p:nvSpPr>
        <p:spPr>
          <a:xfrm>
            <a:off x="7188200" y="4540979"/>
            <a:ext cx="723900" cy="56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7AA053-DE2C-DF04-37D8-B4A099149EDE}"/>
              </a:ext>
            </a:extLst>
          </p:cNvPr>
          <p:cNvSpPr/>
          <p:nvPr/>
        </p:nvSpPr>
        <p:spPr>
          <a:xfrm>
            <a:off x="7175500" y="5375374"/>
            <a:ext cx="723900" cy="59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0F9DD8-4897-B227-ED69-C2F0D4499711}"/>
              </a:ext>
            </a:extLst>
          </p:cNvPr>
          <p:cNvSpPr txBox="1"/>
          <p:nvPr/>
        </p:nvSpPr>
        <p:spPr>
          <a:xfrm>
            <a:off x="114300" y="98061"/>
            <a:ext cx="7785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Low-p</a:t>
            </a:r>
            <a:r>
              <a:rPr lang="en-US" sz="2800" b="1" baseline="-25000" dirty="0">
                <a:solidFill>
                  <a:schemeClr val="tx2"/>
                </a:solidFill>
              </a:rPr>
              <a:t>T</a:t>
            </a:r>
            <a:r>
              <a:rPr lang="en-US" sz="2800" b="1" dirty="0">
                <a:solidFill>
                  <a:schemeClr val="tx2"/>
                </a:solidFill>
              </a:rPr>
              <a:t> Charm Hadronization is Modified</a:t>
            </a:r>
          </a:p>
          <a:p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58430A-E6BD-F82F-3AF9-4FDA856DF29A}"/>
              </a:ext>
            </a:extLst>
          </p:cNvPr>
          <p:cNvSpPr/>
          <p:nvPr/>
        </p:nvSpPr>
        <p:spPr>
          <a:xfrm>
            <a:off x="7899400" y="1684883"/>
            <a:ext cx="3475334" cy="58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39CE8-4E12-53ED-7ACB-4A65D552A070}"/>
              </a:ext>
            </a:extLst>
          </p:cNvPr>
          <p:cNvSpPr txBox="1"/>
          <p:nvPr/>
        </p:nvSpPr>
        <p:spPr>
          <a:xfrm>
            <a:off x="7171033" y="1724332"/>
            <a:ext cx="312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R</a:t>
            </a:r>
            <a:r>
              <a:rPr lang="en-US" sz="1400" b="1" baseline="-25000" dirty="0">
                <a:solidFill>
                  <a:schemeClr val="tx2"/>
                </a:solidFill>
              </a:rPr>
              <a:t>AA </a:t>
            </a:r>
            <a:r>
              <a:rPr lang="en-US" sz="1400" b="1" dirty="0">
                <a:solidFill>
                  <a:schemeClr val="tx2"/>
                </a:solidFill>
              </a:rPr>
              <a:t>&lt; 1 </a:t>
            </a:r>
            <a:r>
              <a:rPr lang="en-US" sz="1400" dirty="0"/>
              <a:t>indicates </a:t>
            </a:r>
            <a:r>
              <a:rPr lang="en-US" sz="1400" b="1" dirty="0">
                <a:solidFill>
                  <a:schemeClr val="tx2"/>
                </a:solidFill>
              </a:rPr>
              <a:t>strong interaction </a:t>
            </a:r>
            <a:r>
              <a:rPr lang="en-US" sz="1400" dirty="0"/>
              <a:t>of charm quarks with the QGP medium</a:t>
            </a:r>
            <a:endParaRPr lang="en-US" sz="1400" baseline="-25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362546-8933-4A78-6562-292365FA0E93}"/>
              </a:ext>
            </a:extLst>
          </p:cNvPr>
          <p:cNvSpPr/>
          <p:nvPr/>
        </p:nvSpPr>
        <p:spPr>
          <a:xfrm>
            <a:off x="7620560" y="2599589"/>
            <a:ext cx="3475334" cy="58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1AA01B-BEAC-5071-4063-15FDF9B3B7AA}"/>
              </a:ext>
            </a:extLst>
          </p:cNvPr>
          <p:cNvSpPr txBox="1"/>
          <p:nvPr/>
        </p:nvSpPr>
        <p:spPr>
          <a:xfrm>
            <a:off x="7181560" y="2620299"/>
            <a:ext cx="386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 low p</a:t>
            </a:r>
            <a:r>
              <a:rPr lang="en-US" sz="1400" baseline="-25000" dirty="0"/>
              <a:t>T</a:t>
            </a:r>
            <a:r>
              <a:rPr lang="en-US" sz="1400" dirty="0"/>
              <a:t>, charm quarks can </a:t>
            </a:r>
            <a:r>
              <a:rPr lang="en-US" sz="1400" b="1" dirty="0">
                <a:solidFill>
                  <a:srgbClr val="451B83"/>
                </a:solidFill>
              </a:rPr>
              <a:t>recombine</a:t>
            </a:r>
            <a:r>
              <a:rPr lang="en-US" sz="1400" dirty="0"/>
              <a:t> with nearby light quarks during hadronization.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9AAC53-2F2E-8DCE-43AE-C056B74ECB0D}"/>
              </a:ext>
            </a:extLst>
          </p:cNvPr>
          <p:cNvSpPr/>
          <p:nvPr/>
        </p:nvSpPr>
        <p:spPr>
          <a:xfrm>
            <a:off x="7424632" y="3506741"/>
            <a:ext cx="3923039" cy="800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805E50-7FD3-2350-E9BD-8E7FE784A750}"/>
              </a:ext>
            </a:extLst>
          </p:cNvPr>
          <p:cNvSpPr txBox="1"/>
          <p:nvPr/>
        </p:nvSpPr>
        <p:spPr>
          <a:xfrm>
            <a:off x="7132415" y="3502467"/>
            <a:ext cx="4673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Enhanced </a:t>
            </a:r>
            <a:r>
              <a:rPr lang="el-GR" sz="1300" dirty="0"/>
              <a:t>Λ</a:t>
            </a:r>
            <a:r>
              <a:rPr lang="en-US" sz="1300" dirty="0"/>
              <a:t>c⁺ / D⁰ production suggests modified charm </a:t>
            </a:r>
            <a:r>
              <a:rPr lang="en-US" sz="1300" b="1" dirty="0">
                <a:solidFill>
                  <a:srgbClr val="C00000"/>
                </a:solidFill>
              </a:rPr>
              <a:t>hadronization</a:t>
            </a:r>
            <a:r>
              <a:rPr lang="en-US" sz="1300" dirty="0"/>
              <a:t> beyond vacuum fragmentation. Relativistic Quark Models (RQM) predict additional </a:t>
            </a:r>
            <a:r>
              <a:rPr lang="en-US" sz="1300" b="1" dirty="0">
                <a:solidFill>
                  <a:srgbClr val="C00000"/>
                </a:solidFill>
              </a:rPr>
              <a:t>excited charmed states!</a:t>
            </a:r>
          </a:p>
          <a:p>
            <a:endParaRPr lang="en-US" sz="1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EDF84B-0166-4F2C-C194-1D68F12F5657}"/>
              </a:ext>
            </a:extLst>
          </p:cNvPr>
          <p:cNvSpPr/>
          <p:nvPr/>
        </p:nvSpPr>
        <p:spPr>
          <a:xfrm>
            <a:off x="7556500" y="4546059"/>
            <a:ext cx="377736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EA8C58-BC45-ECF5-CE3F-C49FC3BB468D}"/>
              </a:ext>
            </a:extLst>
          </p:cNvPr>
          <p:cNvSpPr/>
          <p:nvPr/>
        </p:nvSpPr>
        <p:spPr>
          <a:xfrm>
            <a:off x="6954652" y="1107464"/>
            <a:ext cx="4981058" cy="47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3C5851-223A-B6FD-F086-7A2EA0A5B304}"/>
              </a:ext>
            </a:extLst>
          </p:cNvPr>
          <p:cNvSpPr/>
          <p:nvPr/>
        </p:nvSpPr>
        <p:spPr>
          <a:xfrm>
            <a:off x="7318531" y="5337700"/>
            <a:ext cx="4001215" cy="59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646BE7-A153-0E94-A954-DD2CBA55D1F2}"/>
              </a:ext>
            </a:extLst>
          </p:cNvPr>
          <p:cNvSpPr txBox="1"/>
          <p:nvPr/>
        </p:nvSpPr>
        <p:spPr>
          <a:xfrm>
            <a:off x="7132415" y="4546059"/>
            <a:ext cx="386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motivates searches for exotic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charm-bound systems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dirty="0"/>
              <a:t>and hyper-nuclear topologies.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E94041-B5C3-22DE-E83C-65A5FECD5F9C}"/>
              </a:ext>
            </a:extLst>
          </p:cNvPr>
          <p:cNvSpPr txBox="1"/>
          <p:nvPr/>
        </p:nvSpPr>
        <p:spPr>
          <a:xfrm>
            <a:off x="7204712" y="5389305"/>
            <a:ext cx="386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Coalescence naturally favors </a:t>
            </a:r>
            <a:r>
              <a:rPr lang="en-US" sz="1400" b="1" dirty="0">
                <a:solidFill>
                  <a:srgbClr val="00B050"/>
                </a:solidFill>
              </a:rPr>
              <a:t>low relative momentum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/>
              <a:t>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42030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8653-C7CC-4CC9-935D-5A48631A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drawing of a person holding a sword&#10;&#10;AI-generated content may be incorrect.">
            <a:extLst>
              <a:ext uri="{FF2B5EF4-FFF2-40B4-BE49-F238E27FC236}">
                <a16:creationId xmlns:a16="http://schemas.microsoft.com/office/drawing/2014/main" id="{9601D9E6-6C2E-4BAD-414E-7FC985F23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42" y="5754754"/>
            <a:ext cx="735497" cy="1103246"/>
          </a:xfrm>
          <a:prstGeom prst="rect">
            <a:avLst/>
          </a:prstGeom>
        </p:spPr>
      </p:pic>
      <p:pic>
        <p:nvPicPr>
          <p:cNvPr id="13" name="Picture 12" descr="A black and white drawing of a person holding a sword&#10;&#10;AI-generated content may be incorrect.">
            <a:extLst>
              <a:ext uri="{FF2B5EF4-FFF2-40B4-BE49-F238E27FC236}">
                <a16:creationId xmlns:a16="http://schemas.microsoft.com/office/drawing/2014/main" id="{D1D05475-7C26-BF86-C01A-B8C973E0C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715321"/>
            <a:ext cx="714513" cy="10717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B025BB-ADB9-79D1-FE77-F7B7CD703815}"/>
              </a:ext>
            </a:extLst>
          </p:cNvPr>
          <p:cNvSpPr/>
          <p:nvPr/>
        </p:nvSpPr>
        <p:spPr>
          <a:xfrm>
            <a:off x="11121383" y="5499463"/>
            <a:ext cx="1070617" cy="135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A5F917-E7D9-12BB-9FC1-D6E00B9A9803}"/>
              </a:ext>
            </a:extLst>
          </p:cNvPr>
          <p:cNvSpPr/>
          <p:nvPr/>
        </p:nvSpPr>
        <p:spPr>
          <a:xfrm>
            <a:off x="0" y="5499461"/>
            <a:ext cx="1070617" cy="135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7857D-201A-5643-889A-DF3C350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542" y="6488616"/>
            <a:ext cx="2743200" cy="365125"/>
          </a:xfrm>
        </p:spPr>
        <p:txBody>
          <a:bodyPr/>
          <a:lstStyle/>
          <a:p>
            <a:fld id="{93606D85-768B-46BB-A1C6-1E1BD1AFC556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AB87E-3BBC-2E99-E036-1CE7E8FF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97"/>
            <a:ext cx="12248329" cy="63409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6865E2-8467-818F-03B2-625E9BAE3CEB}"/>
              </a:ext>
            </a:extLst>
          </p:cNvPr>
          <p:cNvSpPr/>
          <p:nvPr/>
        </p:nvSpPr>
        <p:spPr>
          <a:xfrm>
            <a:off x="6096000" y="3554858"/>
            <a:ext cx="2493196" cy="395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0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0E95D-4798-BE74-613C-48EEC7B74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60455" cy="6120728"/>
          </a:xfrm>
          <a:prstGeom prst="rect">
            <a:avLst/>
          </a:prstGeom>
        </p:spPr>
      </p:pic>
      <p:pic>
        <p:nvPicPr>
          <p:cNvPr id="5" name="Picture 4" descr="A black and white drawing of a person holding a sword&#10;&#10;AI-generated content may be incorrect.">
            <a:extLst>
              <a:ext uri="{FF2B5EF4-FFF2-40B4-BE49-F238E27FC236}">
                <a16:creationId xmlns:a16="http://schemas.microsoft.com/office/drawing/2014/main" id="{8D128192-730E-D1E9-9F61-49765E29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42" y="5754754"/>
            <a:ext cx="735497" cy="1103246"/>
          </a:xfrm>
          <a:prstGeom prst="rect">
            <a:avLst/>
          </a:prstGeom>
        </p:spPr>
      </p:pic>
      <p:pic>
        <p:nvPicPr>
          <p:cNvPr id="6" name="Picture 5" descr="A black and white drawing of a person holding a sword&#10;&#10;AI-generated content may be incorrect.">
            <a:extLst>
              <a:ext uri="{FF2B5EF4-FFF2-40B4-BE49-F238E27FC236}">
                <a16:creationId xmlns:a16="http://schemas.microsoft.com/office/drawing/2014/main" id="{2847E975-E70A-32A5-C04E-61817D30A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715321"/>
            <a:ext cx="714513" cy="1071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84E175-61CE-2D0A-84D5-43407051A5B8}"/>
              </a:ext>
            </a:extLst>
          </p:cNvPr>
          <p:cNvSpPr/>
          <p:nvPr/>
        </p:nvSpPr>
        <p:spPr>
          <a:xfrm>
            <a:off x="0" y="5499463"/>
            <a:ext cx="838200" cy="135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DE44C-87D2-70D2-18FB-E9A919FEA283}"/>
              </a:ext>
            </a:extLst>
          </p:cNvPr>
          <p:cNvSpPr/>
          <p:nvPr/>
        </p:nvSpPr>
        <p:spPr>
          <a:xfrm>
            <a:off x="11103429" y="5499455"/>
            <a:ext cx="1070617" cy="135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76CCF3-001F-6CEE-CE63-A3FA059D726B}"/>
              </a:ext>
            </a:extLst>
          </p:cNvPr>
          <p:cNvSpPr/>
          <p:nvPr/>
        </p:nvSpPr>
        <p:spPr>
          <a:xfrm>
            <a:off x="357256" y="4402488"/>
            <a:ext cx="9023989" cy="158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35138-E9A0-E3E7-FE04-6862FF70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0846" y="6486703"/>
            <a:ext cx="2743200" cy="365125"/>
          </a:xfrm>
        </p:spPr>
        <p:txBody>
          <a:bodyPr/>
          <a:lstStyle/>
          <a:p>
            <a:fld id="{93606D85-768B-46BB-A1C6-1E1BD1AFC556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4AA2D7-A675-FDE2-7CBB-3B739E71CAFB}"/>
              </a:ext>
            </a:extLst>
          </p:cNvPr>
          <p:cNvGrpSpPr/>
          <p:nvPr/>
        </p:nvGrpSpPr>
        <p:grpSpPr>
          <a:xfrm>
            <a:off x="-1940858" y="4402488"/>
            <a:ext cx="6096000" cy="1196562"/>
            <a:chOff x="-1061689" y="5037790"/>
            <a:chExt cx="6096000" cy="11965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669CD6-4432-8782-0C67-69014874B5C3}"/>
                </a:ext>
              </a:extLst>
            </p:cNvPr>
            <p:cNvSpPr/>
            <p:nvPr/>
          </p:nvSpPr>
          <p:spPr>
            <a:xfrm>
              <a:off x="1904079" y="5688252"/>
              <a:ext cx="434609" cy="52750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F5CEB2-C862-80AA-5867-408DE6B4D276}"/>
                </a:ext>
              </a:extLst>
            </p:cNvPr>
            <p:cNvSpPr/>
            <p:nvPr/>
          </p:nvSpPr>
          <p:spPr>
            <a:xfrm>
              <a:off x="1874930" y="5513122"/>
              <a:ext cx="434609" cy="527506"/>
            </a:xfrm>
            <a:prstGeom prst="ellipse">
              <a:avLst/>
            </a:prstGeom>
            <a:solidFill>
              <a:srgbClr val="FF2F9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83C78F9-13D6-8C10-1276-3C2D61CEB85C}"/>
                </a:ext>
              </a:extLst>
            </p:cNvPr>
            <p:cNvSpPr/>
            <p:nvPr/>
          </p:nvSpPr>
          <p:spPr>
            <a:xfrm>
              <a:off x="2169602" y="5417943"/>
              <a:ext cx="434609" cy="52750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EA8DF4-6CA9-2C48-0B53-A341FE77925B}"/>
                </a:ext>
              </a:extLst>
            </p:cNvPr>
            <p:cNvSpPr/>
            <p:nvPr/>
          </p:nvSpPr>
          <p:spPr>
            <a:xfrm>
              <a:off x="2224996" y="5706846"/>
              <a:ext cx="434609" cy="527506"/>
            </a:xfrm>
            <a:prstGeom prst="ellipse">
              <a:avLst/>
            </a:prstGeom>
            <a:solidFill>
              <a:srgbClr val="FF2F9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E200C69-DBFF-75EA-28D5-448AAEA1C7ED}"/>
                    </a:ext>
                  </a:extLst>
                </p:cNvPr>
                <p:cNvSpPr txBox="1"/>
                <p:nvPr/>
              </p:nvSpPr>
              <p:spPr>
                <a:xfrm>
                  <a:off x="-1061689" y="5037790"/>
                  <a:ext cx="60960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baseline="3000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E200C69-DBFF-75EA-28D5-448AAEA1C7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61689" y="5037790"/>
                  <a:ext cx="6096000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C09746B-BD4A-2D7B-A8D0-310588377A3F}"/>
              </a:ext>
            </a:extLst>
          </p:cNvPr>
          <p:cNvSpPr/>
          <p:nvPr/>
        </p:nvSpPr>
        <p:spPr>
          <a:xfrm>
            <a:off x="7971826" y="4207622"/>
            <a:ext cx="2380746" cy="2388907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686141-6A9C-EA44-FAA0-3FB2D113BD7C}"/>
                  </a:ext>
                </a:extLst>
              </p:cNvPr>
              <p:cNvSpPr txBox="1"/>
              <p:nvPr/>
            </p:nvSpPr>
            <p:spPr>
              <a:xfrm>
                <a:off x="10009129" y="4027994"/>
                <a:ext cx="23807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𝑏𝑜𝑢𝑛𝑑</m:t>
                    </m:r>
                  </m:oMath>
                </a14:m>
                <a:endParaRPr lang="en-US" sz="2800" b="0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686141-6A9C-EA44-FAA0-3FB2D113B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129" y="4027994"/>
                <a:ext cx="2380746" cy="523220"/>
              </a:xfrm>
              <a:prstGeom prst="rect">
                <a:avLst/>
              </a:prstGeom>
              <a:blipFill>
                <a:blip r:embed="rId6"/>
                <a:stretch>
                  <a:fillRect l="-531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4AD06F9-B1FA-6CD2-0824-88FD61394D9C}"/>
              </a:ext>
            </a:extLst>
          </p:cNvPr>
          <p:cNvGrpSpPr/>
          <p:nvPr/>
        </p:nvGrpSpPr>
        <p:grpSpPr>
          <a:xfrm>
            <a:off x="1288687" y="5559030"/>
            <a:ext cx="772946" cy="861288"/>
            <a:chOff x="1288687" y="5559030"/>
            <a:chExt cx="772946" cy="861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08E35C6-F4FD-DB20-3BC8-72F97535981F}"/>
                    </a:ext>
                  </a:extLst>
                </p:cNvPr>
                <p:cNvSpPr txBox="1"/>
                <p:nvPr/>
              </p:nvSpPr>
              <p:spPr>
                <a:xfrm>
                  <a:off x="1632014" y="5559030"/>
                  <a:ext cx="4296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08E35C6-F4FD-DB20-3BC8-72F975359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014" y="5559030"/>
                  <a:ext cx="429619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857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AF6F6B5-593A-991C-9F4E-5086B1DDE0D9}"/>
                </a:ext>
              </a:extLst>
            </p:cNvPr>
            <p:cNvSpPr/>
            <p:nvPr/>
          </p:nvSpPr>
          <p:spPr>
            <a:xfrm>
              <a:off x="1288687" y="5892812"/>
              <a:ext cx="491749" cy="52750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137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63098 -0.0062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49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3495 L 0.6625 -0.020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-27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13284</TotalTime>
  <Words>1268</Words>
  <Application>Microsoft Macintosh PowerPoint</Application>
  <PresentationFormat>Widescreen</PresentationFormat>
  <Paragraphs>203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Mars Thornton</dc:creator>
  <cp:lastModifiedBy>Mars Thornton</cp:lastModifiedBy>
  <cp:revision>5</cp:revision>
  <cp:lastPrinted>2026-05-20T21:09:33Z</cp:lastPrinted>
  <dcterms:created xsi:type="dcterms:W3CDTF">2026-05-13T16:21:13Z</dcterms:created>
  <dcterms:modified xsi:type="dcterms:W3CDTF">2026-06-12T18:30:38Z</dcterms:modified>
</cp:coreProperties>
</file>