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10" r:id="rId3"/>
    <p:sldId id="309" r:id="rId4"/>
    <p:sldId id="313" r:id="rId5"/>
    <p:sldId id="303" r:id="rId6"/>
    <p:sldId id="304" r:id="rId7"/>
    <p:sldId id="306" r:id="rId8"/>
    <p:sldId id="314" r:id="rId9"/>
    <p:sldId id="298" r:id="rId10"/>
    <p:sldId id="300" r:id="rId11"/>
    <p:sldId id="31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8DD"/>
    <a:srgbClr val="C5CCD1"/>
    <a:srgbClr val="EB3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4"/>
    <p:restoredTop sz="95923"/>
  </p:normalViewPr>
  <p:slideViewPr>
    <p:cSldViewPr snapToGrid="0" snapToObjects="1">
      <p:cViewPr varScale="1">
        <p:scale>
          <a:sx n="112" d="100"/>
          <a:sy n="112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2CE54B-C43F-6949-9C31-8A052D8AA4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3DF17-0C4D-6E42-B4EF-FD2B105A42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7ECCE-8E7B-A14F-A6FE-68A6BE35CEC1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C51F0-DDCB-DD4E-BAC0-F7E18F733D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69823-D887-674E-832C-FD4284F231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8063B-D922-CE43-8CAF-B8EBE5753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09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FDF6E-7CA3-8F4C-A78E-BC4D474EE877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1A4A9-1F49-6744-B538-3D8F6F49C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2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1A4A9-1F49-6744-B538-3D8F6F49C03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8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2BAF6-D6B3-AD68-8614-4871300E7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CE5EA-0370-D8F7-14B9-000F1AD26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F1F31-94D0-84D6-5D58-0AA62A6CF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D4C62-4562-7A20-BBDA-A809785BE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1A4A9-1F49-6744-B538-3D8F6F49C0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8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EE02-1AC3-2141-90A6-115759E6D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331" y="702214"/>
            <a:ext cx="10814537" cy="196182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D58A8-A0D7-894A-A336-BE9798D34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723" y="3306843"/>
            <a:ext cx="9144000" cy="414753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Name of the presenter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3E151B-E0C0-E869-24D3-0B992352D26B}"/>
              </a:ext>
            </a:extLst>
          </p:cNvPr>
          <p:cNvCxnSpPr>
            <a:cxnSpLocks/>
          </p:cNvCxnSpPr>
          <p:nvPr userDrawn="1"/>
        </p:nvCxnSpPr>
        <p:spPr>
          <a:xfrm>
            <a:off x="-11679" y="684831"/>
            <a:ext cx="12216384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E2FF6B-50C5-8E79-E2D9-E87E98248D61}"/>
              </a:ext>
            </a:extLst>
          </p:cNvPr>
          <p:cNvSpPr/>
          <p:nvPr userDrawn="1"/>
        </p:nvSpPr>
        <p:spPr>
          <a:xfrm>
            <a:off x="-13157" y="-7834"/>
            <a:ext cx="12214990" cy="655335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D9481E-96BC-1A30-07BC-8EF2CCB354C4}"/>
              </a:ext>
            </a:extLst>
          </p:cNvPr>
          <p:cNvCxnSpPr>
            <a:cxnSpLocks/>
          </p:cNvCxnSpPr>
          <p:nvPr userDrawn="1"/>
        </p:nvCxnSpPr>
        <p:spPr>
          <a:xfrm>
            <a:off x="-13875" y="5633465"/>
            <a:ext cx="12216384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86F011D7-5404-8776-B1EC-ACFB68B9CE0F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1535723" y="4142992"/>
            <a:ext cx="9144000" cy="342312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>
              <a:buFontTx/>
              <a:buNone/>
              <a:defRPr sz="7200"/>
            </a:lvl2pPr>
            <a:lvl3pPr>
              <a:buFontTx/>
              <a:buNone/>
              <a:defRPr sz="7200"/>
            </a:lvl3pPr>
            <a:lvl4pPr>
              <a:buFontTx/>
              <a:buNone/>
              <a:defRPr sz="7200"/>
            </a:lvl4pPr>
            <a:lvl5pPr>
              <a:buFontTx/>
              <a:buNone/>
              <a:defRPr sz="7200"/>
            </a:lvl5pPr>
          </a:lstStyle>
          <a:p>
            <a:pPr lvl="0"/>
            <a:r>
              <a:rPr lang="en-US" dirty="0"/>
              <a:t>Click here to add event name</a:t>
            </a:r>
          </a:p>
        </p:txBody>
      </p:sp>
      <p:sp>
        <p:nvSpPr>
          <p:cNvPr id="5" name="Text Placeholder 76">
            <a:extLst>
              <a:ext uri="{FF2B5EF4-FFF2-40B4-BE49-F238E27FC236}">
                <a16:creationId xmlns:a16="http://schemas.microsoft.com/office/drawing/2014/main" id="{0BD38520-076E-350C-23BD-6586BCFBB60F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1522317" y="4764031"/>
            <a:ext cx="9144000" cy="342312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>
              <a:buFontTx/>
              <a:buNone/>
              <a:defRPr sz="7200"/>
            </a:lvl2pPr>
            <a:lvl3pPr>
              <a:buFontTx/>
              <a:buNone/>
              <a:defRPr sz="7200"/>
            </a:lvl3pPr>
            <a:lvl4pPr>
              <a:buFontTx/>
              <a:buNone/>
              <a:defRPr sz="7200"/>
            </a:lvl4pPr>
            <a:lvl5pPr>
              <a:buFontTx/>
              <a:buNone/>
              <a:defRPr sz="7200"/>
            </a:lvl5pPr>
          </a:lstStyle>
          <a:p>
            <a:pPr lvl="0"/>
            <a:r>
              <a:rPr lang="en-US" dirty="0"/>
              <a:t>Click here to add Date</a:t>
            </a:r>
          </a:p>
        </p:txBody>
      </p:sp>
    </p:spTree>
    <p:extLst>
      <p:ext uri="{BB962C8B-B14F-4D97-AF65-F5344CB8AC3E}">
        <p14:creationId xmlns:p14="http://schemas.microsoft.com/office/powerpoint/2010/main" val="54906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488" y="74650"/>
            <a:ext cx="11977576" cy="413028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39" y="6524305"/>
            <a:ext cx="8873826" cy="304364"/>
          </a:xfrm>
        </p:spPr>
        <p:txBody>
          <a:bodyPr/>
          <a:lstStyle>
            <a:lvl1pPr>
              <a:defRPr sz="13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93865" y="6541083"/>
            <a:ext cx="2638647" cy="291813"/>
          </a:xfrm>
        </p:spPr>
        <p:txBody>
          <a:bodyPr/>
          <a:lstStyle>
            <a:lvl1pPr>
              <a:defRPr sz="1300">
                <a:solidFill>
                  <a:schemeClr val="accent1"/>
                </a:solidFill>
              </a:defRPr>
            </a:lvl1pPr>
          </a:lstStyle>
          <a:p>
            <a:fld id="{D242101A-F3B2-FF4A-A74D-E436ADA11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A7EB05-9949-93D3-9CB6-05E36A99C121}"/>
              </a:ext>
            </a:extLst>
          </p:cNvPr>
          <p:cNvCxnSpPr>
            <a:cxnSpLocks/>
          </p:cNvCxnSpPr>
          <p:nvPr userDrawn="1"/>
        </p:nvCxnSpPr>
        <p:spPr>
          <a:xfrm>
            <a:off x="-12357" y="522151"/>
            <a:ext cx="12204357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084EF7-9C88-6BAC-48FE-A23599144256}"/>
              </a:ext>
            </a:extLst>
          </p:cNvPr>
          <p:cNvCxnSpPr>
            <a:cxnSpLocks/>
          </p:cNvCxnSpPr>
          <p:nvPr userDrawn="1"/>
        </p:nvCxnSpPr>
        <p:spPr>
          <a:xfrm>
            <a:off x="-12358" y="6524305"/>
            <a:ext cx="1220724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3B6F4C-FC47-1054-B51D-2483794F30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9488" y="684722"/>
            <a:ext cx="6971154" cy="309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 sz="2000" b="1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76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A7EB05-9949-93D3-9CB6-05E36A99C121}"/>
              </a:ext>
            </a:extLst>
          </p:cNvPr>
          <p:cNvCxnSpPr>
            <a:cxnSpLocks/>
          </p:cNvCxnSpPr>
          <p:nvPr userDrawn="1"/>
        </p:nvCxnSpPr>
        <p:spPr>
          <a:xfrm>
            <a:off x="-12357" y="522151"/>
            <a:ext cx="12204357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084EF7-9C88-6BAC-48FE-A23599144256}"/>
              </a:ext>
            </a:extLst>
          </p:cNvPr>
          <p:cNvCxnSpPr>
            <a:cxnSpLocks/>
          </p:cNvCxnSpPr>
          <p:nvPr userDrawn="1"/>
        </p:nvCxnSpPr>
        <p:spPr>
          <a:xfrm>
            <a:off x="-12358" y="6524305"/>
            <a:ext cx="1220724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680ECA2-7980-37C7-916F-510BB66C14D9}"/>
              </a:ext>
            </a:extLst>
          </p:cNvPr>
          <p:cNvSpPr/>
          <p:nvPr userDrawn="1"/>
        </p:nvSpPr>
        <p:spPr>
          <a:xfrm>
            <a:off x="4337739" y="2165167"/>
            <a:ext cx="3504164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</a:t>
            </a:r>
          </a:p>
          <a:p>
            <a:pPr algn="ctr"/>
            <a:r>
              <a:rPr lang="en-US" sz="8000" dirty="0"/>
              <a:t>🙏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380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A7EB05-9949-93D3-9CB6-05E36A99C121}"/>
              </a:ext>
            </a:extLst>
          </p:cNvPr>
          <p:cNvCxnSpPr>
            <a:cxnSpLocks/>
          </p:cNvCxnSpPr>
          <p:nvPr userDrawn="1"/>
        </p:nvCxnSpPr>
        <p:spPr>
          <a:xfrm>
            <a:off x="-12357" y="522151"/>
            <a:ext cx="12204357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084EF7-9C88-6BAC-48FE-A23599144256}"/>
              </a:ext>
            </a:extLst>
          </p:cNvPr>
          <p:cNvCxnSpPr>
            <a:cxnSpLocks/>
          </p:cNvCxnSpPr>
          <p:nvPr userDrawn="1"/>
        </p:nvCxnSpPr>
        <p:spPr>
          <a:xfrm>
            <a:off x="-12358" y="6524305"/>
            <a:ext cx="1220724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680ECA2-7980-37C7-916F-510BB66C14D9}"/>
              </a:ext>
            </a:extLst>
          </p:cNvPr>
          <p:cNvSpPr/>
          <p:nvPr userDrawn="1"/>
        </p:nvSpPr>
        <p:spPr>
          <a:xfrm>
            <a:off x="3459120" y="2505670"/>
            <a:ext cx="5522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16912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E292-335D-4C41-B9E5-B0F2E50F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B09F-7E31-B04D-90C1-ADC3E771E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A6C69-6AFA-F54F-8DAD-88907847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73124-5C38-B441-888C-FB1CE5FC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Sudip Bhattarai                                                                                                       (CFNS Summer School, 2026)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68A7-C095-DE47-8F5F-8D3E87AA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0A85E-63C1-C742-B57D-C8542812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86BF5-C10A-CB4F-BD08-E50A46697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980F9-E210-4C43-816B-F1025BD35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35758-6266-B741-9E5F-809E8AA35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Sudip Bhattarai                                                                                                       (CFNS Summer School, 2026)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37134-49BB-3744-A476-E274AAAFF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2101A-F3B2-FF4A-A74D-E436ADA11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63" r:id="rId4"/>
    <p:sldLayoutId id="2147483860" r:id="rId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9B8835B-F2D6-CDB4-DC2D-6575B34C3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331" y="702214"/>
            <a:ext cx="11508032" cy="1961827"/>
          </a:xfrm>
        </p:spPr>
        <p:txBody>
          <a:bodyPr>
            <a:normAutofit/>
          </a:bodyPr>
          <a:lstStyle/>
          <a:p>
            <a:r>
              <a:rPr lang="en-US" sz="4800" dirty="0"/>
              <a:t>MOLLER Experiment Equipment Overview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18FA729-57A3-71E6-9415-BEE323035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277" y="3155837"/>
            <a:ext cx="9144000" cy="4147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Sudip Bhattarai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C2FF2D-76F2-F9CB-12DF-FA21BA77AD92}"/>
              </a:ext>
            </a:extLst>
          </p:cNvPr>
          <p:cNvSpPr>
            <a:spLocks noGrp="1"/>
          </p:cNvSpPr>
          <p:nvPr>
            <p:ph type="body" sz="quarter" idx="151"/>
          </p:nvPr>
        </p:nvSpPr>
        <p:spPr>
          <a:xfrm>
            <a:off x="1535723" y="4421719"/>
            <a:ext cx="9144000" cy="342312"/>
          </a:xfrm>
        </p:spPr>
        <p:txBody>
          <a:bodyPr/>
          <a:lstStyle/>
          <a:p>
            <a:r>
              <a:rPr lang="en-US" dirty="0"/>
              <a:t>CFNS Summer School, Jun 1-12,  2026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8FD967-06EC-A540-AE1B-5D3D355B0788}"/>
              </a:ext>
            </a:extLst>
          </p:cNvPr>
          <p:cNvCxnSpPr>
            <a:cxnSpLocks/>
          </p:cNvCxnSpPr>
          <p:nvPr/>
        </p:nvCxnSpPr>
        <p:spPr>
          <a:xfrm>
            <a:off x="-11679" y="684831"/>
            <a:ext cx="12216384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FD31AE7-5D51-B249-A601-20584BAFFBD9}"/>
              </a:ext>
            </a:extLst>
          </p:cNvPr>
          <p:cNvSpPr/>
          <p:nvPr/>
        </p:nvSpPr>
        <p:spPr>
          <a:xfrm>
            <a:off x="-13157" y="-7834"/>
            <a:ext cx="12214990" cy="655335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11">
            <a:extLst>
              <a:ext uri="{FF2B5EF4-FFF2-40B4-BE49-F238E27FC236}">
                <a16:creationId xmlns:a16="http://schemas.microsoft.com/office/drawing/2014/main" id="{6CCA8004-E2F9-BD16-E93F-37DB5AD2531C}"/>
              </a:ext>
            </a:extLst>
          </p:cNvPr>
          <p:cNvSpPr txBox="1">
            <a:spLocks/>
          </p:cNvSpPr>
          <p:nvPr/>
        </p:nvSpPr>
        <p:spPr>
          <a:xfrm>
            <a:off x="1512277" y="3654805"/>
            <a:ext cx="9144000" cy="4147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Idaho State University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16;p4">
            <a:extLst>
              <a:ext uri="{FF2B5EF4-FFF2-40B4-BE49-F238E27FC236}">
                <a16:creationId xmlns:a16="http://schemas.microsoft.com/office/drawing/2014/main" id="{BA28665E-547E-5BC6-9F1E-2DCB1077F4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95" y="5987191"/>
            <a:ext cx="1591133" cy="56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FB9FF22-B6AA-60C8-33EF-9192B3C4C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675" y="5876415"/>
            <a:ext cx="2592061" cy="810019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83715F-96ED-B9B6-E56A-0DD885836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714" y="6029913"/>
            <a:ext cx="2829553" cy="474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F91E3-DF48-5A7F-2EFE-BA81D5D2F9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781"/>
          <a:stretch/>
        </p:blipFill>
        <p:spPr>
          <a:xfrm>
            <a:off x="9820544" y="5909074"/>
            <a:ext cx="2371456" cy="691474"/>
          </a:xfrm>
          <a:prstGeom prst="rect">
            <a:avLst/>
          </a:prstGeom>
        </p:spPr>
      </p:pic>
      <p:pic>
        <p:nvPicPr>
          <p:cNvPr id="10" name="Content Placeholder 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B1EBAC1-6228-DCA0-035F-89F289646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295" y="5935689"/>
            <a:ext cx="688274" cy="6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E6AA-4334-7C66-4DFE-C9954EDF5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48893-AFED-81BE-1A54-3637F9D9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ED55-30E6-1628-D324-47D69CD4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CEBAF_aerial.jpg">
            <a:extLst>
              <a:ext uri="{FF2B5EF4-FFF2-40B4-BE49-F238E27FC236}">
                <a16:creationId xmlns:a16="http://schemas.microsoft.com/office/drawing/2014/main" id="{1462C6EC-5649-1003-1CCD-74170668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74" y="725460"/>
            <a:ext cx="3475821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5" descr="A picture containing toy&#10;&#10;AI-generated content may be incorrect.">
            <a:extLst>
              <a:ext uri="{FF2B5EF4-FFF2-40B4-BE49-F238E27FC236}">
                <a16:creationId xmlns:a16="http://schemas.microsoft.com/office/drawing/2014/main" id="{56C2D8BD-2FC3-BE05-7D65-9AF3246E3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4991" r="15468" b="5693"/>
          <a:stretch/>
        </p:blipFill>
        <p:spPr>
          <a:xfrm>
            <a:off x="7177696" y="1326694"/>
            <a:ext cx="4096742" cy="4706943"/>
          </a:xfrm>
        </p:spPr>
      </p:pic>
      <p:pic>
        <p:nvPicPr>
          <p:cNvPr id="11" name="Picture 10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405AD1F2-5BBC-7CE9-2618-59BB77CF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1133019"/>
            <a:ext cx="26447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3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0F45-83C3-46EC-7273-F882579E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613A8-4560-7998-CC07-D0DD229D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09E25-8527-801D-09B6-051B2261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82961D2C-B44A-17A7-7E3E-126AFA0B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7" b="4447"/>
          <a:stretch/>
        </p:blipFill>
        <p:spPr>
          <a:xfrm>
            <a:off x="412341" y="1451610"/>
            <a:ext cx="8832643" cy="45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54E3-A651-EA43-D7DD-C2302F9E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illustration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40FC7-DBDD-825E-3A80-C2BE1EC6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FAB59-C41F-0197-E111-AD528811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FE2565-68FF-049C-81A6-D3FFDC5C1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12" y="1266317"/>
            <a:ext cx="7094500" cy="39906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162BFF-FDB1-D896-14BA-246012D70AEC}"/>
                  </a:ext>
                </a:extLst>
              </p:cNvPr>
              <p:cNvSpPr txBox="1"/>
              <p:nvPr/>
            </p:nvSpPr>
            <p:spPr>
              <a:xfrm>
                <a:off x="8042346" y="1341879"/>
                <a:ext cx="3810442" cy="1692771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en-US" sz="2400" b="1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Beam expectations: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11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65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2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tx2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90% longitudinal polarization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1.92 kHz helicity flip rate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162BFF-FDB1-D896-14BA-246012D7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346" y="1341879"/>
                <a:ext cx="3810442" cy="1692771"/>
              </a:xfrm>
              <a:prstGeom prst="rect">
                <a:avLst/>
              </a:prstGeom>
              <a:blipFill>
                <a:blip r:embed="rId3"/>
                <a:stretch>
                  <a:fillRect l="-2658" t="-2963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0AE1964-23C4-08F1-C593-B0A6C8C5B004}"/>
              </a:ext>
            </a:extLst>
          </p:cNvPr>
          <p:cNvSpPr txBox="1"/>
          <p:nvPr/>
        </p:nvSpPr>
        <p:spPr>
          <a:xfrm>
            <a:off x="8042346" y="4197868"/>
            <a:ext cx="3810442" cy="169277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Target: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Liquid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1.25 m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High luminosity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Low density fluctuation</a:t>
            </a:r>
          </a:p>
        </p:txBody>
      </p:sp>
    </p:spTree>
    <p:extLst>
      <p:ext uri="{BB962C8B-B14F-4D97-AF65-F5344CB8AC3E}">
        <p14:creationId xmlns:p14="http://schemas.microsoft.com/office/powerpoint/2010/main" val="4262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B168F-9190-9CDC-45A8-C5C494B9C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E9C2-A1DC-966E-0047-E5103E8E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" y="74650"/>
            <a:ext cx="11977576" cy="413028"/>
          </a:xfrm>
        </p:spPr>
        <p:txBody>
          <a:bodyPr>
            <a:noAutofit/>
          </a:bodyPr>
          <a:lstStyle/>
          <a:p>
            <a:r>
              <a:rPr lang="en-US" dirty="0"/>
              <a:t>Big picture: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37F79-751E-9256-6F92-D799A002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865" y="6541083"/>
            <a:ext cx="2638647" cy="291813"/>
          </a:xfrm>
        </p:spPr>
        <p:txBody>
          <a:bodyPr/>
          <a:lstStyle/>
          <a:p>
            <a:fld id="{D242101A-F3B2-FF4A-A74D-E436ADA1174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74E7C15-8E39-78FE-9E66-589BCB70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BA10DD-DB09-1B6E-C9CA-C230B45F69DB}"/>
              </a:ext>
            </a:extLst>
          </p:cNvPr>
          <p:cNvGrpSpPr/>
          <p:nvPr/>
        </p:nvGrpSpPr>
        <p:grpSpPr>
          <a:xfrm>
            <a:off x="1076539" y="1667114"/>
            <a:ext cx="11010174" cy="3376165"/>
            <a:chOff x="836509" y="1667114"/>
            <a:chExt cx="11010174" cy="33761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0012B9-C1A2-2FA8-FB8E-BD3342501172}"/>
                </a:ext>
              </a:extLst>
            </p:cNvPr>
            <p:cNvSpPr/>
            <p:nvPr/>
          </p:nvSpPr>
          <p:spPr>
            <a:xfrm>
              <a:off x="836510" y="1667114"/>
              <a:ext cx="10930670" cy="1345052"/>
            </a:xfrm>
            <a:prstGeom prst="rect">
              <a:avLst/>
            </a:prstGeom>
            <a:solidFill>
              <a:srgbClr val="C5C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1261AD-5151-6BE8-D6DC-1929008EA8CE}"/>
                </a:ext>
              </a:extLst>
            </p:cNvPr>
            <p:cNvSpPr/>
            <p:nvPr/>
          </p:nvSpPr>
          <p:spPr>
            <a:xfrm>
              <a:off x="836509" y="4667682"/>
              <a:ext cx="10930670" cy="375597"/>
            </a:xfrm>
            <a:prstGeom prst="rect">
              <a:avLst/>
            </a:prstGeom>
            <a:solidFill>
              <a:srgbClr val="D2D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893AB6-50B5-FF44-4044-8E11ABF70488}"/>
                </a:ext>
              </a:extLst>
            </p:cNvPr>
            <p:cNvGrpSpPr/>
            <p:nvPr/>
          </p:nvGrpSpPr>
          <p:grpSpPr>
            <a:xfrm>
              <a:off x="837263" y="1696671"/>
              <a:ext cx="11009420" cy="3186901"/>
              <a:chOff x="130210" y="535238"/>
              <a:chExt cx="12036949" cy="373486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2E0B5F-3DB3-60D6-D3BB-4D896929A3C1}"/>
                  </a:ext>
                </a:extLst>
              </p:cNvPr>
              <p:cNvSpPr txBox="1"/>
              <p:nvPr/>
            </p:nvSpPr>
            <p:spPr>
              <a:xfrm>
                <a:off x="11333841" y="3381571"/>
                <a:ext cx="833318" cy="411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SAMs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EAD9744-28BC-4C3B-AD51-9673E3DCDF69}"/>
                  </a:ext>
                </a:extLst>
              </p:cNvPr>
              <p:cNvGrpSpPr/>
              <p:nvPr/>
            </p:nvGrpSpPr>
            <p:grpSpPr>
              <a:xfrm>
                <a:off x="130210" y="535238"/>
                <a:ext cx="11947787" cy="3734861"/>
                <a:chOff x="130210" y="622326"/>
                <a:chExt cx="11947787" cy="373486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B66250DE-96FC-591D-619C-D22B6C49C98C}"/>
                    </a:ext>
                  </a:extLst>
                </p:cNvPr>
                <p:cNvGrpSpPr/>
                <p:nvPr/>
              </p:nvGrpSpPr>
              <p:grpSpPr>
                <a:xfrm>
                  <a:off x="130210" y="1120556"/>
                  <a:ext cx="11947787" cy="3236631"/>
                  <a:chOff x="130210" y="1751920"/>
                  <a:chExt cx="11947787" cy="3236631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18EAE51F-9CFB-0457-2B17-CBE258AE59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0210" y="1751920"/>
                    <a:ext cx="11947787" cy="3236631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1E8EB9F1-3A9B-DD22-E739-BCB6BF4301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51570" y="3067356"/>
                    <a:ext cx="2803057" cy="2695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E4E3516-D7B1-C00E-7FDD-0E373E1F76B8}"/>
                    </a:ext>
                  </a:extLst>
                </p:cNvPr>
                <p:cNvSpPr txBox="1"/>
                <p:nvPr/>
              </p:nvSpPr>
              <p:spPr>
                <a:xfrm>
                  <a:off x="385072" y="744114"/>
                  <a:ext cx="1465025" cy="432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cs typeface="Times New Roman" panose="02020603050405020304" pitchFamily="18" charset="0"/>
                    </a:rPr>
                    <a:t>Target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746E8A-0000-F090-BCF7-B25832FF5695}"/>
                    </a:ext>
                  </a:extLst>
                </p:cNvPr>
                <p:cNvSpPr txBox="1"/>
                <p:nvPr/>
              </p:nvSpPr>
              <p:spPr>
                <a:xfrm>
                  <a:off x="1625186" y="744114"/>
                  <a:ext cx="1731282" cy="3967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cs typeface="Times New Roman" panose="02020603050405020304" pitchFamily="18" charset="0"/>
                    </a:rPr>
                    <a:t>Collimator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5BFAA0DE-CBCC-0E66-4EC0-E0C0320CE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30541" y="1403732"/>
                  <a:ext cx="0" cy="45417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3E88A9D-81A4-F786-4ED1-957D9BB393EB}"/>
                    </a:ext>
                  </a:extLst>
                </p:cNvPr>
                <p:cNvSpPr txBox="1"/>
                <p:nvPr/>
              </p:nvSpPr>
              <p:spPr>
                <a:xfrm>
                  <a:off x="3576572" y="674166"/>
                  <a:ext cx="1842867" cy="6853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cs typeface="Times New Roman" panose="02020603050405020304" pitchFamily="18" charset="0"/>
                    </a:rPr>
                    <a:t>Downstream Torus Magnet</a:t>
                  </a: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DBA4BD6A-F8E9-AAF2-93BD-A5F370667009}"/>
                    </a:ext>
                  </a:extLst>
                </p:cNvPr>
                <p:cNvCxnSpPr>
                  <a:cxnSpLocks/>
                  <a:stCxn id="20" idx="2"/>
                </p:cNvCxnSpPr>
                <p:nvPr/>
              </p:nvCxnSpPr>
              <p:spPr>
                <a:xfrm>
                  <a:off x="2490827" y="1140880"/>
                  <a:ext cx="10277" cy="12559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AE83C90-A646-1070-947B-0378A4893ADF}"/>
                    </a:ext>
                  </a:extLst>
                </p:cNvPr>
                <p:cNvSpPr txBox="1"/>
                <p:nvPr/>
              </p:nvSpPr>
              <p:spPr>
                <a:xfrm>
                  <a:off x="9868531" y="622326"/>
                  <a:ext cx="1124019" cy="6853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cs typeface="Times New Roman" panose="02020603050405020304" pitchFamily="18" charset="0"/>
                    </a:rPr>
                    <a:t>Main</a:t>
                  </a:r>
                </a:p>
                <a:p>
                  <a:pPr algn="ctr"/>
                  <a:r>
                    <a:rPr lang="en-US" sz="1600" b="1" dirty="0">
                      <a:cs typeface="Times New Roman" panose="02020603050405020304" pitchFamily="18" charset="0"/>
                    </a:rPr>
                    <a:t>Detector</a:t>
                  </a:r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130EF8A6-3DC6-68F0-7946-4E69225ED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2167" y="1287349"/>
                  <a:ext cx="0" cy="79104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781A3DA9-6552-BFD1-0158-871F0511B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0268" y="1297632"/>
                  <a:ext cx="348260" cy="89699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86E5F2B-BEE4-CB4B-0BD7-4184152D5298}"/>
                    </a:ext>
                  </a:extLst>
                </p:cNvPr>
                <p:cNvSpPr/>
                <p:nvPr/>
              </p:nvSpPr>
              <p:spPr>
                <a:xfrm>
                  <a:off x="2358354" y="2435992"/>
                  <a:ext cx="264948" cy="30399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E080AAC-1338-1312-DA50-48C97211A455}"/>
                    </a:ext>
                  </a:extLst>
                </p:cNvPr>
                <p:cNvSpPr/>
                <p:nvPr/>
              </p:nvSpPr>
              <p:spPr>
                <a:xfrm>
                  <a:off x="2623302" y="2093692"/>
                  <a:ext cx="3924702" cy="111137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0A738A-69D8-C8A9-AAAA-4A50518E48DF}"/>
              </a:ext>
            </a:extLst>
          </p:cNvPr>
          <p:cNvCxnSpPr>
            <a:cxnSpLocks/>
          </p:cNvCxnSpPr>
          <p:nvPr/>
        </p:nvCxnSpPr>
        <p:spPr>
          <a:xfrm>
            <a:off x="156837" y="3353256"/>
            <a:ext cx="67967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3779177-260B-A87C-6DD6-FBFA71F730F0}"/>
              </a:ext>
            </a:extLst>
          </p:cNvPr>
          <p:cNvSpPr txBox="1"/>
          <p:nvPr/>
        </p:nvSpPr>
        <p:spPr>
          <a:xfrm>
            <a:off x="21284" y="2903411"/>
            <a:ext cx="128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e- beam</a:t>
            </a:r>
          </a:p>
        </p:txBody>
      </p:sp>
    </p:spTree>
    <p:extLst>
      <p:ext uri="{BB962C8B-B14F-4D97-AF65-F5344CB8AC3E}">
        <p14:creationId xmlns:p14="http://schemas.microsoft.com/office/powerpoint/2010/main" val="131613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CCB0-B339-76FF-5B7E-256C96F1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Collimator and spectrometers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998F1-46C8-0BAC-C513-60AEA985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E03F2-B31C-494E-CE51-F36E605F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74AAAACC-1281-2862-77F7-EA80C1DA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0" r="812"/>
          <a:stretch/>
        </p:blipFill>
        <p:spPr>
          <a:xfrm>
            <a:off x="344847" y="3857755"/>
            <a:ext cx="7317014" cy="21371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A801518F-BC63-8ED1-9719-F26B84C4D1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488" y="684722"/>
                <a:ext cx="7502373" cy="327225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Separate scattered electrons from beam electron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5&lt;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𝑙𝑎𝑏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&lt;20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</a:p>
              <a:p>
                <a:r>
                  <a:rPr lang="en-US" dirty="0"/>
                  <a:t>7-fold symmetry: blocks 50% of azimuth with 7 open and 7 closed </a:t>
                </a:r>
                <a:r>
                  <a:rPr lang="en-US" dirty="0" err="1"/>
                  <a:t>septants</a:t>
                </a:r>
                <a:endParaRPr lang="en-US" dirty="0"/>
              </a:p>
              <a:p>
                <a:r>
                  <a:rPr lang="en-US" dirty="0"/>
                  <a:t>Only count one electron from each scattered pair </a:t>
                </a:r>
              </a:p>
            </p:txBody>
          </p:sp>
        </mc:Choice>
        <mc:Fallback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A801518F-BC63-8ED1-9719-F26B84C4D1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488" y="684722"/>
                <a:ext cx="7502373" cy="3272258"/>
              </a:xfrm>
              <a:blipFill>
                <a:blip r:embed="rId3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5399700-30C7-C3A4-D736-7041BA3C6CE7}"/>
              </a:ext>
            </a:extLst>
          </p:cNvPr>
          <p:cNvGrpSpPr>
            <a:grpSpLocks noChangeAspect="1"/>
          </p:cNvGrpSpPr>
          <p:nvPr/>
        </p:nvGrpSpPr>
        <p:grpSpPr>
          <a:xfrm>
            <a:off x="7847220" y="1064192"/>
            <a:ext cx="3862692" cy="4980868"/>
            <a:chOff x="5814084" y="-974751"/>
            <a:chExt cx="5500274" cy="7092499"/>
          </a:xfrm>
        </p:grpSpPr>
        <p:pic>
          <p:nvPicPr>
            <p:cNvPr id="9" name="Picture 8" descr="A picture containing text, writing implement, indoor, pencil&#10;&#10;AI-generated content may be incorrect.">
              <a:extLst>
                <a:ext uri="{FF2B5EF4-FFF2-40B4-BE49-F238E27FC236}">
                  <a16:creationId xmlns:a16="http://schemas.microsoft.com/office/drawing/2014/main" id="{5026417F-A9C6-176D-85E3-416FF6D6B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4084" y="900938"/>
              <a:ext cx="5500274" cy="51656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7796A1-F3CB-B430-0B5E-33AEA1F70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9426" b="62833"/>
            <a:stretch/>
          </p:blipFill>
          <p:spPr>
            <a:xfrm flipH="1">
              <a:off x="6048712" y="759192"/>
              <a:ext cx="5265646" cy="53585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D2C04D-7EA0-26D8-7F45-86866321C1E0}"/>
                </a:ext>
              </a:extLst>
            </p:cNvPr>
            <p:cNvSpPr txBox="1"/>
            <p:nvPr/>
          </p:nvSpPr>
          <p:spPr>
            <a:xfrm>
              <a:off x="5814084" y="-916337"/>
              <a:ext cx="1830272" cy="170920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Closed sectors for magnet coils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3B2838-5D71-CD5B-5B22-B48213BB34D6}"/>
                </a:ext>
              </a:extLst>
            </p:cNvPr>
            <p:cNvSpPr txBox="1"/>
            <p:nvPr/>
          </p:nvSpPr>
          <p:spPr>
            <a:xfrm>
              <a:off x="9245004" y="-974751"/>
              <a:ext cx="2069354" cy="170920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Open sectors for electrons to pass through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1361EB-263B-6577-A156-623A574DFDA4}"/>
                </a:ext>
              </a:extLst>
            </p:cNvPr>
            <p:cNvCxnSpPr>
              <a:cxnSpLocks/>
            </p:cNvCxnSpPr>
            <p:nvPr/>
          </p:nvCxnSpPr>
          <p:spPr>
            <a:xfrm>
              <a:off x="6729220" y="792870"/>
              <a:ext cx="915136" cy="1192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D0644BA-0658-5EF0-CFE2-22E291D1D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6271" y="792870"/>
              <a:ext cx="633409" cy="13718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45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8B50-7428-19CA-E902-EDF2577D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Torus Magnets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65AE1-1E2D-3036-9A6A-0D91390D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4E752-0E80-9B41-8720-3F9C22BD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7C63F-E5A7-1101-12A6-F23B9B2B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8" y="794020"/>
            <a:ext cx="7289336" cy="3848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195C7-727A-BEB4-5A9E-4F19D57DB712}"/>
              </a:ext>
            </a:extLst>
          </p:cNvPr>
          <p:cNvSpPr txBox="1"/>
          <p:nvPr/>
        </p:nvSpPr>
        <p:spPr>
          <a:xfrm>
            <a:off x="7765108" y="868350"/>
            <a:ext cx="237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Moller scattered electrons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5A3AA-DE0C-C3B9-831D-B0E141B06066}"/>
              </a:ext>
            </a:extLst>
          </p:cNvPr>
          <p:cNvSpPr txBox="1"/>
          <p:nvPr/>
        </p:nvSpPr>
        <p:spPr>
          <a:xfrm>
            <a:off x="7831084" y="1584739"/>
            <a:ext cx="237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</a:t>
            </a:r>
            <a:r>
              <a:rPr lang="en-US" dirty="0">
                <a:solidFill>
                  <a:srgbClr val="FF0000"/>
                </a:solidFill>
              </a:rPr>
              <a:t> scattered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2D1DD-567C-A8D1-A77A-08179AA5B2C6}"/>
              </a:ext>
            </a:extLst>
          </p:cNvPr>
          <p:cNvSpPr txBox="1"/>
          <p:nvPr/>
        </p:nvSpPr>
        <p:spPr>
          <a:xfrm>
            <a:off x="144339" y="4054135"/>
            <a:ext cx="23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Upstream Torus:</a:t>
            </a:r>
          </a:p>
          <a:p>
            <a:r>
              <a:rPr lang="en-US" dirty="0"/>
              <a:t>Flare all the particles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3B083-F070-3A62-7482-F632C9F322EB}"/>
              </a:ext>
            </a:extLst>
          </p:cNvPr>
          <p:cNvSpPr txBox="1"/>
          <p:nvPr/>
        </p:nvSpPr>
        <p:spPr>
          <a:xfrm>
            <a:off x="2344407" y="4907626"/>
            <a:ext cx="309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Downstream Torus:</a:t>
            </a:r>
          </a:p>
          <a:p>
            <a:r>
              <a:rPr lang="en-US" dirty="0"/>
              <a:t>Separate </a:t>
            </a:r>
            <a:r>
              <a:rPr lang="en-US" dirty="0" err="1"/>
              <a:t>eP</a:t>
            </a:r>
            <a:r>
              <a:rPr lang="en-US" dirty="0"/>
              <a:t> from Moller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AEF33-EA45-27DC-DF67-B4614BE7844D}"/>
              </a:ext>
            </a:extLst>
          </p:cNvPr>
          <p:cNvSpPr txBox="1"/>
          <p:nvPr/>
        </p:nvSpPr>
        <p:spPr>
          <a:xfrm>
            <a:off x="757238" y="1685925"/>
            <a:ext cx="2242210" cy="809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5766D-3430-A016-9D78-62B9FD9EA8BA}"/>
              </a:ext>
            </a:extLst>
          </p:cNvPr>
          <p:cNvSpPr txBox="1"/>
          <p:nvPr/>
        </p:nvSpPr>
        <p:spPr>
          <a:xfrm>
            <a:off x="6096000" y="3465495"/>
            <a:ext cx="2242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Detector plane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8ECB5C-E0EC-4198-D97F-AD67B3C6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318" y="3699355"/>
            <a:ext cx="3295650" cy="24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2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9D65-B194-DE20-0F08-85FCAE050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FB0C9-84A0-38F1-456A-EC8BB0F41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ADD75-8B16-4EB2-B31A-C98D859E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F3808-D2D7-F3C5-A0D6-D1F71B46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" y="870743"/>
            <a:ext cx="4397004" cy="5116513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B52ABC0-7CFE-7635-0879-3C63BBF1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537" y="3578727"/>
            <a:ext cx="6312708" cy="26849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Main detector:</a:t>
            </a:r>
          </a:p>
          <a:p>
            <a:pPr lvl="1"/>
            <a:r>
              <a:rPr lang="en-US" dirty="0"/>
              <a:t>Full azimuthal coverage</a:t>
            </a:r>
          </a:p>
          <a:p>
            <a:pPr lvl="1"/>
            <a:r>
              <a:rPr lang="en-US" dirty="0"/>
              <a:t>Six radial rings (ring 5 for Moller scattered electrons)</a:t>
            </a:r>
          </a:p>
          <a:p>
            <a:pPr lvl="1"/>
            <a:r>
              <a:rPr lang="en-US" dirty="0"/>
              <a:t>224 individual Cherenkov detector + 28 Sampling calorimeter (Shower-max)</a:t>
            </a:r>
          </a:p>
          <a:p>
            <a:r>
              <a:rPr lang="en-US" dirty="0"/>
              <a:t>Additional 100+ auxiliary detectors</a:t>
            </a:r>
          </a:p>
          <a:p>
            <a:pPr lvl="1"/>
            <a:endParaRPr lang="en-US" dirty="0"/>
          </a:p>
        </p:txBody>
      </p:sp>
      <p:pic>
        <p:nvPicPr>
          <p:cNvPr id="13" name="Picture 12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55AAD36E-B187-E820-2350-B7CAEE7F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297" y="870743"/>
            <a:ext cx="7023989" cy="231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0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A7D0-38F4-99D0-AEDB-802FE857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measurement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EDAA3-50F5-2347-E935-616EBD47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30672-D71B-4364-7631-E9CE548B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4905348-E108-5F98-7FA5-FA82314E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488" y="684722"/>
                <a:ext cx="11762002" cy="561320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Flux Integration: average the fractional difference in the response of the detectors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over many helicity window-pairs.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 </m:t>
                    </m:r>
                  </m:oMath>
                </a14:m>
                <a:r>
                  <a:rPr lang="en-US" dirty="0"/>
                  <a:t>across all window-pairs to get the raw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m:rPr>
                            <m:sty m:val="p"/>
                          </m:rPr>
                          <a:rPr lang="en-US" b="1" i="1" dirty="0" smtClean="0"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Apply corrections to raw asymmetry to get final result.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𝑃𝑉</m:t>
                        </m:r>
                      </m:sub>
                    </m:sSub>
                  </m:oMath>
                </a14:m>
                <a:r>
                  <a:rPr lang="en-US" dirty="0"/>
                  <a:t> expected value is 33 ± 0.8 ppb</a:t>
                </a:r>
              </a:p>
              <a:p>
                <a:r>
                  <a:rPr lang="en-US" dirty="0">
                    <a:solidFill>
                      <a:schemeClr val="accent6"/>
                    </a:solidFill>
                  </a:rPr>
                  <a:t>Currently at installation phase; first physics data expected early next year.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4905348-E108-5F98-7FA5-FA82314E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488" y="684722"/>
                <a:ext cx="11762002" cy="5613208"/>
              </a:xfrm>
              <a:blipFill>
                <a:blip r:embed="rId2"/>
                <a:stretch>
                  <a:fillRect l="-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A584763-093E-8B2F-9C5B-86D816D540C4}"/>
              </a:ext>
            </a:extLst>
          </p:cNvPr>
          <p:cNvSpPr txBox="1">
            <a:spLocks/>
          </p:cNvSpPr>
          <p:nvPr/>
        </p:nvSpPr>
        <p:spPr>
          <a:xfrm>
            <a:off x="10620956" y="7090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1A91A1-1A9B-C846-9B60-A166C5A20D4A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1E4249-D456-7359-BE2C-96C13EBBF635}"/>
                  </a:ext>
                </a:extLst>
              </p:cNvPr>
              <p:cNvSpPr txBox="1"/>
              <p:nvPr/>
            </p:nvSpPr>
            <p:spPr>
              <a:xfrm>
                <a:off x="7729242" y="2203847"/>
                <a:ext cx="3329245" cy="804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1E4249-D456-7359-BE2C-96C13EBBF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242" y="2203847"/>
                <a:ext cx="3329245" cy="804387"/>
              </a:xfrm>
              <a:prstGeom prst="rect">
                <a:avLst/>
              </a:prstGeom>
              <a:blipFill>
                <a:blip r:embed="rId3"/>
                <a:stretch>
                  <a:fillRect l="-1901" r="-76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8196800E-42F1-0754-0340-3D80C9834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60" y="1883101"/>
            <a:ext cx="6394450" cy="19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5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68AF-80D8-BE46-C68A-17C9C6FF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FA6442-36B1-84EE-A223-02B62D78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Sudip Bhattarai                                                                                                       (CFNS Summer School, 2026)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60592-0A69-1157-DFC0-F673D1E8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2101A-F3B2-FF4A-A74D-E436ADA1174C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ED9DC73-7022-4A4E-7C6E-609960E2A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488" y="684722"/>
                <a:ext cx="11121922" cy="3532948"/>
              </a:xfrm>
            </p:spPr>
            <p:txBody>
              <a:bodyPr/>
              <a:lstStyle/>
              <a:p>
                <a:r>
                  <a:rPr lang="en-US" dirty="0"/>
                  <a:t>MOLLER Experiment at Jefferson lab is a fixed target experiment to measure weak charge of electron.</a:t>
                </a:r>
              </a:p>
              <a:p>
                <a:r>
                  <a:rPr lang="en-US" dirty="0"/>
                  <a:t>Seven-fold symmetric collimator and toroid spectrometer is used to separate the Moller scattered electrons from </a:t>
                </a:r>
                <a:r>
                  <a:rPr lang="en-US" dirty="0" err="1"/>
                  <a:t>unscattered</a:t>
                </a:r>
                <a:r>
                  <a:rPr lang="en-US" dirty="0"/>
                  <a:t> beam and </a:t>
                </a:r>
                <a:r>
                  <a:rPr lang="en-US" dirty="0" err="1"/>
                  <a:t>eP</a:t>
                </a:r>
                <a:r>
                  <a:rPr lang="en-US" dirty="0"/>
                  <a:t> scattered electrons.</a:t>
                </a:r>
              </a:p>
              <a:p>
                <a:r>
                  <a:rPr lang="en-US" dirty="0"/>
                  <a:t>Main detector covers full azimuth and highly segmented Cherenkov based optical detectors.</a:t>
                </a:r>
              </a:p>
              <a:p>
                <a:r>
                  <a:rPr lang="en-US" dirty="0"/>
                  <a:t>Flux is integrated in the helicity window to measure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𝑷𝑽</m:t>
                        </m:r>
                      </m:sub>
                    </m:sSub>
                  </m:oMath>
                </a14:m>
                <a:r>
                  <a:rPr lang="en-US" dirty="0"/>
                  <a:t> with 2.5 % fractional accuracy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ED9DC73-7022-4A4E-7C6E-609960E2A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488" y="684722"/>
                <a:ext cx="11121922" cy="3532948"/>
              </a:xfrm>
              <a:blipFill>
                <a:blip r:embed="rId2"/>
                <a:stretch>
                  <a:fillRect l="-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F187A59-A92E-1800-5AD4-9D0383A9ADC3}"/>
              </a:ext>
            </a:extLst>
          </p:cNvPr>
          <p:cNvSpPr/>
          <p:nvPr/>
        </p:nvSpPr>
        <p:spPr>
          <a:xfrm>
            <a:off x="3662996" y="4732020"/>
            <a:ext cx="4114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!!!</a:t>
            </a:r>
          </a:p>
        </p:txBody>
      </p:sp>
    </p:spTree>
    <p:extLst>
      <p:ext uri="{BB962C8B-B14F-4D97-AF65-F5344CB8AC3E}">
        <p14:creationId xmlns:p14="http://schemas.microsoft.com/office/powerpoint/2010/main" val="384140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864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2" id="{81F66605-9CE7-7646-9FC8-F1C28EDD9811}" vid="{BD714CE0-B13D-D341-BB23-9BF1463FC9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6081</TotalTime>
  <Words>405</Words>
  <Application>Microsoft Macintosh PowerPoint</Application>
  <PresentationFormat>Widescreen</PresentationFormat>
  <Paragraphs>84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MOLLER Experiment Equipment Overview</vt:lpstr>
      <vt:lpstr>Basic illustration</vt:lpstr>
      <vt:lpstr>Big picture:</vt:lpstr>
      <vt:lpstr>Collimator and spectrometers</vt:lpstr>
      <vt:lpstr>Torus Magnets</vt:lpstr>
      <vt:lpstr>Detector System</vt:lpstr>
      <vt:lpstr>Asymmetry measurement</vt:lpstr>
      <vt:lpstr>Summary</vt:lpstr>
      <vt:lpstr>PowerPoint Presentation</vt:lpstr>
      <vt:lpstr>Backups</vt:lpstr>
      <vt:lpstr>Backups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Sudip Bhattarai</dc:creator>
  <cp:lastModifiedBy>Bhattarai, Sudip</cp:lastModifiedBy>
  <cp:revision>53</cp:revision>
  <cp:lastPrinted>2026-06-12T04:49:40Z</cp:lastPrinted>
  <dcterms:created xsi:type="dcterms:W3CDTF">2026-06-02T21:51:54Z</dcterms:created>
  <dcterms:modified xsi:type="dcterms:W3CDTF">2026-06-12T17:29:23Z</dcterms:modified>
</cp:coreProperties>
</file>