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handoutMasterIdLst>
    <p:handoutMasterId r:id="rId42"/>
  </p:handoutMasterIdLst>
  <p:sldIdLst>
    <p:sldId id="256" r:id="rId5"/>
    <p:sldId id="257" r:id="rId6"/>
    <p:sldId id="1515" r:id="rId7"/>
    <p:sldId id="1516" r:id="rId8"/>
    <p:sldId id="1517" r:id="rId9"/>
    <p:sldId id="1518" r:id="rId10"/>
    <p:sldId id="1519" r:id="rId11"/>
    <p:sldId id="1520" r:id="rId12"/>
    <p:sldId id="1521" r:id="rId13"/>
    <p:sldId id="1522" r:id="rId14"/>
    <p:sldId id="1523" r:id="rId15"/>
    <p:sldId id="1524" r:id="rId16"/>
    <p:sldId id="1525" r:id="rId17"/>
    <p:sldId id="1526" r:id="rId18"/>
    <p:sldId id="1509" r:id="rId19"/>
    <p:sldId id="1527" r:id="rId20"/>
    <p:sldId id="1528" r:id="rId21"/>
    <p:sldId id="1539" r:id="rId22"/>
    <p:sldId id="1529" r:id="rId23"/>
    <p:sldId id="1540" r:id="rId24"/>
    <p:sldId id="1541" r:id="rId25"/>
    <p:sldId id="1542" r:id="rId26"/>
    <p:sldId id="1543" r:id="rId27"/>
    <p:sldId id="1544" r:id="rId28"/>
    <p:sldId id="1545" r:id="rId29"/>
    <p:sldId id="1546" r:id="rId30"/>
    <p:sldId id="1530" r:id="rId31"/>
    <p:sldId id="1547" r:id="rId32"/>
    <p:sldId id="1531" r:id="rId33"/>
    <p:sldId id="1534" r:id="rId34"/>
    <p:sldId id="1533" r:id="rId35"/>
    <p:sldId id="1536" r:id="rId36"/>
    <p:sldId id="1549" r:id="rId37"/>
    <p:sldId id="1550" r:id="rId38"/>
    <p:sldId id="1537" r:id="rId39"/>
    <p:sldId id="154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58"/>
  </p:normalViewPr>
  <p:slideViewPr>
    <p:cSldViewPr snapToGrid="0">
      <p:cViewPr varScale="1">
        <p:scale>
          <a:sx n="90" d="100"/>
          <a:sy n="90" d="100"/>
        </p:scale>
        <p:origin x="355" y="67"/>
      </p:cViewPr>
      <p:guideLst/>
    </p:cSldViewPr>
  </p:slideViewPr>
  <p:notesTextViewPr>
    <p:cViewPr>
      <p:scale>
        <a:sx n="1" d="1"/>
        <a:sy n="1" d="1"/>
      </p:scale>
      <p:origin x="0" y="0"/>
    </p:cViewPr>
  </p:notesTextViewPr>
  <p:sorterViewPr>
    <p:cViewPr>
      <p:scale>
        <a:sx n="100" d="100"/>
        <a:sy n="100" d="100"/>
      </p:scale>
      <p:origin x="0" y="-197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4/15/2026</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4/15/2026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anchor="t">
            <a:normAutofit/>
          </a:bodyPr>
          <a:lstStyle>
            <a:lvl1pPr algn="l">
              <a:defRPr sz="7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anchor="b">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027B902-09B5-4324-8310-59625360F035}" type="datetime1">
              <a:rPr lang="en-US" smtClean="0"/>
              <a:t>4/15/2026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1129645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p:nvPr>
        </p:nvSpPr>
        <p:spPr>
          <a:xfrm>
            <a:off x="0" y="0"/>
            <a:ext cx="6099048"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3337560"/>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fld id="{8A60B404-9532-4DA8-8A40-EC339A5BE635}" type="datetime1">
              <a:rPr lang="en-US" smtClean="0"/>
              <a:t>4/15/2026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2752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7159" y="151598"/>
            <a:ext cx="11924209" cy="528186"/>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776036"/>
            <a:ext cx="11924209" cy="5676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EE6A364-A39C-470E-B89A-9BD899585684}" type="datetime1">
              <a:rPr lang="en-US" smtClean="0"/>
              <a:t>4/15/2026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05126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67091"/>
            <a:ext cx="11924209" cy="612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11C69CE-4771-4BFA-AD70-0E51ABA58D6D}" type="datetime1">
              <a:rPr lang="en-US" smtClean="0"/>
              <a:t>4/15/2026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88651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0E4242-8CA0-457D-B3B1-7D78B4164321}" type="datetime1">
              <a:rPr lang="en-US" smtClean="0"/>
              <a:t>4/15/2026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3120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53D6F41-6645-4089-A6BB-7B692A44A4CC}" type="datetime1">
              <a:rPr lang="en-US" smtClean="0"/>
              <a:t>4/15/2026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08741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58B73AF-3955-4569-8B4F-B329360A9CBD}" type="datetime1">
              <a:rPr lang="en-US" smtClean="0"/>
              <a:t>4/15/2026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07564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5681662"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695276D-BBED-48BC-B459-1E9A16CF46CD}" type="datetime1">
              <a:rPr lang="en-US" smtClean="0"/>
              <a:t>4/15/2026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5458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D138C57-8E3B-4697-92F8-0ED9B71F7E17}" type="datetime1">
              <a:rPr lang="en-US" smtClean="0"/>
              <a:t>4/15/2026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34711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0ADC593-EA98-4C39-A75F-3F3A9C691019}" type="datetime1">
              <a:rPr lang="en-US" smtClean="0"/>
              <a:t>4/15/2026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446612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79388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8FACD271-2BB0-4C13-9E3A-50B90F57CA5B}" type="datetime1">
              <a:rPr lang="en-US" smtClean="0"/>
              <a:t>4/15/2026</a:t>
            </a:fld>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dirty="0"/>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174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anchor="b">
            <a:normAutofit/>
          </a:bodyPr>
          <a:lstStyle>
            <a:lvl1pPr algn="l">
              <a:defRPr sz="7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CB91A11-88E2-4BD0-90A5-503C684B9CC0}" type="datetime1">
              <a:rPr lang="en-US" smtClean="0"/>
              <a:t>4/15/2026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779543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400544" y="0"/>
            <a:ext cx="4791456"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9C4109C0-CC82-467C-B6E8-62D4D3634E2A}" type="datetime1">
              <a:rPr lang="en-US" smtClean="0"/>
              <a:t>4/15/2026</a:t>
            </a:fld>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453002"/>
            <a:ext cx="2805405" cy="365125"/>
          </a:xfrm>
        </p:spPr>
        <p:txBody>
          <a:bodyPr/>
          <a:lstStyle/>
          <a:p>
            <a:r>
              <a:rPr lang="en-US" dirty="0"/>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21404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02336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1A5F77D0-C28E-4573-88F0-0A30FF98888E}" type="datetime1">
              <a:rPr lang="en-US" smtClean="0"/>
              <a:t>4/15/2026</a:t>
            </a:fld>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63217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091732" y="0"/>
            <a:ext cx="4100267"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fld id="{D1F1191D-5EC4-40DF-9DB6-A6385AB88B55}" type="datetime1">
              <a:rPr lang="en-US" smtClean="0"/>
              <a:t>4/15/2026</a:t>
            </a:fld>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285799" y="6453002"/>
            <a:ext cx="2805405"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8719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3808" y="584339"/>
            <a:ext cx="4361688" cy="152704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661150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12975"/>
            <a:ext cx="4362450"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453002"/>
            <a:ext cx="1622776" cy="365125"/>
          </a:xfrm>
        </p:spPr>
        <p:txBody>
          <a:bodyPr/>
          <a:lstStyle>
            <a:lvl1pPr>
              <a:defRPr>
                <a:solidFill>
                  <a:schemeClr val="tx1"/>
                </a:solidFill>
                <a:effectLst/>
              </a:defRPr>
            </a:lvl1pPr>
          </a:lstStyle>
          <a:p>
            <a:fld id="{EE468DAA-49F6-4492-82E6-75555EB31418}" type="datetime1">
              <a:rPr lang="en-US" smtClean="0"/>
              <a:t>4/15/2026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67344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41D22668-A3AE-429F-A351-A1583BA90793}" type="datetime1">
              <a:rPr lang="en-US" smtClean="0"/>
              <a:t>4/15/2026</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745480" y="0"/>
            <a:ext cx="644652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9180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anchor="b"/>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649224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380744"/>
            <a:ext cx="4512601"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453002"/>
            <a:ext cx="1772029" cy="365125"/>
          </a:xfrm>
        </p:spPr>
        <p:txBody>
          <a:bodyPr/>
          <a:lstStyle>
            <a:lvl1pPr>
              <a:defRPr>
                <a:solidFill>
                  <a:schemeClr val="tx1"/>
                </a:solidFill>
                <a:effectLst/>
              </a:defRPr>
            </a:lvl1pPr>
          </a:lstStyle>
          <a:p>
            <a:fld id="{CB3A2E2B-8F4D-437C-9F55-5E913AFC716A}" type="datetime1">
              <a:rPr lang="en-US" smtClean="0"/>
              <a:t>4/15/2026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71215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4983480"/>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46C70014-48FC-4647-9615-BBD39F98887D}" type="datetime1">
              <a:rPr lang="en-US" smtClean="0"/>
              <a:t>4/15/2026</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917720" y="0"/>
            <a:ext cx="627427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0182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584144"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212663" y="6453002"/>
            <a:ext cx="922372" cy="365125"/>
          </a:xfrm>
        </p:spPr>
        <p:txBody>
          <a:bodyPr/>
          <a:lstStyle/>
          <a:p>
            <a:fld id="{C089F4EF-3CDF-46D7-ADF4-3A52C84FD8BE}" type="datetime1">
              <a:rPr lang="en-US" smtClean="0"/>
              <a:t>4/15/2026</a:t>
            </a:fld>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453002"/>
            <a:ext cx="2546891"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70782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3401568" cy="1527048"/>
          </a:xfrm>
        </p:spPr>
        <p:txBody>
          <a:bodyPr anchor="b">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3401568"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fld id="{E635C43F-DBB1-4D83-B442-E1529AA900C2}" type="datetime1">
              <a:rPr lang="en-US" smtClean="0"/>
              <a:t>4/15/2026</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4761780" y="0"/>
            <a:ext cx="743021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805405"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71533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78136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953512"/>
          </a:xfrm>
        </p:spPr>
        <p:txBody>
          <a:bodyPr>
            <a:norm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fld id="{2D13F81E-C5BD-4314-B9B9-AAE2702F29D2}" type="datetime1">
              <a:rPr lang="en-US" smtClean="0"/>
              <a:t>4/15/2026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453002"/>
            <a:ext cx="2335165" cy="365125"/>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4673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6B19A73-9EF0-435E-951F-A4ACE59FBD85}" type="datetime1">
              <a:rPr lang="en-US" smtClean="0"/>
              <a:t>4/15/2026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704959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012268"/>
            <a:ext cx="3739896" cy="1390330"/>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4635132"/>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DC8C146-0A20-4029-98D5-9A42EEDF8B24}" type="datetime1">
              <a:rPr lang="en-US" smtClean="0"/>
              <a:t>4/15/2026</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200"/>
            </a:lvl3pPr>
            <a:lvl4pPr marL="685800" indent="0">
              <a:buFont typeface="Arial" panose="020B0604020202020204" pitchFamily="34" charset="0"/>
              <a:buNone/>
              <a:defRPr sz="1100"/>
            </a:lvl4pPr>
            <a:lvl5pPr marL="914400" indent="0">
              <a:buFont typeface="Arial" panose="020B0604020202020204" pitchFamily="34" charse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02888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377827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7C12A2F-57DF-45DA-A7E9-678FD33267B9}" type="datetime1">
              <a:rPr lang="en-US" smtClean="0"/>
              <a:t>4/15/2026</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25919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3079730"/>
            <a:ext cx="12192000" cy="377827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59778"/>
            <a:ext cx="3494314" cy="365125"/>
          </a:xfrm>
        </p:spPr>
        <p:txBody>
          <a:bodyPr/>
          <a:lstStyle/>
          <a:p>
            <a:fld id="{9128053F-E531-4885-B604-CF1A6DEEE405}" type="datetime1">
              <a:rPr lang="en-US" smtClean="0"/>
              <a:t>4/15/2026</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67681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5" y="1828800"/>
            <a:ext cx="6172200" cy="4425696"/>
          </a:xfrm>
          <a:blipFill dpi="0" rotWithShape="1">
            <a:blip r:embed="rId2" cstate="print">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27395" y="1828800"/>
            <a:ext cx="4251960" cy="4428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766791B-F730-470C-BD5E-FFF8D449589F}" type="datetime1">
              <a:rPr lang="en-US" smtClean="0"/>
              <a:t>4/15/2026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79767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8" y="2290890"/>
            <a:ext cx="4672584" cy="4041648"/>
          </a:xfrm>
          <a:blipFill dpi="0" rotWithShape="1">
            <a:blip r:embed="rId2" cstate="print">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E73FE0C-303A-49D2-B22C-9FE8AE7D9EF1}" type="datetime1">
              <a:rPr lang="en-US" smtClean="0"/>
              <a:t>4/15/2026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1460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31521" y="2295144"/>
            <a:ext cx="3490176" cy="4041648"/>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3859A7-84EB-4384-87AF-59CC16704CF8}" type="datetime1">
              <a:rPr lang="en-US" smtClean="0"/>
              <a:t>4/15/2026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73807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ig Numb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39496" y="566928"/>
            <a:ext cx="10826496" cy="4334256"/>
          </a:xfrm>
        </p:spPr>
        <p:txBody>
          <a:bodyPr anchor="b">
            <a:normAutofit/>
          </a:bodyPr>
          <a:lstStyle>
            <a:lvl1pPr algn="l">
              <a:defRPr sz="23200">
                <a:solidFill>
                  <a:schemeClr val="accent1">
                    <a:lumMod val="75000"/>
                  </a:schemeClr>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94944" y="4718304"/>
            <a:ext cx="5897880" cy="1353312"/>
          </a:xfrm>
        </p:spPr>
        <p:txBody>
          <a:bodyPr anchor="t">
            <a:normAutofit/>
          </a:bodyPr>
          <a:lstStyle>
            <a:lvl1pPr marL="0" indent="0" algn="l">
              <a:buNone/>
              <a:defRPr sz="2800" cap="none"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5AD3D17-73C9-402C-91E7-BA73E6829C50}" type="datetime1">
              <a:rPr lang="en-US" smtClean="0"/>
              <a:t>4/15/2026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544685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accent1">
                    <a:lumMod val="75000"/>
                  </a:schemeClr>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77A7CDD-9512-40CC-9351-FC0DE186CFBD}" type="datetime1">
              <a:rPr lang="en-US" smtClean="0"/>
              <a:t>4/15/2026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117601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Big Number 3">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814EA-F598-EBFD-83D1-6782D7CBB598}"/>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tx1"/>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83EFCC7-B7E8-4ABE-BBCB-C75FD27800CD}" type="datetime1">
              <a:rPr lang="en-US" smtClean="0"/>
              <a:t>4/15/2026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520964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07735E4-737B-43D4-B991-92C3D63DE68F}" type="datetime1">
              <a:rPr lang="en-US" smtClean="0"/>
              <a:t>4/15/2026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831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12191999" cy="4986425"/>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C72BE8CE-6011-4887-8688-8D57691F11AD}" type="datetime1">
              <a:rPr lang="en-US" smtClean="0"/>
              <a:t>4/15/2026</a:t>
            </a:fld>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017685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188720"/>
            <a:ext cx="9198864" cy="3657600"/>
          </a:xfrm>
        </p:spPr>
        <p:txBody>
          <a:bodyPr anchor="ctr">
            <a:normAutofit/>
          </a:bodyPr>
          <a:lstStyle>
            <a:lvl1pPr marL="137160" indent="-137160" algn="l">
              <a:lnSpc>
                <a:spcPct val="100000"/>
              </a:lnSpc>
              <a:defRPr sz="40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4972" y="5428752"/>
            <a:ext cx="9043508" cy="466344"/>
          </a:xfrm>
        </p:spPr>
        <p:txBody>
          <a:bodyPr anchor="ctr">
            <a:normAutofit/>
          </a:bodyPr>
          <a:lstStyle>
            <a:lvl1pPr marL="0" indent="0" algn="l">
              <a:buNone/>
              <a:defRPr sz="2200" b="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D63035D-22A0-4334-A9AE-2457016C8B47}" type="datetime1">
              <a:rPr lang="en-US" smtClean="0"/>
              <a:t>4/15/2026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795651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Quote 2">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E66BBE-3119-84C9-214F-FCCB3DF5A6F1}"/>
              </a:ext>
            </a:extLst>
          </p:cNvPr>
          <p:cNvSpPr/>
          <p:nvPr userDrawn="1"/>
        </p:nvSpPr>
        <p:spPr>
          <a:xfrm>
            <a:off x="0" y="1"/>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344168"/>
            <a:ext cx="9198864" cy="3291840"/>
          </a:xfrm>
        </p:spPr>
        <p:txBody>
          <a:bodyPr anchor="ctr">
            <a:normAutofit/>
          </a:bodyPr>
          <a:lstStyle>
            <a:lvl1pPr marL="137160" indent="-137160" algn="l">
              <a:lnSpc>
                <a:spcPct val="100000"/>
              </a:lnSpc>
              <a:defRPr sz="40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5064" y="5349240"/>
            <a:ext cx="9043416" cy="466344"/>
          </a:xfrm>
        </p:spPr>
        <p:txBody>
          <a:bodyPr anchor="ctr">
            <a:norm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29247CA6-BC1D-429A-A289-4E939E49554A}" type="datetime1">
              <a:rPr lang="en-US" smtClean="0"/>
              <a:t>4/15/2026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693244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234440"/>
            <a:ext cx="8961120" cy="3169920"/>
          </a:xfrm>
        </p:spPr>
        <p:txBody>
          <a:bodyPr anchor="ctr">
            <a:normAutofit/>
          </a:bodyPr>
          <a:lstStyle>
            <a:lvl1pPr marL="137160" indent="-137160" algn="l">
              <a:lnSpc>
                <a:spcPct val="100000"/>
              </a:lnSpc>
              <a:defRPr sz="44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766651" y="5669280"/>
            <a:ext cx="8807117" cy="466344"/>
          </a:xfrm>
        </p:spPr>
        <p:txBody>
          <a:bodyPr anchor="ctr">
            <a:normAutofit/>
          </a:bodyPr>
          <a:lstStyle>
            <a:lvl1pPr marL="0" indent="0" algn="l">
              <a:buNone/>
              <a:defRPr sz="2200" b="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DF8418BD-2BA9-41CB-AB89-625779A7563D}" type="datetime1">
              <a:rPr lang="en-US" smtClean="0"/>
              <a:t>4/15/2026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7860291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12775"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765B10-D26A-480A-9509-A9831C5E60D8}" type="datetime1">
              <a:rPr lang="en-US" smtClean="0"/>
              <a:t>4/15/2026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77083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09600" y="2387600"/>
            <a:ext cx="51577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72200" y="2387600"/>
            <a:ext cx="51831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5BCCB42A-67CE-499B-A4FA-7D4E4469B142}" type="datetime1">
              <a:rPr lang="en-US" smtClean="0"/>
              <a:t>4/15/2026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38258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EF9E5040-F7E0-40EC-B8E9-CED28200FAA3}" type="datetime1">
              <a:rPr lang="en-US" smtClean="0"/>
              <a:t>4/15/2026</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64969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87CFF128-BAC7-4E0D-8F77-28A571D93B6F}" type="datetime1">
              <a:rPr lang="en-US" smtClean="0"/>
              <a:t>4/15/2026</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29174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12DB3EA1-DD0C-4B8D-8364-52024B4530F1}" type="datetime1">
              <a:rPr lang="en-US" smtClean="0"/>
              <a:t>4/15/2026</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96599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2212313"/>
          </a:xfrm>
        </p:spPr>
        <p:txBody>
          <a:bodyPr anchor="t">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557784"/>
            <a:ext cx="6519080" cy="5779007"/>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3D157344-9CC7-412D-8C20-072BE86D5A11}" type="datetime1">
              <a:rPr lang="en-US" smtClean="0"/>
              <a:t>4/15/2026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69021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Autofit/>
          </a:bodyPr>
          <a:lstStyle>
            <a:lvl1pPr>
              <a:defRPr sz="6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57987AA-E4E6-4FC1-BAD8-09A952212C58}" type="datetime1">
              <a:rPr lang="en-US" smtClean="0"/>
              <a:t>4/15/2026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56628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658495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886426EA-0386-4881-8D6D-3F08C95C4A7F}" type="datetime1">
              <a:rPr lang="en-US" smtClean="0"/>
              <a:t>4/15/2026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8875110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3CF65F-0E21-48DE-8D75-4BF66A547E8E}" type="datetime1">
              <a:rPr lang="en-US" smtClean="0"/>
              <a:t>4/15/2026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685318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anchor="t">
            <a:normAutofit/>
          </a:bodyPr>
          <a:lstStyle>
            <a:lvl1pPr algn="l">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873752"/>
            <a:ext cx="4206240" cy="1380744"/>
          </a:xfrm>
        </p:spPr>
        <p:txBody>
          <a:bodyPr anchor="b">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5596128" y="0"/>
            <a:ext cx="6595872"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fld id="{1FE1A989-42EF-40B2-87AB-6941C231CD4A}" type="datetime1">
              <a:rPr lang="en-US" smtClean="0"/>
              <a:t>4/15/2026</a:t>
            </a:fld>
            <a:endParaRPr lang="en-US" dirty="0"/>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088937" y="6453002"/>
            <a:ext cx="2805405"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844578"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1206727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EE2A7A0-B9EE-41A8-8016-28E5803F20B2}" type="datetime1">
              <a:rPr lang="en-US" smtClean="0"/>
              <a:t>4/15/2026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288095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5176" y="484632"/>
            <a:ext cx="7772400" cy="594360"/>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EE2A7A0-B9EE-41A8-8016-28E5803F20B2}" type="datetime1">
              <a:rPr lang="en-US" smtClean="0"/>
              <a:t>4/15/2026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522793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8A60B404-9532-4DA8-8A40-EC339A5BE635}" type="datetime1">
              <a:rPr lang="en-US" smtClean="0"/>
              <a:t>4/15/2026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672081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D291CE83-67BA-4B15-B48A-7DC5C0636664}" type="datetime1">
              <a:rPr lang="en-US" smtClean="0"/>
              <a:t>4/15/2026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2740288441"/>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61" r:id="rId3"/>
    <p:sldLayoutId id="2147483712" r:id="rId4"/>
    <p:sldLayoutId id="2147483698" r:id="rId5"/>
    <p:sldLayoutId id="2147483728" r:id="rId6"/>
    <p:sldLayoutId id="2147483735" r:id="rId7"/>
    <p:sldLayoutId id="2147483758" r:id="rId8"/>
    <p:sldLayoutId id="2147483710" r:id="rId9"/>
    <p:sldLayoutId id="2147483755" r:id="rId10"/>
    <p:sldLayoutId id="2147483713" r:id="rId11"/>
    <p:sldLayoutId id="2147483729" r:id="rId12"/>
    <p:sldLayoutId id="2147483662" r:id="rId13"/>
    <p:sldLayoutId id="2147483679" r:id="rId14"/>
    <p:sldLayoutId id="2147483680" r:id="rId15"/>
    <p:sldLayoutId id="2147483681" r:id="rId16"/>
    <p:sldLayoutId id="2147483682" r:id="rId17"/>
    <p:sldLayoutId id="2147483706" r:id="rId18"/>
    <p:sldLayoutId id="2147483689" r:id="rId19"/>
    <p:sldLayoutId id="2147483690" r:id="rId20"/>
    <p:sldLayoutId id="2147483707" r:id="rId21"/>
    <p:sldLayoutId id="2147483708" r:id="rId22"/>
    <p:sldLayoutId id="2147483692" r:id="rId23"/>
    <p:sldLayoutId id="2147483691" r:id="rId24"/>
    <p:sldLayoutId id="2147483732" r:id="rId25"/>
    <p:sldLayoutId id="2147483733" r:id="rId26"/>
    <p:sldLayoutId id="2147483731" r:id="rId27"/>
    <p:sldLayoutId id="2147483730" r:id="rId28"/>
    <p:sldLayoutId id="2147483694" r:id="rId29"/>
    <p:sldLayoutId id="2147483726" r:id="rId30"/>
    <p:sldLayoutId id="2147483693" r:id="rId31"/>
    <p:sldLayoutId id="2147483711" r:id="rId32"/>
    <p:sldLayoutId id="2147483672" r:id="rId33"/>
    <p:sldLayoutId id="2147483673" r:id="rId34"/>
    <p:sldLayoutId id="2147483696" r:id="rId35"/>
    <p:sldLayoutId id="2147483752" r:id="rId36"/>
    <p:sldLayoutId id="2147483754" r:id="rId37"/>
    <p:sldLayoutId id="2147483753" r:id="rId38"/>
    <p:sldLayoutId id="2147483750" r:id="rId39"/>
    <p:sldLayoutId id="2147483742" r:id="rId40"/>
    <p:sldLayoutId id="2147483743" r:id="rId41"/>
    <p:sldLayoutId id="2147483740" r:id="rId42"/>
    <p:sldLayoutId id="2147483664" r:id="rId43"/>
    <p:sldLayoutId id="2147483665" r:id="rId44"/>
    <p:sldLayoutId id="2147483666" r:id="rId45"/>
    <p:sldLayoutId id="2147483667" r:id="rId46"/>
    <p:sldLayoutId id="2147483668" r:id="rId47"/>
    <p:sldLayoutId id="2147483669" r:id="rId48"/>
    <p:sldLayoutId id="2147483685" r:id="rId49"/>
    <p:sldLayoutId id="2147483687" r:id="rId50"/>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3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4.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4.xml"/><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24.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8.png"/><Relationship Id="rId1" Type="http://schemas.openxmlformats.org/officeDocument/2006/relationships/slideLayout" Target="../slideLayouts/slideLayout24.xml"/><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8.png"/><Relationship Id="rId1" Type="http://schemas.openxmlformats.org/officeDocument/2006/relationships/slideLayout" Target="../slideLayouts/slideLayout2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8.png"/><Relationship Id="rId1" Type="http://schemas.openxmlformats.org/officeDocument/2006/relationships/slideLayout" Target="../slideLayouts/slideLayout24.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48.png"/><Relationship Id="rId1" Type="http://schemas.openxmlformats.org/officeDocument/2006/relationships/slideLayout" Target="../slideLayouts/slideLayout2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4.xml"/><Relationship Id="rId5" Type="http://schemas.openxmlformats.org/officeDocument/2006/relationships/image" Target="../media/image72.pn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4.xml"/><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6.png"/><Relationship Id="rId1" Type="http://schemas.openxmlformats.org/officeDocument/2006/relationships/slideLayout" Target="../slideLayouts/slideLayout24.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24.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24.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4.xml"/><Relationship Id="rId5" Type="http://schemas.openxmlformats.org/officeDocument/2006/relationships/image" Target="../media/image97.png"/><Relationship Id="rId4" Type="http://schemas.openxmlformats.org/officeDocument/2006/relationships/image" Target="../media/image9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hyperlink" Target="mailto:dpiasec@ncsu.edu" TargetMode="Externa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8" Type="http://schemas.openxmlformats.org/officeDocument/2006/relationships/hyperlink" Target="https://arxiv.org/search/quant-ph?searchtype=author&amp;query=Ivanov,+M+Y" TargetMode="External"/><Relationship Id="rId3" Type="http://schemas.openxmlformats.org/officeDocument/2006/relationships/hyperlink" Target="https://arxiv.org/search/hep-ph?searchtype=author&amp;query=Piasecki,+D+W" TargetMode="External"/><Relationship Id="rId7" Type="http://schemas.openxmlformats.org/officeDocument/2006/relationships/hyperlink" Target="https://arxiv.org/search/quant-ph?searchtype=author&amp;query=Lompay,+R+R" TargetMode="External"/><Relationship Id="rId2" Type="http://schemas.openxmlformats.org/officeDocument/2006/relationships/hyperlink" Target="https://arxiv.org/search/hep-ph?searchtype=author&amp;query=Ji,+C" TargetMode="External"/><Relationship Id="rId1" Type="http://schemas.openxmlformats.org/officeDocument/2006/relationships/slideLayout" Target="../slideLayouts/slideLayout24.xml"/><Relationship Id="rId6" Type="http://schemas.openxmlformats.org/officeDocument/2006/relationships/hyperlink" Target="https://arxiv.org/search/quant-ph?searchtype=author&amp;query=Cabrera,+R" TargetMode="External"/><Relationship Id="rId11" Type="http://schemas.openxmlformats.org/officeDocument/2006/relationships/hyperlink" Target="https://www.wired.com/sponsored/story/a-path-to-breaking-up-forever-chemicals/" TargetMode="External"/><Relationship Id="rId5" Type="http://schemas.openxmlformats.org/officeDocument/2006/relationships/hyperlink" Target="https://arxiv.org/search/quant-ph?searchtype=author&amp;query=Bondar,+D+I" TargetMode="External"/><Relationship Id="rId10" Type="http://schemas.openxmlformats.org/officeDocument/2006/relationships/hyperlink" Target="https://en.wikipedia.org/wiki/Light_cone#/media/File:World_line.svg" TargetMode="External"/><Relationship Id="rId4" Type="http://schemas.openxmlformats.org/officeDocument/2006/relationships/hyperlink" Target="https://arxiv.org/search/quant-ph?searchtype=author&amp;query=Piasecki,+D" TargetMode="External"/><Relationship Id="rId9" Type="http://schemas.openxmlformats.org/officeDocument/2006/relationships/hyperlink" Target="https://arxiv.org/search/quant-ph?searchtype=author&amp;query=Rabitz,+H+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D321A2-65AC-4C18-CA75-0FB5084CA306}"/>
              </a:ext>
            </a:extLst>
          </p:cNvPr>
          <p:cNvSpPr>
            <a:spLocks noGrp="1"/>
          </p:cNvSpPr>
          <p:nvPr>
            <p:ph type="ctrTitle"/>
          </p:nvPr>
        </p:nvSpPr>
        <p:spPr>
          <a:xfrm>
            <a:off x="365760" y="411480"/>
            <a:ext cx="4654296" cy="3739896"/>
          </a:xfrm>
        </p:spPr>
        <p:txBody>
          <a:bodyPr>
            <a:normAutofit fontScale="90000"/>
          </a:bodyPr>
          <a:lstStyle/>
          <a:p>
            <a:r>
              <a:rPr lang="en-US" dirty="0">
                <a:latin typeface="Aharoni" panose="020F0502020204030204" pitchFamily="2" charset="-79"/>
                <a:cs typeface="Aharoni" panose="020F0502020204030204" pitchFamily="2" charset="-79"/>
              </a:rPr>
              <a:t>Koopman-</a:t>
            </a:r>
            <a:br>
              <a:rPr lang="en-US" dirty="0">
                <a:latin typeface="Aharoni" panose="020F0502020204030204" pitchFamily="2" charset="-79"/>
                <a:cs typeface="Aharoni" panose="020F0502020204030204" pitchFamily="2" charset="-79"/>
              </a:rPr>
            </a:br>
            <a:r>
              <a:rPr lang="en-US" dirty="0">
                <a:latin typeface="Aharoni" panose="020F0502020204030204" pitchFamily="2" charset="-79"/>
                <a:cs typeface="Aharoni" panose="020F0502020204030204" pitchFamily="2" charset="-79"/>
              </a:rPr>
              <a:t>von Neumann</a:t>
            </a:r>
            <a:br>
              <a:rPr lang="en-US" dirty="0">
                <a:latin typeface="Aharoni" panose="020F0502020204030204" pitchFamily="2" charset="-79"/>
                <a:cs typeface="Aharoni" panose="020F0502020204030204" pitchFamily="2" charset="-79"/>
              </a:rPr>
            </a:br>
            <a:r>
              <a:rPr lang="en-US" dirty="0">
                <a:latin typeface="Aharoni" panose="020F0502020204030204" pitchFamily="2" charset="-79"/>
                <a:cs typeface="Aharoni" panose="020F0502020204030204" pitchFamily="2" charset="-79"/>
              </a:rPr>
              <a:t>Field Theory</a:t>
            </a:r>
            <a:br>
              <a:rPr lang="en-US" dirty="0">
                <a:latin typeface="Aharoni" panose="020F0502020204030204" pitchFamily="2" charset="-79"/>
                <a:cs typeface="Aharoni" panose="020F0502020204030204" pitchFamily="2" charset="-79"/>
              </a:rPr>
            </a:br>
            <a:br>
              <a:rPr lang="en-US" dirty="0">
                <a:latin typeface="Aharoni" panose="020F0502020204030204" pitchFamily="2" charset="-79"/>
                <a:cs typeface="Aharoni" panose="020F0502020204030204" pitchFamily="2" charset="-79"/>
              </a:rPr>
            </a:br>
            <a:br>
              <a:rPr lang="en-US" dirty="0">
                <a:latin typeface="Aharoni" panose="020F0502020204030204" pitchFamily="2" charset="-79"/>
                <a:cs typeface="Aharoni" panose="020F0502020204030204" pitchFamily="2" charset="-79"/>
              </a:rPr>
            </a:br>
            <a:r>
              <a:rPr lang="en-US" sz="2700" dirty="0">
                <a:latin typeface="Aharoni" panose="020F0502020204030204" pitchFamily="2" charset="-79"/>
                <a:cs typeface="Aharoni" panose="020F0502020204030204" pitchFamily="2" charset="-79"/>
              </a:rPr>
              <a:t>Dirac Algebra, Spinors, Pauli matrices, and other tools for </a:t>
            </a:r>
            <a:r>
              <a:rPr lang="en-US" sz="2700" i="1" dirty="0">
                <a:latin typeface="Aharoni" panose="020F0502020204030204" pitchFamily="2" charset="-79"/>
                <a:cs typeface="Aharoni" panose="020F0502020204030204" pitchFamily="2" charset="-79"/>
              </a:rPr>
              <a:t>relativistic classical mechanics</a:t>
            </a:r>
          </a:p>
        </p:txBody>
      </p:sp>
      <p:sp>
        <p:nvSpPr>
          <p:cNvPr id="5" name="Subtitle 4">
            <a:extLst>
              <a:ext uri="{FF2B5EF4-FFF2-40B4-BE49-F238E27FC236}">
                <a16:creationId xmlns:a16="http://schemas.microsoft.com/office/drawing/2014/main" id="{02FA3257-663D-61CE-A5D5-22B53DB71488}"/>
              </a:ext>
            </a:extLst>
          </p:cNvPr>
          <p:cNvSpPr>
            <a:spLocks noGrp="1"/>
          </p:cNvSpPr>
          <p:nvPr>
            <p:ph type="subTitle" idx="1"/>
          </p:nvPr>
        </p:nvSpPr>
        <p:spPr>
          <a:xfrm>
            <a:off x="365760" y="4873752"/>
            <a:ext cx="4206240" cy="1380744"/>
          </a:xfrm>
        </p:spPr>
        <p:txBody>
          <a:bodyPr/>
          <a:lstStyle/>
          <a:p>
            <a:r>
              <a:rPr lang="en-US" dirty="0"/>
              <a:t>Presented by Daniel Piasecki</a:t>
            </a:r>
          </a:p>
        </p:txBody>
      </p:sp>
      <p:pic>
        <p:nvPicPr>
          <p:cNvPr id="10" name="Picture Placeholder 9">
            <a:extLst>
              <a:ext uri="{FF2B5EF4-FFF2-40B4-BE49-F238E27FC236}">
                <a16:creationId xmlns:a16="http://schemas.microsoft.com/office/drawing/2014/main" id="{4D494098-9775-5ECF-5F42-579AA5FACCC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969" r="22969"/>
          <a:stretch>
            <a:fillRect/>
          </a:stretch>
        </p:blipFill>
        <p:spPr>
          <a:prstGeom prst="rect">
            <a:avLst/>
          </a:prstGeom>
          <a:blipFill dpi="0" rotWithShape="1">
            <a:blip r:embed="rId3">
              <a:alphaModFix amt="60000"/>
              <a:extLst>
                <a:ext uri="{28A0092B-C50C-407E-A947-70E740481C1C}">
                  <a14:useLocalDpi xmlns:a14="http://schemas.microsoft.com/office/drawing/2010/main"/>
                </a:ext>
              </a:extLst>
            </a:blip>
            <a:srcRect/>
            <a:stretch>
              <a:fillRect/>
            </a:stretch>
          </a:blipFill>
        </p:spPr>
      </p:pic>
    </p:spTree>
    <p:extLst>
      <p:ext uri="{BB962C8B-B14F-4D97-AF65-F5344CB8AC3E}">
        <p14:creationId xmlns:p14="http://schemas.microsoft.com/office/powerpoint/2010/main" val="3069965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58FB3-FE99-03ED-6F22-9D68ADE13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6C8F13-6437-64A3-1E5B-D117A78AB790}"/>
              </a:ext>
            </a:extLst>
          </p:cNvPr>
          <p:cNvSpPr>
            <a:spLocks noGrp="1"/>
          </p:cNvSpPr>
          <p:nvPr>
            <p:ph type="ctrTitle"/>
          </p:nvPr>
        </p:nvSpPr>
        <p:spPr>
          <a:xfrm>
            <a:off x="365759" y="411480"/>
            <a:ext cx="11208173" cy="3739896"/>
          </a:xfrm>
        </p:spPr>
        <p:txBody>
          <a:bodyPr anchor="t">
            <a:normAutofit/>
          </a:bodyPr>
          <a:lstStyle/>
          <a:p>
            <a:r>
              <a:rPr lang="en-US" sz="3600" dirty="0"/>
              <a:t>Hidden Variables… for Classical Mechanics (instead of for Quantum Mechanics)</a:t>
            </a:r>
          </a:p>
        </p:txBody>
      </p:sp>
      <p:sp>
        <p:nvSpPr>
          <p:cNvPr id="4" name="TextBox 3">
            <a:extLst>
              <a:ext uri="{FF2B5EF4-FFF2-40B4-BE49-F238E27FC236}">
                <a16:creationId xmlns:a16="http://schemas.microsoft.com/office/drawing/2014/main" id="{4D6E9E74-ADD3-CAA0-F545-C2BF06868AAF}"/>
              </a:ext>
            </a:extLst>
          </p:cNvPr>
          <p:cNvSpPr txBox="1"/>
          <p:nvPr/>
        </p:nvSpPr>
        <p:spPr>
          <a:xfrm>
            <a:off x="453495" y="1854200"/>
            <a:ext cx="9789859" cy="3416320"/>
          </a:xfrm>
          <a:prstGeom prst="rect">
            <a:avLst/>
          </a:prstGeom>
          <a:noFill/>
        </p:spPr>
        <p:txBody>
          <a:bodyPr wrap="none" rtlCol="0">
            <a:spAutoFit/>
          </a:bodyPr>
          <a:lstStyle/>
          <a:p>
            <a:r>
              <a:rPr lang="en-US" dirty="0">
                <a:latin typeface="Book Antiqua" panose="02040602050305030304" pitchFamily="18" charset="0"/>
              </a:rPr>
              <a:t>The “hidden variables” of Classical Mechanics, </a:t>
            </a:r>
            <a:r>
              <a:rPr lang="el-GR" dirty="0">
                <a:latin typeface="Arial" panose="020B0604020202020204" pitchFamily="34" charset="0"/>
                <a:cs typeface="Arial" panose="020B0604020202020204" pitchFamily="34" charset="0"/>
              </a:rPr>
              <a:t>λ</a:t>
            </a:r>
            <a:r>
              <a:rPr lang="en-US" dirty="0">
                <a:latin typeface="Book Antiqua" panose="02040602050305030304" pitchFamily="18" charset="0"/>
                <a:cs typeface="Arial" panose="020B0604020202020204" pitchFamily="34" charset="0"/>
              </a:rPr>
              <a:t>x and </a:t>
            </a:r>
            <a:r>
              <a:rPr lang="el-GR" dirty="0">
                <a:latin typeface="Arial" panose="020B0604020202020204" pitchFamily="34" charset="0"/>
                <a:cs typeface="Arial" panose="020B0604020202020204" pitchFamily="34" charset="0"/>
              </a:rPr>
              <a:t>λ</a:t>
            </a:r>
            <a:r>
              <a:rPr lang="en-US" dirty="0">
                <a:latin typeface="Book Antiqua" panose="02040602050305030304" pitchFamily="18" charset="0"/>
                <a:cs typeface="Arial" panose="020B0604020202020204" pitchFamily="34" charset="0"/>
              </a:rPr>
              <a:t>p, are actually well-known in QM</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Book Antiqua" panose="02040602050305030304" pitchFamily="18" charset="0"/>
                <a:cs typeface="Arial" panose="020B0604020202020204" pitchFamily="34" charset="0"/>
              </a:rPr>
              <a:t>They happen to be the </a:t>
            </a:r>
            <a:r>
              <a:rPr lang="en-US" i="1" dirty="0">
                <a:latin typeface="Book Antiqua" panose="02040602050305030304" pitchFamily="18" charset="0"/>
                <a:cs typeface="Arial" panose="020B0604020202020204" pitchFamily="34" charset="0"/>
              </a:rPr>
              <a:t>Bopp Operators </a:t>
            </a:r>
            <a:r>
              <a:rPr lang="en-US" dirty="0">
                <a:latin typeface="Book Antiqua" panose="02040602050305030304" pitchFamily="18" charset="0"/>
                <a:cs typeface="Arial" panose="020B0604020202020204" pitchFamily="34" charset="0"/>
              </a:rPr>
              <a:t>of Phase Space Quantum Mechanics: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Book Antiqua" panose="02040602050305030304" pitchFamily="18" charset="0"/>
                <a:cs typeface="Arial" panose="020B0604020202020204" pitchFamily="34" charset="0"/>
              </a:rPr>
              <a:t>They can also be thought of as the inverse Fourier space of classical position and momentum:</a:t>
            </a:r>
          </a:p>
          <a:p>
            <a:endParaRPr lang="en-US" dirty="0">
              <a:latin typeface="Arial" panose="020B0604020202020204" pitchFamily="34" charset="0"/>
              <a:cs typeface="Arial" panose="020B0604020202020204" pitchFamily="34" charset="0"/>
            </a:endParaRPr>
          </a:p>
          <a:p>
            <a:r>
              <a:rPr lang="en-US" dirty="0"/>
              <a:t> </a:t>
            </a:r>
          </a:p>
        </p:txBody>
      </p:sp>
      <p:pic>
        <p:nvPicPr>
          <p:cNvPr id="1026" name="Picture 2">
            <a:extLst>
              <a:ext uri="{FF2B5EF4-FFF2-40B4-BE49-F238E27FC236}">
                <a16:creationId xmlns:a16="http://schemas.microsoft.com/office/drawing/2014/main" id="{964EFF07-767A-5E6F-E37C-184FEBE51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718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4C7F91A-2CD5-DEBA-8749-E32A164891E5}"/>
              </a:ext>
            </a:extLst>
          </p:cNvPr>
          <p:cNvPicPr>
            <a:picLocks noChangeAspect="1"/>
          </p:cNvPicPr>
          <p:nvPr/>
        </p:nvPicPr>
        <p:blipFill>
          <a:blip r:embed="rId3"/>
          <a:stretch>
            <a:fillRect/>
          </a:stretch>
        </p:blipFill>
        <p:spPr>
          <a:xfrm>
            <a:off x="2617913" y="3140076"/>
            <a:ext cx="6956174" cy="844568"/>
          </a:xfrm>
          <a:prstGeom prst="rect">
            <a:avLst/>
          </a:prstGeom>
        </p:spPr>
      </p:pic>
      <p:pic>
        <p:nvPicPr>
          <p:cNvPr id="11" name="Picture 10">
            <a:extLst>
              <a:ext uri="{FF2B5EF4-FFF2-40B4-BE49-F238E27FC236}">
                <a16:creationId xmlns:a16="http://schemas.microsoft.com/office/drawing/2014/main" id="{C7A082E2-C523-3CB6-F68B-9D296D55B647}"/>
              </a:ext>
            </a:extLst>
          </p:cNvPr>
          <p:cNvPicPr>
            <a:picLocks noChangeAspect="1"/>
          </p:cNvPicPr>
          <p:nvPr/>
        </p:nvPicPr>
        <p:blipFill>
          <a:blip r:embed="rId4"/>
          <a:stretch>
            <a:fillRect/>
          </a:stretch>
        </p:blipFill>
        <p:spPr>
          <a:xfrm>
            <a:off x="3076244" y="4806270"/>
            <a:ext cx="5787202" cy="1575651"/>
          </a:xfrm>
          <a:prstGeom prst="rect">
            <a:avLst/>
          </a:prstGeom>
        </p:spPr>
      </p:pic>
    </p:spTree>
    <p:extLst>
      <p:ext uri="{BB962C8B-B14F-4D97-AF65-F5344CB8AC3E}">
        <p14:creationId xmlns:p14="http://schemas.microsoft.com/office/powerpoint/2010/main" val="2816595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B82E3-7F7F-DDAF-503A-1E808566F6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36EB3-D74D-6874-A976-C5E420FD47C9}"/>
              </a:ext>
            </a:extLst>
          </p:cNvPr>
          <p:cNvSpPr>
            <a:spLocks noGrp="1"/>
          </p:cNvSpPr>
          <p:nvPr>
            <p:ph type="title"/>
          </p:nvPr>
        </p:nvSpPr>
        <p:spPr>
          <a:xfrm>
            <a:off x="321733" y="561425"/>
            <a:ext cx="2953618" cy="1892808"/>
          </a:xfrm>
        </p:spPr>
        <p:txBody>
          <a:bodyPr anchor="t">
            <a:normAutofit/>
          </a:bodyPr>
          <a:lstStyle/>
          <a:p>
            <a:r>
              <a:rPr lang="en-US" sz="2700" dirty="0"/>
              <a:t>Some Results of Nonrelativistic Koopman Theory</a:t>
            </a:r>
          </a:p>
        </p:txBody>
      </p:sp>
      <p:pic>
        <p:nvPicPr>
          <p:cNvPr id="5" name="Picture 4">
            <a:extLst>
              <a:ext uri="{FF2B5EF4-FFF2-40B4-BE49-F238E27FC236}">
                <a16:creationId xmlns:a16="http://schemas.microsoft.com/office/drawing/2014/main" id="{D429A47F-B7F9-F66A-B45F-EA0FC89A9544}"/>
              </a:ext>
            </a:extLst>
          </p:cNvPr>
          <p:cNvPicPr>
            <a:picLocks noChangeAspect="1"/>
          </p:cNvPicPr>
          <p:nvPr/>
        </p:nvPicPr>
        <p:blipFill>
          <a:blip r:embed="rId2"/>
          <a:srcRect t="13917"/>
          <a:stretch>
            <a:fillRect/>
          </a:stretch>
        </p:blipFill>
        <p:spPr>
          <a:xfrm>
            <a:off x="-1" y="3079730"/>
            <a:ext cx="12192000" cy="3778270"/>
          </a:xfrm>
          <a:prstGeom prst="rect">
            <a:avLst/>
          </a:prstGeom>
          <a:noFill/>
        </p:spPr>
      </p:pic>
      <p:sp>
        <p:nvSpPr>
          <p:cNvPr id="3" name="Content Placeholder 2">
            <a:extLst>
              <a:ext uri="{FF2B5EF4-FFF2-40B4-BE49-F238E27FC236}">
                <a16:creationId xmlns:a16="http://schemas.microsoft.com/office/drawing/2014/main" id="{932652A7-567E-4DC2-101E-5597CC6FB819}"/>
              </a:ext>
            </a:extLst>
          </p:cNvPr>
          <p:cNvSpPr>
            <a:spLocks noGrp="1"/>
          </p:cNvSpPr>
          <p:nvPr>
            <p:ph sz="quarter" idx="14"/>
          </p:nvPr>
        </p:nvSpPr>
        <p:spPr>
          <a:xfrm>
            <a:off x="3977640" y="561425"/>
            <a:ext cx="7772400" cy="2240280"/>
          </a:xfrm>
        </p:spPr>
        <p:txBody>
          <a:bodyPr>
            <a:normAutofit/>
          </a:bodyPr>
          <a:lstStyle/>
          <a:p>
            <a:pPr marL="0" indent="0">
              <a:buNone/>
            </a:pPr>
            <a:r>
              <a:rPr lang="en-US" b="1" i="1" dirty="0">
                <a:latin typeface="Book Antiqua" panose="02040602050305030304" pitchFamily="18" charset="0"/>
              </a:rPr>
              <a:t>Double Slit Experiment: Classical Distribution</a:t>
            </a:r>
          </a:p>
        </p:txBody>
      </p:sp>
    </p:spTree>
    <p:extLst>
      <p:ext uri="{BB962C8B-B14F-4D97-AF65-F5344CB8AC3E}">
        <p14:creationId xmlns:p14="http://schemas.microsoft.com/office/powerpoint/2010/main" val="276344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E5A51-FDF9-BD20-C0C4-7151BE8895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54896E-5A27-741A-C778-5EAAF2404CE5}"/>
              </a:ext>
            </a:extLst>
          </p:cNvPr>
          <p:cNvSpPr>
            <a:spLocks noGrp="1"/>
          </p:cNvSpPr>
          <p:nvPr>
            <p:ph type="title"/>
          </p:nvPr>
        </p:nvSpPr>
        <p:spPr>
          <a:xfrm>
            <a:off x="321733" y="5012268"/>
            <a:ext cx="3739896" cy="1390330"/>
          </a:xfrm>
        </p:spPr>
        <p:txBody>
          <a:bodyPr anchor="t">
            <a:normAutofit/>
          </a:bodyPr>
          <a:lstStyle/>
          <a:p>
            <a:r>
              <a:rPr lang="en-US" sz="3000"/>
              <a:t>Some Results of Nonrelativistic Koopman Theory</a:t>
            </a:r>
          </a:p>
        </p:txBody>
      </p:sp>
      <p:pic>
        <p:nvPicPr>
          <p:cNvPr id="6" name="Picture 5">
            <a:extLst>
              <a:ext uri="{FF2B5EF4-FFF2-40B4-BE49-F238E27FC236}">
                <a16:creationId xmlns:a16="http://schemas.microsoft.com/office/drawing/2014/main" id="{CA7726A4-CCC9-94E4-AFA2-D87E69803E46}"/>
              </a:ext>
            </a:extLst>
          </p:cNvPr>
          <p:cNvPicPr>
            <a:picLocks noChangeAspect="1"/>
          </p:cNvPicPr>
          <p:nvPr/>
        </p:nvPicPr>
        <p:blipFill>
          <a:blip r:embed="rId2"/>
          <a:stretch>
            <a:fillRect/>
          </a:stretch>
        </p:blipFill>
        <p:spPr>
          <a:xfrm>
            <a:off x="443398" y="0"/>
            <a:ext cx="11305202" cy="4635132"/>
          </a:xfrm>
          <a:prstGeom prst="rect">
            <a:avLst/>
          </a:prstGeom>
          <a:noFill/>
        </p:spPr>
      </p:pic>
      <p:sp>
        <p:nvSpPr>
          <p:cNvPr id="3" name="Content Placeholder 2">
            <a:extLst>
              <a:ext uri="{FF2B5EF4-FFF2-40B4-BE49-F238E27FC236}">
                <a16:creationId xmlns:a16="http://schemas.microsoft.com/office/drawing/2014/main" id="{426CDB76-F149-CE69-C9DF-C0469D8193EB}"/>
              </a:ext>
            </a:extLst>
          </p:cNvPr>
          <p:cNvSpPr>
            <a:spLocks noGrp="1"/>
          </p:cNvSpPr>
          <p:nvPr>
            <p:ph sz="quarter" idx="14"/>
          </p:nvPr>
        </p:nvSpPr>
        <p:spPr>
          <a:xfrm>
            <a:off x="5349240" y="5012267"/>
            <a:ext cx="6400800" cy="1390330"/>
          </a:xfrm>
        </p:spPr>
        <p:txBody>
          <a:bodyPr>
            <a:normAutofit/>
          </a:bodyPr>
          <a:lstStyle/>
          <a:p>
            <a:pPr marL="0" indent="0">
              <a:buNone/>
            </a:pPr>
            <a:r>
              <a:rPr lang="en-US" b="1" i="1" dirty="0" err="1">
                <a:latin typeface="Book Antiqua" panose="02040602050305030304" pitchFamily="18" charset="0"/>
              </a:rPr>
              <a:t>Aharanov</a:t>
            </a:r>
            <a:r>
              <a:rPr lang="en-US" b="1" i="1" dirty="0">
                <a:latin typeface="Book Antiqua" panose="02040602050305030304" pitchFamily="18" charset="0"/>
              </a:rPr>
              <a:t>-Bohm Effect:  No effect on Koopman wavefunction</a:t>
            </a:r>
          </a:p>
        </p:txBody>
      </p:sp>
    </p:spTree>
    <p:extLst>
      <p:ext uri="{BB962C8B-B14F-4D97-AF65-F5344CB8AC3E}">
        <p14:creationId xmlns:p14="http://schemas.microsoft.com/office/powerpoint/2010/main" val="1856574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75C84-5C2B-5EE2-5806-0BA23AC39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1B95CA-53A0-3A8B-4DC4-134EB20CC4C4}"/>
              </a:ext>
            </a:extLst>
          </p:cNvPr>
          <p:cNvSpPr>
            <a:spLocks noGrp="1"/>
          </p:cNvSpPr>
          <p:nvPr>
            <p:ph type="title"/>
          </p:nvPr>
        </p:nvSpPr>
        <p:spPr>
          <a:xfrm>
            <a:off x="406399" y="215505"/>
            <a:ext cx="10574867" cy="1390330"/>
          </a:xfrm>
        </p:spPr>
        <p:txBody>
          <a:bodyPr anchor="t">
            <a:normAutofit/>
          </a:bodyPr>
          <a:lstStyle/>
          <a:p>
            <a:r>
              <a:rPr lang="en-US" sz="3000" dirty="0"/>
              <a:t>Some Results of Nonrelativistic Koopman Theory</a:t>
            </a:r>
          </a:p>
        </p:txBody>
      </p:sp>
      <p:sp>
        <p:nvSpPr>
          <p:cNvPr id="3" name="Content Placeholder 2">
            <a:extLst>
              <a:ext uri="{FF2B5EF4-FFF2-40B4-BE49-F238E27FC236}">
                <a16:creationId xmlns:a16="http://schemas.microsoft.com/office/drawing/2014/main" id="{E90AFB94-1745-42FC-C315-2C2BA6849F7F}"/>
              </a:ext>
            </a:extLst>
          </p:cNvPr>
          <p:cNvSpPr>
            <a:spLocks noGrp="1"/>
          </p:cNvSpPr>
          <p:nvPr>
            <p:ph sz="quarter" idx="14"/>
          </p:nvPr>
        </p:nvSpPr>
        <p:spPr>
          <a:xfrm>
            <a:off x="406399" y="1016900"/>
            <a:ext cx="6400800" cy="1390330"/>
          </a:xfrm>
        </p:spPr>
        <p:txBody>
          <a:bodyPr>
            <a:normAutofit/>
          </a:bodyPr>
          <a:lstStyle/>
          <a:p>
            <a:pPr marL="0" indent="0">
              <a:buNone/>
            </a:pPr>
            <a:r>
              <a:rPr lang="en-US" sz="1800" b="1" i="1" dirty="0">
                <a:latin typeface="Book Antiqua" panose="02040602050305030304" pitchFamily="18" charset="0"/>
              </a:rPr>
              <a:t>Wigner Function:  Natural setting in Koopman Theory</a:t>
            </a:r>
          </a:p>
        </p:txBody>
      </p:sp>
      <p:sp>
        <p:nvSpPr>
          <p:cNvPr id="4" name="TextBox 3">
            <a:extLst>
              <a:ext uri="{FF2B5EF4-FFF2-40B4-BE49-F238E27FC236}">
                <a16:creationId xmlns:a16="http://schemas.microsoft.com/office/drawing/2014/main" id="{C04383EA-611F-1F0A-5510-0492D8943C50}"/>
              </a:ext>
            </a:extLst>
          </p:cNvPr>
          <p:cNvSpPr txBox="1"/>
          <p:nvPr/>
        </p:nvSpPr>
        <p:spPr>
          <a:xfrm>
            <a:off x="406399" y="1712065"/>
            <a:ext cx="4653838" cy="369332"/>
          </a:xfrm>
          <a:prstGeom prst="rect">
            <a:avLst/>
          </a:prstGeom>
          <a:noFill/>
        </p:spPr>
        <p:txBody>
          <a:bodyPr wrap="none" rtlCol="0">
            <a:spAutoFit/>
          </a:bodyPr>
          <a:lstStyle/>
          <a:p>
            <a:r>
              <a:rPr lang="en-US" b="1" i="1" dirty="0">
                <a:latin typeface="Book Antiqua" panose="02040602050305030304" pitchFamily="18" charset="0"/>
              </a:rPr>
              <a:t>Interpolating Quantum-Classical Algebra: </a:t>
            </a:r>
          </a:p>
        </p:txBody>
      </p:sp>
      <p:pic>
        <p:nvPicPr>
          <p:cNvPr id="7" name="Picture 6">
            <a:extLst>
              <a:ext uri="{FF2B5EF4-FFF2-40B4-BE49-F238E27FC236}">
                <a16:creationId xmlns:a16="http://schemas.microsoft.com/office/drawing/2014/main" id="{2D66894E-1C13-32BF-6483-DE2F4E5BF680}"/>
              </a:ext>
            </a:extLst>
          </p:cNvPr>
          <p:cNvPicPr>
            <a:picLocks noChangeAspect="1"/>
          </p:cNvPicPr>
          <p:nvPr/>
        </p:nvPicPr>
        <p:blipFill>
          <a:blip r:embed="rId2"/>
          <a:stretch>
            <a:fillRect/>
          </a:stretch>
        </p:blipFill>
        <p:spPr>
          <a:xfrm>
            <a:off x="5334000" y="1485873"/>
            <a:ext cx="2011911" cy="595524"/>
          </a:xfrm>
          <a:prstGeom prst="rect">
            <a:avLst/>
          </a:prstGeom>
        </p:spPr>
      </p:pic>
      <p:pic>
        <p:nvPicPr>
          <p:cNvPr id="9" name="Picture 8">
            <a:extLst>
              <a:ext uri="{FF2B5EF4-FFF2-40B4-BE49-F238E27FC236}">
                <a16:creationId xmlns:a16="http://schemas.microsoft.com/office/drawing/2014/main" id="{74F43E9B-E22F-B0C5-60CF-430BC3AC2A82}"/>
              </a:ext>
            </a:extLst>
          </p:cNvPr>
          <p:cNvPicPr>
            <a:picLocks noChangeAspect="1"/>
          </p:cNvPicPr>
          <p:nvPr/>
        </p:nvPicPr>
        <p:blipFill>
          <a:blip r:embed="rId3"/>
          <a:stretch>
            <a:fillRect/>
          </a:stretch>
        </p:blipFill>
        <p:spPr>
          <a:xfrm>
            <a:off x="7551940" y="1319385"/>
            <a:ext cx="1686658" cy="1048463"/>
          </a:xfrm>
          <a:prstGeom prst="rect">
            <a:avLst/>
          </a:prstGeom>
        </p:spPr>
      </p:pic>
      <p:pic>
        <p:nvPicPr>
          <p:cNvPr id="11" name="Picture 10">
            <a:extLst>
              <a:ext uri="{FF2B5EF4-FFF2-40B4-BE49-F238E27FC236}">
                <a16:creationId xmlns:a16="http://schemas.microsoft.com/office/drawing/2014/main" id="{01543049-B91D-D2F2-52A6-4F4F537470F2}"/>
              </a:ext>
            </a:extLst>
          </p:cNvPr>
          <p:cNvPicPr>
            <a:picLocks noChangeAspect="1"/>
          </p:cNvPicPr>
          <p:nvPr/>
        </p:nvPicPr>
        <p:blipFill>
          <a:blip r:embed="rId4"/>
          <a:stretch>
            <a:fillRect/>
          </a:stretch>
        </p:blipFill>
        <p:spPr>
          <a:xfrm>
            <a:off x="2017477" y="2513460"/>
            <a:ext cx="7900651" cy="1300948"/>
          </a:xfrm>
          <a:prstGeom prst="rect">
            <a:avLst/>
          </a:prstGeom>
        </p:spPr>
      </p:pic>
      <p:pic>
        <p:nvPicPr>
          <p:cNvPr id="13" name="Picture 12">
            <a:extLst>
              <a:ext uri="{FF2B5EF4-FFF2-40B4-BE49-F238E27FC236}">
                <a16:creationId xmlns:a16="http://schemas.microsoft.com/office/drawing/2014/main" id="{A08E2913-7BB9-B35F-364F-C636C78DBE74}"/>
              </a:ext>
            </a:extLst>
          </p:cNvPr>
          <p:cNvPicPr>
            <a:picLocks noChangeAspect="1"/>
          </p:cNvPicPr>
          <p:nvPr/>
        </p:nvPicPr>
        <p:blipFill>
          <a:blip r:embed="rId5"/>
          <a:stretch>
            <a:fillRect/>
          </a:stretch>
        </p:blipFill>
        <p:spPr>
          <a:xfrm>
            <a:off x="406399" y="3949464"/>
            <a:ext cx="4896898" cy="772569"/>
          </a:xfrm>
          <a:prstGeom prst="rect">
            <a:avLst/>
          </a:prstGeom>
        </p:spPr>
      </p:pic>
      <p:pic>
        <p:nvPicPr>
          <p:cNvPr id="15" name="Picture 14">
            <a:extLst>
              <a:ext uri="{FF2B5EF4-FFF2-40B4-BE49-F238E27FC236}">
                <a16:creationId xmlns:a16="http://schemas.microsoft.com/office/drawing/2014/main" id="{0BDD8666-FB8D-58D5-D5C7-0F8A2AA3937D}"/>
              </a:ext>
            </a:extLst>
          </p:cNvPr>
          <p:cNvPicPr>
            <a:picLocks noChangeAspect="1"/>
          </p:cNvPicPr>
          <p:nvPr/>
        </p:nvPicPr>
        <p:blipFill>
          <a:blip r:embed="rId6"/>
          <a:stretch>
            <a:fillRect/>
          </a:stretch>
        </p:blipFill>
        <p:spPr>
          <a:xfrm>
            <a:off x="6339955" y="4008605"/>
            <a:ext cx="4579998" cy="654286"/>
          </a:xfrm>
          <a:prstGeom prst="rect">
            <a:avLst/>
          </a:prstGeom>
        </p:spPr>
      </p:pic>
      <p:cxnSp>
        <p:nvCxnSpPr>
          <p:cNvPr id="17" name="Straight Arrow Connector 16">
            <a:extLst>
              <a:ext uri="{FF2B5EF4-FFF2-40B4-BE49-F238E27FC236}">
                <a16:creationId xmlns:a16="http://schemas.microsoft.com/office/drawing/2014/main" id="{ED8F1431-6590-F965-C637-9CFD490A3E5E}"/>
              </a:ext>
            </a:extLst>
          </p:cNvPr>
          <p:cNvCxnSpPr>
            <a:endCxn id="15" idx="1"/>
          </p:cNvCxnSpPr>
          <p:nvPr/>
        </p:nvCxnSpPr>
        <p:spPr>
          <a:xfrm>
            <a:off x="5122333" y="4335748"/>
            <a:ext cx="1217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51A6086-F03D-45A6-7718-390C55F0E528}"/>
              </a:ext>
            </a:extLst>
          </p:cNvPr>
          <p:cNvPicPr>
            <a:picLocks noChangeAspect="1"/>
          </p:cNvPicPr>
          <p:nvPr/>
        </p:nvPicPr>
        <p:blipFill>
          <a:blip r:embed="rId7"/>
          <a:stretch>
            <a:fillRect/>
          </a:stretch>
        </p:blipFill>
        <p:spPr>
          <a:xfrm>
            <a:off x="1608160" y="4955881"/>
            <a:ext cx="2250316" cy="654638"/>
          </a:xfrm>
          <a:prstGeom prst="rect">
            <a:avLst/>
          </a:prstGeom>
        </p:spPr>
      </p:pic>
      <p:cxnSp>
        <p:nvCxnSpPr>
          <p:cNvPr id="21" name="Straight Arrow Connector 20">
            <a:extLst>
              <a:ext uri="{FF2B5EF4-FFF2-40B4-BE49-F238E27FC236}">
                <a16:creationId xmlns:a16="http://schemas.microsoft.com/office/drawing/2014/main" id="{3D04753A-6FD1-E53C-E0B9-F9E7E12A5C46}"/>
              </a:ext>
            </a:extLst>
          </p:cNvPr>
          <p:cNvCxnSpPr/>
          <p:nvPr/>
        </p:nvCxnSpPr>
        <p:spPr>
          <a:xfrm>
            <a:off x="4055533" y="5283200"/>
            <a:ext cx="19122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E7B25E07-5687-A932-C1E6-64120F8596EA}"/>
              </a:ext>
            </a:extLst>
          </p:cNvPr>
          <p:cNvPicPr>
            <a:picLocks noChangeAspect="1"/>
          </p:cNvPicPr>
          <p:nvPr/>
        </p:nvPicPr>
        <p:blipFill>
          <a:blip r:embed="rId8"/>
          <a:stretch>
            <a:fillRect/>
          </a:stretch>
        </p:blipFill>
        <p:spPr>
          <a:xfrm>
            <a:off x="6147314" y="5040708"/>
            <a:ext cx="4578951" cy="489437"/>
          </a:xfrm>
          <a:prstGeom prst="rect">
            <a:avLst/>
          </a:prstGeom>
        </p:spPr>
      </p:pic>
      <p:pic>
        <p:nvPicPr>
          <p:cNvPr id="25" name="Picture 24">
            <a:extLst>
              <a:ext uri="{FF2B5EF4-FFF2-40B4-BE49-F238E27FC236}">
                <a16:creationId xmlns:a16="http://schemas.microsoft.com/office/drawing/2014/main" id="{D9945010-4CD1-6B87-C63E-4BE106B418E2}"/>
              </a:ext>
            </a:extLst>
          </p:cNvPr>
          <p:cNvPicPr>
            <a:picLocks noChangeAspect="1"/>
          </p:cNvPicPr>
          <p:nvPr/>
        </p:nvPicPr>
        <p:blipFill>
          <a:blip r:embed="rId9"/>
          <a:stretch>
            <a:fillRect/>
          </a:stretch>
        </p:blipFill>
        <p:spPr>
          <a:xfrm>
            <a:off x="1244600" y="5785401"/>
            <a:ext cx="4626855" cy="772569"/>
          </a:xfrm>
          <a:prstGeom prst="rect">
            <a:avLst/>
          </a:prstGeom>
        </p:spPr>
      </p:pic>
      <p:sp>
        <p:nvSpPr>
          <p:cNvPr id="26" name="TextBox 25">
            <a:extLst>
              <a:ext uri="{FF2B5EF4-FFF2-40B4-BE49-F238E27FC236}">
                <a16:creationId xmlns:a16="http://schemas.microsoft.com/office/drawing/2014/main" id="{636EC4E1-9245-93EC-62F6-838E5A5F67D4}"/>
              </a:ext>
            </a:extLst>
          </p:cNvPr>
          <p:cNvSpPr txBox="1"/>
          <p:nvPr/>
        </p:nvSpPr>
        <p:spPr>
          <a:xfrm>
            <a:off x="6096000" y="5681132"/>
            <a:ext cx="5003335" cy="1077218"/>
          </a:xfrm>
          <a:prstGeom prst="rect">
            <a:avLst/>
          </a:prstGeom>
          <a:noFill/>
        </p:spPr>
        <p:txBody>
          <a:bodyPr wrap="square" rtlCol="0">
            <a:spAutoFit/>
          </a:bodyPr>
          <a:lstStyle/>
          <a:p>
            <a:r>
              <a:rPr lang="en-US" sz="1600" dirty="0">
                <a:latin typeface="Book Antiqua" panose="02040602050305030304" pitchFamily="18" charset="0"/>
              </a:rPr>
              <a:t>Surprisingly, the Wigner function is a </a:t>
            </a:r>
            <a:r>
              <a:rPr lang="en-US" sz="1600" i="1" dirty="0">
                <a:latin typeface="Book Antiqua" panose="02040602050305030304" pitchFamily="18" charset="0"/>
              </a:rPr>
              <a:t>wavefunction</a:t>
            </a:r>
          </a:p>
          <a:p>
            <a:r>
              <a:rPr lang="en-US" sz="1600" dirty="0">
                <a:latin typeface="Book Antiqua" panose="02040602050305030304" pitchFamily="18" charset="0"/>
              </a:rPr>
              <a:t>on phase space, </a:t>
            </a:r>
            <a:r>
              <a:rPr lang="en-US" sz="1600" i="1" dirty="0">
                <a:latin typeface="Book Antiqua" panose="02040602050305030304" pitchFamily="18" charset="0"/>
              </a:rPr>
              <a:t>not</a:t>
            </a:r>
            <a:r>
              <a:rPr lang="en-US" sz="1600" dirty="0">
                <a:latin typeface="Book Antiqua" panose="02040602050305030304" pitchFamily="18" charset="0"/>
              </a:rPr>
              <a:t> a </a:t>
            </a:r>
            <a:r>
              <a:rPr lang="en-US" sz="1600" dirty="0" err="1">
                <a:latin typeface="Book Antiqua" panose="02040602050305030304" pitchFamily="18" charset="0"/>
              </a:rPr>
              <a:t>quasiprobability</a:t>
            </a:r>
            <a:r>
              <a:rPr lang="en-US" sz="1600" dirty="0">
                <a:latin typeface="Book Antiqua" panose="02040602050305030304" pitchFamily="18" charset="0"/>
              </a:rPr>
              <a:t> distribution.</a:t>
            </a:r>
          </a:p>
          <a:p>
            <a:r>
              <a:rPr lang="en-US" sz="1600" dirty="0">
                <a:latin typeface="Book Antiqua" panose="02040602050305030304" pitchFamily="18" charset="0"/>
              </a:rPr>
              <a:t>This explains the Wigner’s function’s lack of positive</a:t>
            </a:r>
          </a:p>
          <a:p>
            <a:r>
              <a:rPr lang="en-US" sz="1600" dirty="0">
                <a:latin typeface="Book Antiqua" panose="02040602050305030304" pitchFamily="18" charset="0"/>
              </a:rPr>
              <a:t>definiteness. </a:t>
            </a:r>
          </a:p>
        </p:txBody>
      </p:sp>
    </p:spTree>
    <p:extLst>
      <p:ext uri="{BB962C8B-B14F-4D97-AF65-F5344CB8AC3E}">
        <p14:creationId xmlns:p14="http://schemas.microsoft.com/office/powerpoint/2010/main" val="86678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D5AEA-499E-F0D0-726D-58979CC163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B8430-B015-98DC-455E-EF0613763DE7}"/>
              </a:ext>
            </a:extLst>
          </p:cNvPr>
          <p:cNvSpPr>
            <a:spLocks noGrp="1"/>
          </p:cNvSpPr>
          <p:nvPr>
            <p:ph type="title"/>
          </p:nvPr>
        </p:nvSpPr>
        <p:spPr>
          <a:xfrm>
            <a:off x="406399" y="215505"/>
            <a:ext cx="10574867" cy="1390330"/>
          </a:xfrm>
        </p:spPr>
        <p:txBody>
          <a:bodyPr anchor="t">
            <a:normAutofit/>
          </a:bodyPr>
          <a:lstStyle/>
          <a:p>
            <a:r>
              <a:rPr lang="en-US" sz="3000" dirty="0"/>
              <a:t>Applications of Nonrelativistic Koopman Theory</a:t>
            </a:r>
          </a:p>
        </p:txBody>
      </p:sp>
      <p:sp>
        <p:nvSpPr>
          <p:cNvPr id="5" name="TextBox 4">
            <a:extLst>
              <a:ext uri="{FF2B5EF4-FFF2-40B4-BE49-F238E27FC236}">
                <a16:creationId xmlns:a16="http://schemas.microsoft.com/office/drawing/2014/main" id="{7C2D6EB7-7C7C-82CD-335C-9CCB3F6497DF}"/>
              </a:ext>
            </a:extLst>
          </p:cNvPr>
          <p:cNvSpPr txBox="1"/>
          <p:nvPr/>
        </p:nvSpPr>
        <p:spPr>
          <a:xfrm>
            <a:off x="238466" y="1380066"/>
            <a:ext cx="11229356" cy="5078313"/>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Book Antiqua" panose="02040602050305030304" pitchFamily="18" charset="0"/>
              </a:rPr>
              <a:t>Quantum-classical system coupling (</a:t>
            </a:r>
            <a:r>
              <a:rPr lang="en-US" dirty="0" err="1">
                <a:latin typeface="Book Antiqua" panose="02040602050305030304" pitchFamily="18" charset="0"/>
              </a:rPr>
              <a:t>Radonji</a:t>
            </a:r>
            <a:r>
              <a:rPr lang="en-US" dirty="0">
                <a:latin typeface="Book Antiqua" panose="02040602050305030304" pitchFamily="18" charset="0"/>
              </a:rPr>
              <a:t> et al., 2014; Bondar et al., 2019; </a:t>
            </a:r>
          </a:p>
          <a:p>
            <a:r>
              <a:rPr lang="en-US" dirty="0">
                <a:latin typeface="Book Antiqua" panose="02040602050305030304" pitchFamily="18" charset="0"/>
              </a:rPr>
              <a:t>     Gay-Balmaz and </a:t>
            </a:r>
            <a:r>
              <a:rPr lang="en-US" dirty="0" err="1">
                <a:latin typeface="Book Antiqua" panose="02040602050305030304" pitchFamily="18" charset="0"/>
              </a:rPr>
              <a:t>Tronci</a:t>
            </a:r>
            <a:r>
              <a:rPr lang="en-US" dirty="0">
                <a:latin typeface="Book Antiqua" panose="02040602050305030304" pitchFamily="18" charset="0"/>
              </a:rPr>
              <a:t>, 2023)</a:t>
            </a:r>
          </a:p>
          <a:p>
            <a:endParaRPr lang="en-US" dirty="0">
              <a:latin typeface="Book Antiqua" panose="02040602050305030304" pitchFamily="18" charset="0"/>
            </a:endParaRPr>
          </a:p>
          <a:p>
            <a:pPr marL="285750" indent="-285750">
              <a:buFont typeface="Arial" panose="020B0604020202020204" pitchFamily="34" charset="0"/>
              <a:buChar char="•"/>
            </a:pPr>
            <a:r>
              <a:rPr lang="en-US" dirty="0">
                <a:latin typeface="Book Antiqua" panose="02040602050305030304" pitchFamily="18" charset="0"/>
              </a:rPr>
              <a:t>Q</a:t>
            </a:r>
            <a:r>
              <a:rPr lang="fr-FR" dirty="0" err="1">
                <a:latin typeface="Book Antiqua" panose="02040602050305030304" pitchFamily="18" charset="0"/>
              </a:rPr>
              <a:t>uantum</a:t>
            </a:r>
            <a:r>
              <a:rPr lang="fr-FR" dirty="0">
                <a:latin typeface="Book Antiqua" panose="02040602050305030304" pitchFamily="18" charset="0"/>
              </a:rPr>
              <a:t> friction (Campos et al., 2015; </a:t>
            </a:r>
            <a:r>
              <a:rPr lang="fr-FR" dirty="0" err="1">
                <a:latin typeface="Book Antiqua" panose="02040602050305030304" pitchFamily="18" charset="0"/>
              </a:rPr>
              <a:t>Bondar</a:t>
            </a:r>
            <a:r>
              <a:rPr lang="fr-FR" dirty="0">
                <a:latin typeface="Book Antiqua" panose="02040602050305030304" pitchFamily="18" charset="0"/>
              </a:rPr>
              <a:t> et al., 2016a; </a:t>
            </a:r>
            <a:r>
              <a:rPr lang="fr-FR" dirty="0" err="1">
                <a:latin typeface="Book Antiqua" panose="02040602050305030304" pitchFamily="18" charset="0"/>
              </a:rPr>
              <a:t>Zhdanov</a:t>
            </a:r>
            <a:r>
              <a:rPr lang="fr-FR" dirty="0">
                <a:latin typeface="Book Antiqua" panose="02040602050305030304" pitchFamily="18" charset="0"/>
              </a:rPr>
              <a:t> et al., 2016, 2017; </a:t>
            </a:r>
            <a:r>
              <a:rPr lang="fr-FR" dirty="0" err="1">
                <a:latin typeface="Book Antiqua" panose="02040602050305030304" pitchFamily="18" charset="0"/>
              </a:rPr>
              <a:t>Vuglar</a:t>
            </a:r>
            <a:r>
              <a:rPr lang="fr-FR" dirty="0">
                <a:latin typeface="Book Antiqua" panose="02040602050305030304" pitchFamily="18" charset="0"/>
              </a:rPr>
              <a:t> et al., 2018)</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a:latin typeface="Book Antiqua" panose="02040602050305030304" pitchFamily="18" charset="0"/>
              </a:rPr>
              <a:t>Speed limit for quantum dynamics (Shanahan et al., 2018)</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a:latin typeface="Book Antiqua" panose="02040602050305030304" pitchFamily="18" charset="0"/>
              </a:rPr>
              <a:t>Generalizations of measurement theory (Morgan, 2020)</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a:latin typeface="Book Antiqua" panose="02040602050305030304" pitchFamily="18" charset="0"/>
              </a:rPr>
              <a:t>Advancement of efficient numerical methods (Cabrera et al.,2015, 2016; Bondar et al., 2016b; Koda, 2016)</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a:latin typeface="Book Antiqua" panose="02040602050305030304" pitchFamily="18" charset="0"/>
              </a:rPr>
              <a:t>Novel treatments of classical electromagnetism (Rajagopal and Ghose, 2016; Piasecki, 2025)</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a:latin typeface="Book Antiqua" panose="02040602050305030304" pitchFamily="18" charset="0"/>
              </a:rPr>
              <a:t>Quantum algorithms to simulate nonlinear non-Hamiltonian classical dynamics (Joseph, 2020)</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dirty="0">
                <a:latin typeface="Book Antiqua" panose="02040602050305030304" pitchFamily="18" charset="0"/>
              </a:rPr>
              <a:t>And many other avenues of investigation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57471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44A5-0283-F980-85F3-EE51746FC4CD}"/>
              </a:ext>
            </a:extLst>
          </p:cNvPr>
          <p:cNvSpPr>
            <a:spLocks noGrp="1"/>
          </p:cNvSpPr>
          <p:nvPr>
            <p:ph type="title"/>
          </p:nvPr>
        </p:nvSpPr>
        <p:spPr>
          <a:xfrm>
            <a:off x="612648" y="583413"/>
            <a:ext cx="4361688" cy="1527048"/>
          </a:xfrm>
        </p:spPr>
        <p:txBody>
          <a:bodyPr anchor="b">
            <a:normAutofit/>
          </a:bodyPr>
          <a:lstStyle/>
          <a:p>
            <a:r>
              <a:rPr lang="en-US" dirty="0"/>
              <a:t>Relativizing Koopman Theory</a:t>
            </a:r>
          </a:p>
        </p:txBody>
      </p:sp>
      <p:sp>
        <p:nvSpPr>
          <p:cNvPr id="3" name="Content Placeholder 2">
            <a:extLst>
              <a:ext uri="{FF2B5EF4-FFF2-40B4-BE49-F238E27FC236}">
                <a16:creationId xmlns:a16="http://schemas.microsoft.com/office/drawing/2014/main" id="{1A385359-5FD3-D5C8-1467-F7082543AA4C}"/>
              </a:ext>
            </a:extLst>
          </p:cNvPr>
          <p:cNvSpPr>
            <a:spLocks noGrp="1"/>
          </p:cNvSpPr>
          <p:nvPr>
            <p:ph sz="quarter" idx="14"/>
          </p:nvPr>
        </p:nvSpPr>
        <p:spPr>
          <a:xfrm>
            <a:off x="612775" y="2212975"/>
            <a:ext cx="4360863" cy="4095750"/>
          </a:xfrm>
        </p:spPr>
        <p:txBody>
          <a:bodyPr>
            <a:normAutofit/>
          </a:bodyPr>
          <a:lstStyle/>
          <a:p>
            <a:pPr fontAlgn="base">
              <a:lnSpc>
                <a:spcPct val="110000"/>
              </a:lnSpc>
            </a:pPr>
            <a:r>
              <a:rPr lang="en-US" b="0" i="0" dirty="0">
                <a:effectLst/>
                <a:latin typeface="Book Antiqua" panose="02040602050305030304" pitchFamily="18" charset="0"/>
              </a:rPr>
              <a:t>Standard Koopman Theory is based on </a:t>
            </a:r>
            <a:r>
              <a:rPr lang="en-US" b="0" i="0" dirty="0" err="1">
                <a:effectLst/>
                <a:latin typeface="Book Antiqua" panose="02040602050305030304" pitchFamily="18" charset="0"/>
              </a:rPr>
              <a:t>DvN</a:t>
            </a:r>
            <a:r>
              <a:rPr lang="en-US" b="0" i="0" dirty="0">
                <a:effectLst/>
                <a:latin typeface="Book Antiqua" panose="02040602050305030304" pitchFamily="18" charset="0"/>
              </a:rPr>
              <a:t> axioms, which are not relativistic</a:t>
            </a:r>
          </a:p>
          <a:p>
            <a:pPr fontAlgn="base">
              <a:lnSpc>
                <a:spcPct val="110000"/>
              </a:lnSpc>
            </a:pPr>
            <a:r>
              <a:rPr lang="en-US" dirty="0">
                <a:latin typeface="Book Antiqua" panose="02040602050305030304" pitchFamily="18" charset="0"/>
              </a:rPr>
              <a:t>A relativistic formalism is desired, but underdeveloped</a:t>
            </a:r>
          </a:p>
          <a:p>
            <a:pPr fontAlgn="base">
              <a:lnSpc>
                <a:spcPct val="110000"/>
              </a:lnSpc>
            </a:pPr>
            <a:r>
              <a:rPr lang="en-US" b="0" i="0" dirty="0">
                <a:effectLst/>
                <a:latin typeface="Book Antiqua" panose="02040602050305030304" pitchFamily="18" charset="0"/>
              </a:rPr>
              <a:t>Can a relativistic Koopman formalism be extended to QCD? After all, QCD heavily features the Wigner Operator (and derived PDFs). Classical limit of QCD is Quark-Gluon Plasma.</a:t>
            </a:r>
          </a:p>
        </p:txBody>
      </p:sp>
      <p:pic>
        <p:nvPicPr>
          <p:cNvPr id="8" name="Picture Placeholder 7">
            <a:extLst>
              <a:ext uri="{FF2B5EF4-FFF2-40B4-BE49-F238E27FC236}">
                <a16:creationId xmlns:a16="http://schemas.microsoft.com/office/drawing/2014/main" id="{BAC8AA40-5E56-70B8-A70C-32C96C28B1A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38" r="2038"/>
          <a:stretch/>
        </p:blipFill>
        <p:spPr>
          <a:xfrm>
            <a:off x="5745480" y="201"/>
            <a:ext cx="6446520" cy="6857598"/>
          </a:xfrm>
          <a:prstGeom prst="rect">
            <a:avLst/>
          </a:prstGeom>
          <a:noFill/>
        </p:spPr>
      </p:pic>
    </p:spTree>
    <p:extLst>
      <p:ext uri="{BB962C8B-B14F-4D97-AF65-F5344CB8AC3E}">
        <p14:creationId xmlns:p14="http://schemas.microsoft.com/office/powerpoint/2010/main" val="331345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F93F8-F7A9-9177-5E47-437B525D04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FEC5B-AD5B-7074-59AA-6F41D1612B4F}"/>
              </a:ext>
            </a:extLst>
          </p:cNvPr>
          <p:cNvSpPr>
            <a:spLocks noGrp="1"/>
          </p:cNvSpPr>
          <p:nvPr>
            <p:ph type="title"/>
          </p:nvPr>
        </p:nvSpPr>
        <p:spPr>
          <a:xfrm>
            <a:off x="612648" y="583413"/>
            <a:ext cx="4361688" cy="1527048"/>
          </a:xfrm>
        </p:spPr>
        <p:txBody>
          <a:bodyPr anchor="b">
            <a:normAutofit fontScale="90000"/>
          </a:bodyPr>
          <a:lstStyle/>
          <a:p>
            <a:r>
              <a:rPr lang="en-US" dirty="0"/>
              <a:t>But… this is far from straightforward.</a:t>
            </a:r>
          </a:p>
        </p:txBody>
      </p:sp>
      <p:sp>
        <p:nvSpPr>
          <p:cNvPr id="3" name="Content Placeholder 2">
            <a:extLst>
              <a:ext uri="{FF2B5EF4-FFF2-40B4-BE49-F238E27FC236}">
                <a16:creationId xmlns:a16="http://schemas.microsoft.com/office/drawing/2014/main" id="{662321B0-1776-543B-CCA2-180E6998A52D}"/>
              </a:ext>
            </a:extLst>
          </p:cNvPr>
          <p:cNvSpPr>
            <a:spLocks noGrp="1"/>
          </p:cNvSpPr>
          <p:nvPr>
            <p:ph sz="quarter" idx="14"/>
          </p:nvPr>
        </p:nvSpPr>
        <p:spPr>
          <a:xfrm>
            <a:off x="612775" y="2212975"/>
            <a:ext cx="4360863" cy="4095750"/>
          </a:xfrm>
        </p:spPr>
        <p:txBody>
          <a:bodyPr>
            <a:normAutofit/>
          </a:bodyPr>
          <a:lstStyle/>
          <a:p>
            <a:pPr fontAlgn="base">
              <a:lnSpc>
                <a:spcPct val="110000"/>
              </a:lnSpc>
            </a:pPr>
            <a:r>
              <a:rPr lang="en-US" b="0" i="0" dirty="0">
                <a:effectLst/>
                <a:latin typeface="Book Antiqua" panose="02040602050305030304" pitchFamily="18" charset="0"/>
              </a:rPr>
              <a:t>What are features that distinguish QM from QFT?</a:t>
            </a:r>
          </a:p>
          <a:p>
            <a:pPr lvl="1" fontAlgn="base">
              <a:lnSpc>
                <a:spcPct val="110000"/>
              </a:lnSpc>
            </a:pPr>
            <a:r>
              <a:rPr lang="en-US" dirty="0">
                <a:latin typeface="Book Antiqua" panose="02040602050305030304" pitchFamily="18" charset="0"/>
              </a:rPr>
              <a:t>Space and time treated as parameters, not operators</a:t>
            </a:r>
            <a:endParaRPr lang="en-US" b="0" i="0" dirty="0">
              <a:effectLst/>
              <a:latin typeface="Book Antiqua" panose="02040602050305030304" pitchFamily="18" charset="0"/>
            </a:endParaRPr>
          </a:p>
          <a:p>
            <a:pPr lvl="1" fontAlgn="base">
              <a:lnSpc>
                <a:spcPct val="110000"/>
              </a:lnSpc>
            </a:pPr>
            <a:r>
              <a:rPr lang="en-US" dirty="0">
                <a:latin typeface="Book Antiqua" panose="02040602050305030304" pitchFamily="18" charset="0"/>
              </a:rPr>
              <a:t>Second quantization of Fields</a:t>
            </a:r>
          </a:p>
          <a:p>
            <a:pPr lvl="1" fontAlgn="base">
              <a:lnSpc>
                <a:spcPct val="110000"/>
              </a:lnSpc>
            </a:pPr>
            <a:r>
              <a:rPr lang="en-US" b="0" i="0" dirty="0">
                <a:effectLst/>
                <a:latin typeface="Book Antiqua" panose="02040602050305030304" pitchFamily="18" charset="0"/>
              </a:rPr>
              <a:t>Spinors and Dirac Algebra</a:t>
            </a:r>
          </a:p>
          <a:p>
            <a:pPr lvl="1" fontAlgn="base">
              <a:lnSpc>
                <a:spcPct val="110000"/>
              </a:lnSpc>
            </a:pPr>
            <a:endParaRPr lang="en-US" dirty="0">
              <a:latin typeface="Book Antiqua" panose="02040602050305030304" pitchFamily="18" charset="0"/>
            </a:endParaRPr>
          </a:p>
          <a:p>
            <a:pPr lvl="1" fontAlgn="base">
              <a:lnSpc>
                <a:spcPct val="110000"/>
              </a:lnSpc>
            </a:pPr>
            <a:endParaRPr lang="en-US" b="0" i="0" dirty="0">
              <a:effectLst/>
              <a:latin typeface="Book Antiqua" panose="02040602050305030304" pitchFamily="18" charset="0"/>
            </a:endParaRPr>
          </a:p>
          <a:p>
            <a:pPr marL="228600" lvl="1" indent="0" fontAlgn="base">
              <a:lnSpc>
                <a:spcPct val="110000"/>
              </a:lnSpc>
              <a:buNone/>
            </a:pPr>
            <a:r>
              <a:rPr lang="en-US" b="1" i="1" dirty="0">
                <a:latin typeface="Book Antiqua" panose="02040602050305030304" pitchFamily="18" charset="0"/>
              </a:rPr>
              <a:t>We desire a Koopman Field Theory that describes massive point particles with classical spin.</a:t>
            </a:r>
          </a:p>
          <a:p>
            <a:pPr marL="685800" lvl="3" indent="0" fontAlgn="base">
              <a:lnSpc>
                <a:spcPct val="110000"/>
              </a:lnSpc>
              <a:buNone/>
            </a:pPr>
            <a:endParaRPr lang="en-US" b="1" i="1" dirty="0">
              <a:latin typeface="Book Antiqua" panose="02040602050305030304" pitchFamily="18" charset="0"/>
            </a:endParaRPr>
          </a:p>
          <a:p>
            <a:pPr marL="685800" lvl="3" indent="0" fontAlgn="base">
              <a:lnSpc>
                <a:spcPct val="110000"/>
              </a:lnSpc>
              <a:buNone/>
            </a:pPr>
            <a:endParaRPr lang="en-US" b="0" i="0" dirty="0">
              <a:effectLst/>
            </a:endParaRPr>
          </a:p>
        </p:txBody>
      </p:sp>
      <p:pic>
        <p:nvPicPr>
          <p:cNvPr id="8" name="Picture Placeholder 7">
            <a:extLst>
              <a:ext uri="{FF2B5EF4-FFF2-40B4-BE49-F238E27FC236}">
                <a16:creationId xmlns:a16="http://schemas.microsoft.com/office/drawing/2014/main" id="{352DBF53-E9F3-7175-D21E-AF6940497DB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38" r="2038"/>
          <a:stretch/>
        </p:blipFill>
        <p:spPr>
          <a:xfrm>
            <a:off x="5745480" y="201"/>
            <a:ext cx="6446520" cy="6857598"/>
          </a:xfrm>
          <a:prstGeom prst="rect">
            <a:avLst/>
          </a:prstGeom>
          <a:noFill/>
        </p:spPr>
      </p:pic>
    </p:spTree>
    <p:extLst>
      <p:ext uri="{BB962C8B-B14F-4D97-AF65-F5344CB8AC3E}">
        <p14:creationId xmlns:p14="http://schemas.microsoft.com/office/powerpoint/2010/main" val="238387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012C5-244C-B395-5DEC-8FFFF11A8F57}"/>
              </a:ext>
            </a:extLst>
          </p:cNvPr>
          <p:cNvSpPr>
            <a:spLocks noGrp="1"/>
          </p:cNvSpPr>
          <p:nvPr>
            <p:ph type="title"/>
          </p:nvPr>
        </p:nvSpPr>
        <p:spPr>
          <a:xfrm>
            <a:off x="612775" y="0"/>
            <a:ext cx="10978219" cy="1527048"/>
          </a:xfrm>
        </p:spPr>
        <p:txBody>
          <a:bodyPr>
            <a:normAutofit/>
          </a:bodyPr>
          <a:lstStyle/>
          <a:p>
            <a:r>
              <a:rPr lang="en-US" dirty="0"/>
              <a:t>Spacetime Geometry Considerations:</a:t>
            </a:r>
            <a:br>
              <a:rPr lang="en-US" dirty="0"/>
            </a:br>
            <a:r>
              <a:rPr lang="en-US" sz="2400" dirty="0"/>
              <a:t>Classical/Quantum Particles with Spin</a:t>
            </a:r>
          </a:p>
        </p:txBody>
      </p:sp>
      <p:sp>
        <p:nvSpPr>
          <p:cNvPr id="4" name="TextBox 3">
            <a:extLst>
              <a:ext uri="{FF2B5EF4-FFF2-40B4-BE49-F238E27FC236}">
                <a16:creationId xmlns:a16="http://schemas.microsoft.com/office/drawing/2014/main" id="{DD5B21AF-DEE1-5695-BE35-5ECEF1B06DC1}"/>
              </a:ext>
            </a:extLst>
          </p:cNvPr>
          <p:cNvSpPr txBox="1"/>
          <p:nvPr/>
        </p:nvSpPr>
        <p:spPr>
          <a:xfrm>
            <a:off x="612775" y="1659467"/>
            <a:ext cx="10467930" cy="646331"/>
          </a:xfrm>
          <a:prstGeom prst="rect">
            <a:avLst/>
          </a:prstGeom>
          <a:noFill/>
        </p:spPr>
        <p:txBody>
          <a:bodyPr wrap="none" rtlCol="0">
            <a:spAutoFit/>
          </a:bodyPr>
          <a:lstStyle/>
          <a:p>
            <a:r>
              <a:rPr lang="en-US" dirty="0">
                <a:latin typeface="Book Antiqua" panose="02040602050305030304" pitchFamily="18" charset="0"/>
              </a:rPr>
              <a:t>Is a formalism possible with Dirac spinor on one end, and classical spinning particle on the other,</a:t>
            </a:r>
          </a:p>
          <a:p>
            <a:r>
              <a:rPr lang="en-US" dirty="0">
                <a:latin typeface="Book Antiqua" panose="02040602050305030304" pitchFamily="18" charset="0"/>
              </a:rPr>
              <a:t>with a Wigner style interpolation between the two? In a way that is not </a:t>
            </a:r>
            <a:r>
              <a:rPr lang="en-US" i="1" dirty="0">
                <a:latin typeface="Book Antiqua" panose="02040602050305030304" pitchFamily="18" charset="0"/>
              </a:rPr>
              <a:t>ad hoc</a:t>
            </a:r>
            <a:r>
              <a:rPr lang="en-US" dirty="0">
                <a:latin typeface="Book Antiqua" panose="02040602050305030304" pitchFamily="18" charset="0"/>
              </a:rPr>
              <a:t>?</a:t>
            </a:r>
          </a:p>
        </p:txBody>
      </p:sp>
      <p:sp>
        <p:nvSpPr>
          <p:cNvPr id="5" name="TextBox 4">
            <a:extLst>
              <a:ext uri="{FF2B5EF4-FFF2-40B4-BE49-F238E27FC236}">
                <a16:creationId xmlns:a16="http://schemas.microsoft.com/office/drawing/2014/main" id="{0F8ABD57-341B-94F7-C1A3-BFACF14B214A}"/>
              </a:ext>
            </a:extLst>
          </p:cNvPr>
          <p:cNvSpPr txBox="1"/>
          <p:nvPr/>
        </p:nvSpPr>
        <p:spPr>
          <a:xfrm>
            <a:off x="612775" y="2506134"/>
            <a:ext cx="1843774" cy="369332"/>
          </a:xfrm>
          <a:prstGeom prst="rect">
            <a:avLst/>
          </a:prstGeom>
          <a:noFill/>
        </p:spPr>
        <p:txBody>
          <a:bodyPr wrap="none" rtlCol="0">
            <a:spAutoFit/>
          </a:bodyPr>
          <a:lstStyle/>
          <a:p>
            <a:r>
              <a:rPr lang="en-US" dirty="0">
                <a:latin typeface="Book Antiqua" panose="02040602050305030304" pitchFamily="18" charset="0"/>
              </a:rPr>
              <a:t>Quantum Limit:</a:t>
            </a:r>
          </a:p>
        </p:txBody>
      </p:sp>
      <p:sp>
        <p:nvSpPr>
          <p:cNvPr id="6" name="TextBox 5">
            <a:extLst>
              <a:ext uri="{FF2B5EF4-FFF2-40B4-BE49-F238E27FC236}">
                <a16:creationId xmlns:a16="http://schemas.microsoft.com/office/drawing/2014/main" id="{6B71926B-66B9-1E69-EF02-2BB88B4B64AE}"/>
              </a:ext>
            </a:extLst>
          </p:cNvPr>
          <p:cNvSpPr txBox="1"/>
          <p:nvPr/>
        </p:nvSpPr>
        <p:spPr>
          <a:xfrm>
            <a:off x="6417733" y="2506134"/>
            <a:ext cx="1778051" cy="369332"/>
          </a:xfrm>
          <a:prstGeom prst="rect">
            <a:avLst/>
          </a:prstGeom>
          <a:noFill/>
        </p:spPr>
        <p:txBody>
          <a:bodyPr wrap="none" rtlCol="0">
            <a:spAutoFit/>
          </a:bodyPr>
          <a:lstStyle/>
          <a:p>
            <a:r>
              <a:rPr lang="en-US" dirty="0">
                <a:latin typeface="Book Antiqua" panose="02040602050305030304" pitchFamily="18" charset="0"/>
              </a:rPr>
              <a:t>Classical Limit:</a:t>
            </a:r>
          </a:p>
        </p:txBody>
      </p:sp>
      <p:pic>
        <p:nvPicPr>
          <p:cNvPr id="8" name="Picture 7">
            <a:extLst>
              <a:ext uri="{FF2B5EF4-FFF2-40B4-BE49-F238E27FC236}">
                <a16:creationId xmlns:a16="http://schemas.microsoft.com/office/drawing/2014/main" id="{F6D77106-763B-0B90-CB21-9D1293FC0828}"/>
              </a:ext>
            </a:extLst>
          </p:cNvPr>
          <p:cNvPicPr>
            <a:picLocks noChangeAspect="1"/>
          </p:cNvPicPr>
          <p:nvPr/>
        </p:nvPicPr>
        <p:blipFill>
          <a:blip r:embed="rId2"/>
          <a:stretch>
            <a:fillRect/>
          </a:stretch>
        </p:blipFill>
        <p:spPr>
          <a:xfrm>
            <a:off x="321621" y="3102659"/>
            <a:ext cx="4717368" cy="763103"/>
          </a:xfrm>
          <a:prstGeom prst="rect">
            <a:avLst/>
          </a:prstGeom>
        </p:spPr>
      </p:pic>
      <p:pic>
        <p:nvPicPr>
          <p:cNvPr id="10" name="Picture 9">
            <a:extLst>
              <a:ext uri="{FF2B5EF4-FFF2-40B4-BE49-F238E27FC236}">
                <a16:creationId xmlns:a16="http://schemas.microsoft.com/office/drawing/2014/main" id="{14061355-D7B4-FF4B-D0F5-012E8F736798}"/>
              </a:ext>
            </a:extLst>
          </p:cNvPr>
          <p:cNvPicPr>
            <a:picLocks noChangeAspect="1"/>
          </p:cNvPicPr>
          <p:nvPr/>
        </p:nvPicPr>
        <p:blipFill>
          <a:blip r:embed="rId3"/>
          <a:stretch>
            <a:fillRect/>
          </a:stretch>
        </p:blipFill>
        <p:spPr>
          <a:xfrm>
            <a:off x="6096000" y="3080557"/>
            <a:ext cx="4095379" cy="797802"/>
          </a:xfrm>
          <a:prstGeom prst="rect">
            <a:avLst/>
          </a:prstGeom>
        </p:spPr>
      </p:pic>
      <p:pic>
        <p:nvPicPr>
          <p:cNvPr id="12" name="Picture 11">
            <a:extLst>
              <a:ext uri="{FF2B5EF4-FFF2-40B4-BE49-F238E27FC236}">
                <a16:creationId xmlns:a16="http://schemas.microsoft.com/office/drawing/2014/main" id="{33E0AC5B-1317-F833-08CC-8466EF20B971}"/>
              </a:ext>
            </a:extLst>
          </p:cNvPr>
          <p:cNvPicPr>
            <a:picLocks noChangeAspect="1"/>
          </p:cNvPicPr>
          <p:nvPr/>
        </p:nvPicPr>
        <p:blipFill>
          <a:blip r:embed="rId4"/>
          <a:stretch>
            <a:fillRect/>
          </a:stretch>
        </p:blipFill>
        <p:spPr>
          <a:xfrm>
            <a:off x="801266" y="3878359"/>
            <a:ext cx="3177486" cy="968141"/>
          </a:xfrm>
          <a:prstGeom prst="rect">
            <a:avLst/>
          </a:prstGeom>
        </p:spPr>
      </p:pic>
      <p:sp>
        <p:nvSpPr>
          <p:cNvPr id="3" name="TextBox 2">
            <a:extLst>
              <a:ext uri="{FF2B5EF4-FFF2-40B4-BE49-F238E27FC236}">
                <a16:creationId xmlns:a16="http://schemas.microsoft.com/office/drawing/2014/main" id="{4A517004-DA11-8F77-E24E-AA8040F87909}"/>
              </a:ext>
            </a:extLst>
          </p:cNvPr>
          <p:cNvSpPr txBox="1"/>
          <p:nvPr/>
        </p:nvSpPr>
        <p:spPr>
          <a:xfrm>
            <a:off x="1397000" y="5232400"/>
            <a:ext cx="9052478" cy="646331"/>
          </a:xfrm>
          <a:prstGeom prst="rect">
            <a:avLst/>
          </a:prstGeom>
          <a:noFill/>
        </p:spPr>
        <p:txBody>
          <a:bodyPr wrap="none" rtlCol="0">
            <a:spAutoFit/>
          </a:bodyPr>
          <a:lstStyle/>
          <a:p>
            <a:r>
              <a:rPr lang="en-US" dirty="0">
                <a:latin typeface="Book Antiqua" panose="02040602050305030304" pitchFamily="18" charset="0"/>
              </a:rPr>
              <a:t>On one end you have Clifford algebras and spinors, and on the other end you don’t.</a:t>
            </a:r>
          </a:p>
          <a:p>
            <a:r>
              <a:rPr lang="en-US" dirty="0">
                <a:latin typeface="Book Antiqua" panose="02040602050305030304" pitchFamily="18" charset="0"/>
              </a:rPr>
              <a:t>Is it the Dirac equation too different from Vlasov flow? </a:t>
            </a:r>
          </a:p>
        </p:txBody>
      </p:sp>
      <p:sp>
        <p:nvSpPr>
          <p:cNvPr id="9" name="TextBox 8">
            <a:extLst>
              <a:ext uri="{FF2B5EF4-FFF2-40B4-BE49-F238E27FC236}">
                <a16:creationId xmlns:a16="http://schemas.microsoft.com/office/drawing/2014/main" id="{33AACD4C-7B3F-959D-8E2A-63CD4E476BDD}"/>
              </a:ext>
            </a:extLst>
          </p:cNvPr>
          <p:cNvSpPr txBox="1"/>
          <p:nvPr/>
        </p:nvSpPr>
        <p:spPr>
          <a:xfrm>
            <a:off x="6855209" y="3860175"/>
            <a:ext cx="4294765" cy="369332"/>
          </a:xfrm>
          <a:prstGeom prst="rect">
            <a:avLst/>
          </a:prstGeom>
          <a:noFill/>
        </p:spPr>
        <p:txBody>
          <a:bodyPr wrap="none" rtlCol="0">
            <a:spAutoFit/>
          </a:bodyPr>
          <a:lstStyle/>
          <a:p>
            <a:r>
              <a:rPr lang="en-US" dirty="0">
                <a:latin typeface="Book Antiqua" panose="02040602050305030304" pitchFamily="18" charset="0"/>
              </a:rPr>
              <a:t>Liouville-Vlasov Relativistic Dynamics^</a:t>
            </a:r>
          </a:p>
        </p:txBody>
      </p:sp>
    </p:spTree>
    <p:extLst>
      <p:ext uri="{BB962C8B-B14F-4D97-AF65-F5344CB8AC3E}">
        <p14:creationId xmlns:p14="http://schemas.microsoft.com/office/powerpoint/2010/main" val="133845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59DBD-A8F2-D26C-F91C-0664A38296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5C3B3-A93E-C931-4D0D-8A96A9094728}"/>
              </a:ext>
            </a:extLst>
          </p:cNvPr>
          <p:cNvSpPr>
            <a:spLocks noGrp="1"/>
          </p:cNvSpPr>
          <p:nvPr>
            <p:ph type="title"/>
          </p:nvPr>
        </p:nvSpPr>
        <p:spPr>
          <a:xfrm>
            <a:off x="612775" y="0"/>
            <a:ext cx="10978219" cy="1527048"/>
          </a:xfrm>
        </p:spPr>
        <p:txBody>
          <a:bodyPr>
            <a:normAutofit/>
          </a:bodyPr>
          <a:lstStyle/>
          <a:p>
            <a:r>
              <a:rPr lang="en-US" dirty="0">
                <a:latin typeface="Book Antiqua" panose="02040602050305030304" pitchFamily="18" charset="0"/>
              </a:rPr>
              <a:t>Detour: Spacetime Geometry and Clifford Algebra</a:t>
            </a:r>
            <a:endParaRPr lang="en-US" sz="2400" dirty="0">
              <a:latin typeface="Book Antiqua" panose="02040602050305030304" pitchFamily="18" charset="0"/>
            </a:endParaRPr>
          </a:p>
        </p:txBody>
      </p:sp>
      <p:sp>
        <p:nvSpPr>
          <p:cNvPr id="3" name="TextBox 2">
            <a:extLst>
              <a:ext uri="{FF2B5EF4-FFF2-40B4-BE49-F238E27FC236}">
                <a16:creationId xmlns:a16="http://schemas.microsoft.com/office/drawing/2014/main" id="{37A185EF-A004-C1E9-7894-713B972FD435}"/>
              </a:ext>
            </a:extLst>
          </p:cNvPr>
          <p:cNvSpPr txBox="1"/>
          <p:nvPr/>
        </p:nvSpPr>
        <p:spPr>
          <a:xfrm>
            <a:off x="612775" y="1701800"/>
            <a:ext cx="6849952" cy="3693319"/>
          </a:xfrm>
          <a:prstGeom prst="rect">
            <a:avLst/>
          </a:prstGeom>
          <a:noFill/>
        </p:spPr>
        <p:txBody>
          <a:bodyPr wrap="none" rtlCol="0">
            <a:spAutoFit/>
          </a:bodyPr>
          <a:lstStyle/>
          <a:p>
            <a:r>
              <a:rPr lang="en-US" dirty="0">
                <a:latin typeface="Book Antiqua" panose="02040602050305030304" pitchFamily="18" charset="0"/>
              </a:rPr>
              <a:t>What are the Dirac gamma matrices?</a:t>
            </a:r>
          </a:p>
          <a:p>
            <a:endParaRPr lang="en-US" dirty="0">
              <a:latin typeface="Book Antiqua" panose="02040602050305030304" pitchFamily="18" charset="0"/>
            </a:endParaRPr>
          </a:p>
          <a:p>
            <a:r>
              <a:rPr lang="en-US" i="1" dirty="0">
                <a:latin typeface="Book Antiqua" panose="02040602050305030304" pitchFamily="18" charset="0"/>
              </a:rPr>
              <a:t>Clifford-Grassmann Product:</a:t>
            </a:r>
          </a:p>
          <a:p>
            <a:endParaRPr lang="en-US" i="1" dirty="0">
              <a:latin typeface="Book Antiqua" panose="02040602050305030304" pitchFamily="18" charset="0"/>
            </a:endParaRPr>
          </a:p>
          <a:p>
            <a:endParaRPr lang="en-US" i="1" dirty="0">
              <a:latin typeface="Book Antiqua" panose="02040602050305030304" pitchFamily="18" charset="0"/>
            </a:endParaRPr>
          </a:p>
          <a:p>
            <a:endParaRPr lang="en-US" i="1" dirty="0">
              <a:latin typeface="Book Antiqua" panose="02040602050305030304" pitchFamily="18" charset="0"/>
            </a:endParaRPr>
          </a:p>
          <a:p>
            <a:r>
              <a:rPr lang="en-US" i="1" dirty="0">
                <a:latin typeface="Book Antiqua" panose="02040602050305030304" pitchFamily="18" charset="0"/>
              </a:rPr>
              <a:t>Dot Product: </a:t>
            </a:r>
            <a:r>
              <a:rPr lang="en-US" dirty="0">
                <a:latin typeface="Book Antiqua" panose="02040602050305030304" pitchFamily="18" charset="0"/>
              </a:rPr>
              <a:t>Relativistic Inner Product</a:t>
            </a:r>
            <a:endParaRPr lang="en-US" i="1" dirty="0">
              <a:latin typeface="Book Antiqua" panose="02040602050305030304" pitchFamily="18" charset="0"/>
            </a:endParaRPr>
          </a:p>
          <a:p>
            <a:r>
              <a:rPr lang="en-US" i="1" dirty="0">
                <a:latin typeface="Book Antiqua" panose="02040602050305030304" pitchFamily="18" charset="0"/>
              </a:rPr>
              <a:t>Wedge Product: </a:t>
            </a:r>
            <a:r>
              <a:rPr lang="en-US" dirty="0">
                <a:latin typeface="Book Antiqua" panose="02040602050305030304" pitchFamily="18" charset="0"/>
              </a:rPr>
              <a:t>Generalization of Cross Product to any dimension</a:t>
            </a:r>
          </a:p>
          <a:p>
            <a:endParaRPr lang="en-US" dirty="0">
              <a:latin typeface="Book Antiqua" panose="02040602050305030304" pitchFamily="18" charset="0"/>
            </a:endParaRPr>
          </a:p>
          <a:p>
            <a:endParaRPr lang="en-US" dirty="0">
              <a:latin typeface="Book Antiqua" panose="02040602050305030304" pitchFamily="18" charset="0"/>
            </a:endParaRPr>
          </a:p>
          <a:p>
            <a:r>
              <a:rPr lang="en-US" dirty="0">
                <a:latin typeface="Book Antiqua" panose="02040602050305030304" pitchFamily="18" charset="0"/>
              </a:rPr>
              <a:t>Very intuitive, geometric picture in Euclidean space:</a:t>
            </a:r>
          </a:p>
          <a:p>
            <a:endParaRPr lang="en-US" dirty="0">
              <a:latin typeface="Book Antiqua" panose="02040602050305030304" pitchFamily="18" charset="0"/>
            </a:endParaRPr>
          </a:p>
          <a:p>
            <a:endParaRPr lang="en-US" dirty="0">
              <a:latin typeface="Book Antiqua" panose="02040602050305030304" pitchFamily="18" charset="0"/>
            </a:endParaRPr>
          </a:p>
        </p:txBody>
      </p:sp>
      <p:pic>
        <p:nvPicPr>
          <p:cNvPr id="5" name="Picture 4">
            <a:extLst>
              <a:ext uri="{FF2B5EF4-FFF2-40B4-BE49-F238E27FC236}">
                <a16:creationId xmlns:a16="http://schemas.microsoft.com/office/drawing/2014/main" id="{3470DBAB-255E-A64C-190C-57AD64B1B4B1}"/>
              </a:ext>
            </a:extLst>
          </p:cNvPr>
          <p:cNvPicPr>
            <a:picLocks noChangeAspect="1"/>
          </p:cNvPicPr>
          <p:nvPr/>
        </p:nvPicPr>
        <p:blipFill>
          <a:blip r:embed="rId2"/>
          <a:stretch>
            <a:fillRect/>
          </a:stretch>
        </p:blipFill>
        <p:spPr>
          <a:xfrm>
            <a:off x="4264254" y="2319867"/>
            <a:ext cx="3118319" cy="751008"/>
          </a:xfrm>
          <a:prstGeom prst="rect">
            <a:avLst/>
          </a:prstGeom>
        </p:spPr>
      </p:pic>
      <p:pic>
        <p:nvPicPr>
          <p:cNvPr id="7" name="Picture 6">
            <a:extLst>
              <a:ext uri="{FF2B5EF4-FFF2-40B4-BE49-F238E27FC236}">
                <a16:creationId xmlns:a16="http://schemas.microsoft.com/office/drawing/2014/main" id="{7432B6EC-8D9C-5DC4-A5C6-06B3642AD2DA}"/>
              </a:ext>
            </a:extLst>
          </p:cNvPr>
          <p:cNvPicPr>
            <a:picLocks noChangeAspect="1"/>
          </p:cNvPicPr>
          <p:nvPr/>
        </p:nvPicPr>
        <p:blipFill>
          <a:blip r:embed="rId3"/>
          <a:stretch>
            <a:fillRect/>
          </a:stretch>
        </p:blipFill>
        <p:spPr>
          <a:xfrm>
            <a:off x="3797811" y="4964073"/>
            <a:ext cx="4596378" cy="1593167"/>
          </a:xfrm>
          <a:prstGeom prst="rect">
            <a:avLst/>
          </a:prstGeom>
        </p:spPr>
      </p:pic>
      <p:pic>
        <p:nvPicPr>
          <p:cNvPr id="6" name="Picture 5">
            <a:extLst>
              <a:ext uri="{FF2B5EF4-FFF2-40B4-BE49-F238E27FC236}">
                <a16:creationId xmlns:a16="http://schemas.microsoft.com/office/drawing/2014/main" id="{195EFBEF-DDBE-DC90-D1DB-65DEE95F4613}"/>
              </a:ext>
            </a:extLst>
          </p:cNvPr>
          <p:cNvPicPr>
            <a:picLocks noChangeAspect="1"/>
          </p:cNvPicPr>
          <p:nvPr/>
        </p:nvPicPr>
        <p:blipFill>
          <a:blip r:embed="rId4"/>
          <a:stretch>
            <a:fillRect/>
          </a:stretch>
        </p:blipFill>
        <p:spPr>
          <a:xfrm>
            <a:off x="7671520" y="3070875"/>
            <a:ext cx="2911092" cy="472481"/>
          </a:xfrm>
          <a:prstGeom prst="rect">
            <a:avLst/>
          </a:prstGeom>
        </p:spPr>
      </p:pic>
      <p:pic>
        <p:nvPicPr>
          <p:cNvPr id="9" name="Picture 8">
            <a:extLst>
              <a:ext uri="{FF2B5EF4-FFF2-40B4-BE49-F238E27FC236}">
                <a16:creationId xmlns:a16="http://schemas.microsoft.com/office/drawing/2014/main" id="{954A48E7-100D-CD20-1F06-4BD18010753B}"/>
              </a:ext>
            </a:extLst>
          </p:cNvPr>
          <p:cNvPicPr>
            <a:picLocks noChangeAspect="1"/>
          </p:cNvPicPr>
          <p:nvPr/>
        </p:nvPicPr>
        <p:blipFill>
          <a:blip r:embed="rId5"/>
          <a:stretch>
            <a:fillRect/>
          </a:stretch>
        </p:blipFill>
        <p:spPr>
          <a:xfrm>
            <a:off x="7671520" y="3543356"/>
            <a:ext cx="2415749" cy="510584"/>
          </a:xfrm>
          <a:prstGeom prst="rect">
            <a:avLst/>
          </a:prstGeom>
        </p:spPr>
      </p:pic>
    </p:spTree>
    <p:extLst>
      <p:ext uri="{BB962C8B-B14F-4D97-AF65-F5344CB8AC3E}">
        <p14:creationId xmlns:p14="http://schemas.microsoft.com/office/powerpoint/2010/main" val="342530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5B949-AE12-D764-26AB-A3AE62A4E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51BA3-F74A-008A-124A-6758832AD391}"/>
              </a:ext>
            </a:extLst>
          </p:cNvPr>
          <p:cNvSpPr>
            <a:spLocks noGrp="1"/>
          </p:cNvSpPr>
          <p:nvPr>
            <p:ph type="title"/>
          </p:nvPr>
        </p:nvSpPr>
        <p:spPr>
          <a:xfrm>
            <a:off x="612775" y="0"/>
            <a:ext cx="10978219" cy="1527048"/>
          </a:xfrm>
        </p:spPr>
        <p:txBody>
          <a:bodyPr>
            <a:normAutofit/>
          </a:bodyPr>
          <a:lstStyle/>
          <a:p>
            <a:r>
              <a:rPr lang="en-US" dirty="0">
                <a:latin typeface="Book Antiqua" panose="02040602050305030304" pitchFamily="18" charset="0"/>
              </a:rPr>
              <a:t>Detour: Spacetime Geometry and Clifford Algebra</a:t>
            </a:r>
            <a:endParaRPr lang="en-US" sz="2400" dirty="0">
              <a:latin typeface="Book Antiqua" panose="02040602050305030304" pitchFamily="18" charset="0"/>
            </a:endParaRPr>
          </a:p>
        </p:txBody>
      </p:sp>
      <p:sp>
        <p:nvSpPr>
          <p:cNvPr id="3" name="TextBox 2">
            <a:extLst>
              <a:ext uri="{FF2B5EF4-FFF2-40B4-BE49-F238E27FC236}">
                <a16:creationId xmlns:a16="http://schemas.microsoft.com/office/drawing/2014/main" id="{48B0F161-9B37-0C61-0469-0B198172013E}"/>
              </a:ext>
            </a:extLst>
          </p:cNvPr>
          <p:cNvSpPr txBox="1"/>
          <p:nvPr/>
        </p:nvSpPr>
        <p:spPr>
          <a:xfrm>
            <a:off x="612775" y="1701800"/>
            <a:ext cx="7465505" cy="4247317"/>
          </a:xfrm>
          <a:prstGeom prst="rect">
            <a:avLst/>
          </a:prstGeom>
          <a:noFill/>
        </p:spPr>
        <p:txBody>
          <a:bodyPr wrap="none" rtlCol="0">
            <a:spAutoFit/>
          </a:bodyPr>
          <a:lstStyle/>
          <a:p>
            <a:r>
              <a:rPr lang="en-US" dirty="0">
                <a:latin typeface="Book Antiqua" panose="02040602050305030304" pitchFamily="18" charset="0"/>
              </a:rPr>
              <a:t>What are the Dirac gamma matrices?</a:t>
            </a:r>
          </a:p>
          <a:p>
            <a:endParaRPr lang="en-US" dirty="0">
              <a:latin typeface="Book Antiqua" panose="02040602050305030304" pitchFamily="18" charset="0"/>
            </a:endParaRPr>
          </a:p>
          <a:p>
            <a:r>
              <a:rPr lang="en-US" i="1" dirty="0">
                <a:latin typeface="Book Antiqua" panose="02040602050305030304" pitchFamily="18" charset="0"/>
              </a:rPr>
              <a:t>Clifford-Grassmann Product:</a:t>
            </a:r>
          </a:p>
          <a:p>
            <a:endParaRPr lang="en-US" i="1" dirty="0">
              <a:latin typeface="Book Antiqua" panose="02040602050305030304" pitchFamily="18" charset="0"/>
            </a:endParaRPr>
          </a:p>
          <a:p>
            <a:endParaRPr lang="en-US" i="1" dirty="0">
              <a:latin typeface="Book Antiqua" panose="02040602050305030304" pitchFamily="18" charset="0"/>
            </a:endParaRPr>
          </a:p>
          <a:p>
            <a:r>
              <a:rPr lang="en-US" dirty="0">
                <a:latin typeface="Book Antiqua" panose="02040602050305030304" pitchFamily="18" charset="0"/>
              </a:rPr>
              <a:t>Represents a Geometric Decomposition into Contributing Parts:</a:t>
            </a: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r>
              <a:rPr lang="en-US" dirty="0">
                <a:latin typeface="Book Antiqua" panose="02040602050305030304" pitchFamily="18" charset="0"/>
              </a:rPr>
              <a:t>Any vector on spacetime has the vector decomposition: </a:t>
            </a:r>
          </a:p>
          <a:p>
            <a:endParaRPr lang="en-US" dirty="0">
              <a:latin typeface="Book Antiqua" panose="02040602050305030304" pitchFamily="18" charset="0"/>
            </a:endParaRPr>
          </a:p>
          <a:p>
            <a:r>
              <a:rPr lang="en-US" dirty="0">
                <a:latin typeface="Book Antiqua" panose="02040602050305030304" pitchFamily="18" charset="0"/>
              </a:rPr>
              <a:t>The gamma mu’s here are notation for an orthonormal spacetime basis:</a:t>
            </a:r>
          </a:p>
          <a:p>
            <a:endParaRPr lang="en-US" dirty="0">
              <a:latin typeface="Book Antiqua" panose="02040602050305030304" pitchFamily="18" charset="0"/>
            </a:endParaRPr>
          </a:p>
          <a:p>
            <a:endParaRPr lang="en-US" dirty="0">
              <a:latin typeface="Book Antiqua" panose="02040602050305030304" pitchFamily="18" charset="0"/>
            </a:endParaRPr>
          </a:p>
        </p:txBody>
      </p:sp>
      <p:pic>
        <p:nvPicPr>
          <p:cNvPr id="5" name="Picture 4">
            <a:extLst>
              <a:ext uri="{FF2B5EF4-FFF2-40B4-BE49-F238E27FC236}">
                <a16:creationId xmlns:a16="http://schemas.microsoft.com/office/drawing/2014/main" id="{5F077B02-B986-898F-0BAC-3527211F33A9}"/>
              </a:ext>
            </a:extLst>
          </p:cNvPr>
          <p:cNvPicPr>
            <a:picLocks noChangeAspect="1"/>
          </p:cNvPicPr>
          <p:nvPr/>
        </p:nvPicPr>
        <p:blipFill>
          <a:blip r:embed="rId2"/>
          <a:stretch>
            <a:fillRect/>
          </a:stretch>
        </p:blipFill>
        <p:spPr>
          <a:xfrm>
            <a:off x="4264254" y="2319867"/>
            <a:ext cx="3118319" cy="751008"/>
          </a:xfrm>
          <a:prstGeom prst="rect">
            <a:avLst/>
          </a:prstGeom>
        </p:spPr>
      </p:pic>
      <p:pic>
        <p:nvPicPr>
          <p:cNvPr id="9" name="Picture 8">
            <a:extLst>
              <a:ext uri="{FF2B5EF4-FFF2-40B4-BE49-F238E27FC236}">
                <a16:creationId xmlns:a16="http://schemas.microsoft.com/office/drawing/2014/main" id="{65566A2B-1461-DAA0-9888-5D0B7B8B1A34}"/>
              </a:ext>
            </a:extLst>
          </p:cNvPr>
          <p:cNvPicPr>
            <a:picLocks noChangeAspect="1"/>
          </p:cNvPicPr>
          <p:nvPr/>
        </p:nvPicPr>
        <p:blipFill>
          <a:blip r:embed="rId3"/>
          <a:stretch>
            <a:fillRect/>
          </a:stretch>
        </p:blipFill>
        <p:spPr>
          <a:xfrm>
            <a:off x="6620926" y="4468584"/>
            <a:ext cx="1016008" cy="372537"/>
          </a:xfrm>
          <a:prstGeom prst="rect">
            <a:avLst/>
          </a:prstGeom>
        </p:spPr>
      </p:pic>
      <p:pic>
        <p:nvPicPr>
          <p:cNvPr id="11" name="Picture 10">
            <a:extLst>
              <a:ext uri="{FF2B5EF4-FFF2-40B4-BE49-F238E27FC236}">
                <a16:creationId xmlns:a16="http://schemas.microsoft.com/office/drawing/2014/main" id="{CEA71F30-1B19-5462-3F76-C8216EC494D9}"/>
              </a:ext>
            </a:extLst>
          </p:cNvPr>
          <p:cNvPicPr>
            <a:picLocks noChangeAspect="1"/>
          </p:cNvPicPr>
          <p:nvPr/>
        </p:nvPicPr>
        <p:blipFill>
          <a:blip r:embed="rId4"/>
          <a:stretch>
            <a:fillRect/>
          </a:stretch>
        </p:blipFill>
        <p:spPr>
          <a:xfrm>
            <a:off x="1965439" y="5410798"/>
            <a:ext cx="8261122" cy="824782"/>
          </a:xfrm>
          <a:prstGeom prst="rect">
            <a:avLst/>
          </a:prstGeom>
        </p:spPr>
      </p:pic>
    </p:spTree>
    <p:extLst>
      <p:ext uri="{BB962C8B-B14F-4D97-AF65-F5344CB8AC3E}">
        <p14:creationId xmlns:p14="http://schemas.microsoft.com/office/powerpoint/2010/main" val="360038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55C6-1E2E-E4BD-2E9F-B3321C22A292}"/>
              </a:ext>
            </a:extLst>
          </p:cNvPr>
          <p:cNvSpPr>
            <a:spLocks noGrp="1"/>
          </p:cNvSpPr>
          <p:nvPr>
            <p:ph type="ctrTitle"/>
          </p:nvPr>
        </p:nvSpPr>
        <p:spPr>
          <a:xfrm>
            <a:off x="365760" y="411480"/>
            <a:ext cx="4654296" cy="3739896"/>
          </a:xfrm>
        </p:spPr>
        <p:txBody>
          <a:bodyPr anchor="t">
            <a:normAutofit/>
          </a:bodyPr>
          <a:lstStyle/>
          <a:p>
            <a:endParaRPr lang="en-US" sz="4800" dirty="0"/>
          </a:p>
        </p:txBody>
      </p:sp>
      <p:sp>
        <p:nvSpPr>
          <p:cNvPr id="3" name="Content Placeholder 2">
            <a:extLst>
              <a:ext uri="{FF2B5EF4-FFF2-40B4-BE49-F238E27FC236}">
                <a16:creationId xmlns:a16="http://schemas.microsoft.com/office/drawing/2014/main" id="{432C04E6-B771-F1FA-85F4-B7984DE55A8E}"/>
              </a:ext>
            </a:extLst>
          </p:cNvPr>
          <p:cNvSpPr>
            <a:spLocks noGrp="1"/>
          </p:cNvSpPr>
          <p:nvPr>
            <p:ph type="subTitle" idx="1"/>
          </p:nvPr>
        </p:nvSpPr>
        <p:spPr>
          <a:xfrm>
            <a:off x="365760" y="4873752"/>
            <a:ext cx="4206240" cy="1380744"/>
          </a:xfrm>
        </p:spPr>
        <p:txBody>
          <a:bodyPr anchor="b">
            <a:normAutofit/>
          </a:bodyPr>
          <a:lstStyle/>
          <a:p>
            <a:pPr marL="0" indent="0">
              <a:buNone/>
            </a:pPr>
            <a:r>
              <a:rPr lang="en-US" i="1" dirty="0">
                <a:latin typeface="Book Antiqua" panose="02040602050305030304" pitchFamily="18" charset="0"/>
              </a:rPr>
              <a:t>Dirac-von Neumann Axioms</a:t>
            </a:r>
          </a:p>
        </p:txBody>
      </p:sp>
      <p:pic>
        <p:nvPicPr>
          <p:cNvPr id="5" name="Picture 4">
            <a:extLst>
              <a:ext uri="{FF2B5EF4-FFF2-40B4-BE49-F238E27FC236}">
                <a16:creationId xmlns:a16="http://schemas.microsoft.com/office/drawing/2014/main" id="{37D5BF81-3BA8-A81B-706B-6E9562410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064" y="603504"/>
            <a:ext cx="6595872" cy="5177758"/>
          </a:xfrm>
          <a:prstGeom prst="rect">
            <a:avLst/>
          </a:prstGeom>
          <a:noFill/>
        </p:spPr>
      </p:pic>
    </p:spTree>
    <p:extLst>
      <p:ext uri="{BB962C8B-B14F-4D97-AF65-F5344CB8AC3E}">
        <p14:creationId xmlns:p14="http://schemas.microsoft.com/office/powerpoint/2010/main" val="4216523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73469-63BC-63F9-FAFE-4B8AB21F2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76F7D3-8BDC-5241-352C-549D94E2FB12}"/>
              </a:ext>
            </a:extLst>
          </p:cNvPr>
          <p:cNvSpPr>
            <a:spLocks noGrp="1"/>
          </p:cNvSpPr>
          <p:nvPr>
            <p:ph type="title"/>
          </p:nvPr>
        </p:nvSpPr>
        <p:spPr>
          <a:xfrm>
            <a:off x="612775" y="0"/>
            <a:ext cx="10978219" cy="1527048"/>
          </a:xfrm>
        </p:spPr>
        <p:txBody>
          <a:bodyPr>
            <a:normAutofit/>
          </a:bodyPr>
          <a:lstStyle/>
          <a:p>
            <a:r>
              <a:rPr lang="en-US" dirty="0">
                <a:latin typeface="Book Antiqua" panose="02040602050305030304" pitchFamily="18" charset="0"/>
              </a:rPr>
              <a:t>Detour: Spacetime Geometry and Clifford Algebra</a:t>
            </a:r>
            <a:endParaRPr lang="en-US" sz="2400" dirty="0">
              <a:latin typeface="Book Antiqua" panose="02040602050305030304" pitchFamily="18" charset="0"/>
            </a:endParaRPr>
          </a:p>
        </p:txBody>
      </p:sp>
      <p:sp>
        <p:nvSpPr>
          <p:cNvPr id="3" name="TextBox 2">
            <a:extLst>
              <a:ext uri="{FF2B5EF4-FFF2-40B4-BE49-F238E27FC236}">
                <a16:creationId xmlns:a16="http://schemas.microsoft.com/office/drawing/2014/main" id="{4363A4DD-B0A2-83C4-E206-2A44EA3EF307}"/>
              </a:ext>
            </a:extLst>
          </p:cNvPr>
          <p:cNvSpPr txBox="1"/>
          <p:nvPr/>
        </p:nvSpPr>
        <p:spPr>
          <a:xfrm>
            <a:off x="612775" y="1701800"/>
            <a:ext cx="184731" cy="1477328"/>
          </a:xfrm>
          <a:prstGeom prst="rect">
            <a:avLst/>
          </a:prstGeom>
          <a:noFill/>
        </p:spPr>
        <p:txBody>
          <a:bodyPr wrap="none" rtlCol="0">
            <a:spAutoFit/>
          </a:bodyPr>
          <a:lstStyle/>
          <a:p>
            <a:endParaRPr lang="en-US" dirty="0">
              <a:latin typeface="Book Antiqua" panose="02040602050305030304" pitchFamily="18" charset="0"/>
            </a:endParaRPr>
          </a:p>
          <a:p>
            <a:endParaRPr lang="en-US" i="1" dirty="0">
              <a:latin typeface="Book Antiqua" panose="02040602050305030304" pitchFamily="18" charset="0"/>
            </a:endParaRPr>
          </a:p>
          <a:p>
            <a:endParaRPr lang="en-US" i="1"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p:txBody>
      </p:sp>
      <p:pic>
        <p:nvPicPr>
          <p:cNvPr id="5" name="Picture 4">
            <a:extLst>
              <a:ext uri="{FF2B5EF4-FFF2-40B4-BE49-F238E27FC236}">
                <a16:creationId xmlns:a16="http://schemas.microsoft.com/office/drawing/2014/main" id="{0962F023-B868-062C-61E9-44C9AB77A75C}"/>
              </a:ext>
            </a:extLst>
          </p:cNvPr>
          <p:cNvPicPr>
            <a:picLocks noChangeAspect="1"/>
          </p:cNvPicPr>
          <p:nvPr/>
        </p:nvPicPr>
        <p:blipFill>
          <a:blip r:embed="rId2"/>
          <a:stretch>
            <a:fillRect/>
          </a:stretch>
        </p:blipFill>
        <p:spPr>
          <a:xfrm>
            <a:off x="4066791" y="1557129"/>
            <a:ext cx="3118319" cy="751008"/>
          </a:xfrm>
          <a:prstGeom prst="rect">
            <a:avLst/>
          </a:prstGeom>
        </p:spPr>
      </p:pic>
      <p:sp>
        <p:nvSpPr>
          <p:cNvPr id="4" name="TextBox 3">
            <a:extLst>
              <a:ext uri="{FF2B5EF4-FFF2-40B4-BE49-F238E27FC236}">
                <a16:creationId xmlns:a16="http://schemas.microsoft.com/office/drawing/2014/main" id="{7B1BECC2-BB2D-2A44-C47B-4AEF6E8A8CCA}"/>
              </a:ext>
            </a:extLst>
          </p:cNvPr>
          <p:cNvSpPr txBox="1"/>
          <p:nvPr/>
        </p:nvSpPr>
        <p:spPr>
          <a:xfrm>
            <a:off x="705140" y="2570877"/>
            <a:ext cx="11335154" cy="3139321"/>
          </a:xfrm>
          <a:prstGeom prst="rect">
            <a:avLst/>
          </a:prstGeom>
          <a:noFill/>
        </p:spPr>
        <p:txBody>
          <a:bodyPr wrap="none" rtlCol="0">
            <a:spAutoFit/>
          </a:bodyPr>
          <a:lstStyle/>
          <a:p>
            <a:r>
              <a:rPr lang="en-US" i="1" dirty="0">
                <a:latin typeface="Book Antiqua" panose="02040602050305030304" pitchFamily="18" charset="0"/>
              </a:rPr>
              <a:t>CG Product is a means to study the properties of spacetime. It has been introduced by other researchers</a:t>
            </a:r>
          </a:p>
          <a:p>
            <a:r>
              <a:rPr lang="en-US" i="1" dirty="0">
                <a:latin typeface="Book Antiqua" panose="02040602050305030304" pitchFamily="18" charset="0"/>
              </a:rPr>
              <a:t>to study geometry, but leads to some interesting conclusions. </a:t>
            </a:r>
          </a:p>
          <a:p>
            <a:endParaRPr lang="en-US" i="1" dirty="0">
              <a:latin typeface="Book Antiqua" panose="02040602050305030304" pitchFamily="18" charset="0"/>
            </a:endParaRPr>
          </a:p>
          <a:p>
            <a:r>
              <a:rPr lang="en-US" dirty="0">
                <a:latin typeface="Book Antiqua" panose="02040602050305030304" pitchFamily="18" charset="0"/>
              </a:rPr>
              <a:t>For example, the resulting algebra encodes all spacetime observables in the form of a </a:t>
            </a:r>
            <a:r>
              <a:rPr lang="en-US" i="1" dirty="0" err="1">
                <a:latin typeface="Book Antiqua" panose="02040602050305030304" pitchFamily="18" charset="0"/>
              </a:rPr>
              <a:t>multivector</a:t>
            </a:r>
            <a:r>
              <a:rPr lang="en-US" i="1" dirty="0">
                <a:latin typeface="Book Antiqua" panose="02040602050305030304" pitchFamily="18" charset="0"/>
              </a:rPr>
              <a:t>:</a:t>
            </a:r>
          </a:p>
          <a:p>
            <a:endParaRPr lang="en-US" i="1" dirty="0">
              <a:latin typeface="Book Antiqua" panose="02040602050305030304" pitchFamily="18" charset="0"/>
            </a:endParaRPr>
          </a:p>
          <a:p>
            <a:endParaRPr lang="en-US" i="1" dirty="0">
              <a:latin typeface="Book Antiqua" panose="02040602050305030304" pitchFamily="18" charset="0"/>
            </a:endParaRPr>
          </a:p>
          <a:p>
            <a:endParaRPr lang="en-US" i="1" dirty="0">
              <a:latin typeface="Book Antiqua" panose="02040602050305030304" pitchFamily="18" charset="0"/>
            </a:endParaRPr>
          </a:p>
          <a:p>
            <a:endParaRPr lang="en-US" i="1" dirty="0">
              <a:latin typeface="Book Antiqua" panose="02040602050305030304" pitchFamily="18" charset="0"/>
            </a:endParaRPr>
          </a:p>
          <a:p>
            <a:r>
              <a:rPr lang="en-US" dirty="0">
                <a:latin typeface="Book Antiqua" panose="02040602050305030304" pitchFamily="18" charset="0"/>
              </a:rPr>
              <a:t>Spacetime has an intrinsic complex structure, even if we assume the spacetime basis elements are purely real:</a:t>
            </a:r>
          </a:p>
          <a:p>
            <a:endParaRPr lang="en-US" dirty="0">
              <a:latin typeface="Book Antiqua" panose="02040602050305030304" pitchFamily="18" charset="0"/>
            </a:endParaRPr>
          </a:p>
          <a:p>
            <a:endParaRPr lang="en-US" dirty="0">
              <a:latin typeface="Book Antiqua" panose="02040602050305030304" pitchFamily="18" charset="0"/>
            </a:endParaRPr>
          </a:p>
        </p:txBody>
      </p:sp>
      <p:pic>
        <p:nvPicPr>
          <p:cNvPr id="7" name="Picture 6">
            <a:extLst>
              <a:ext uri="{FF2B5EF4-FFF2-40B4-BE49-F238E27FC236}">
                <a16:creationId xmlns:a16="http://schemas.microsoft.com/office/drawing/2014/main" id="{87E1553C-B521-EF52-FB1F-082BD9A26E3B}"/>
              </a:ext>
            </a:extLst>
          </p:cNvPr>
          <p:cNvPicPr>
            <a:picLocks noChangeAspect="1"/>
          </p:cNvPicPr>
          <p:nvPr/>
        </p:nvPicPr>
        <p:blipFill>
          <a:blip r:embed="rId3"/>
          <a:stretch>
            <a:fillRect/>
          </a:stretch>
        </p:blipFill>
        <p:spPr>
          <a:xfrm>
            <a:off x="4185908" y="3733126"/>
            <a:ext cx="2880086" cy="711133"/>
          </a:xfrm>
          <a:prstGeom prst="rect">
            <a:avLst/>
          </a:prstGeom>
        </p:spPr>
      </p:pic>
      <p:pic>
        <p:nvPicPr>
          <p:cNvPr id="10" name="Picture 9">
            <a:extLst>
              <a:ext uri="{FF2B5EF4-FFF2-40B4-BE49-F238E27FC236}">
                <a16:creationId xmlns:a16="http://schemas.microsoft.com/office/drawing/2014/main" id="{88B8ECCB-5462-73CA-0B02-46EC552A972D}"/>
              </a:ext>
            </a:extLst>
          </p:cNvPr>
          <p:cNvPicPr>
            <a:picLocks noChangeAspect="1"/>
          </p:cNvPicPr>
          <p:nvPr/>
        </p:nvPicPr>
        <p:blipFill>
          <a:blip r:embed="rId4"/>
          <a:stretch>
            <a:fillRect/>
          </a:stretch>
        </p:blipFill>
        <p:spPr>
          <a:xfrm>
            <a:off x="3646559" y="5419572"/>
            <a:ext cx="1979391" cy="581249"/>
          </a:xfrm>
          <a:prstGeom prst="rect">
            <a:avLst/>
          </a:prstGeom>
        </p:spPr>
      </p:pic>
      <p:pic>
        <p:nvPicPr>
          <p:cNvPr id="13" name="Picture 12">
            <a:extLst>
              <a:ext uri="{FF2B5EF4-FFF2-40B4-BE49-F238E27FC236}">
                <a16:creationId xmlns:a16="http://schemas.microsoft.com/office/drawing/2014/main" id="{63C9E0BB-CC4E-20A3-1928-A53400D036C5}"/>
              </a:ext>
            </a:extLst>
          </p:cNvPr>
          <p:cNvPicPr>
            <a:picLocks noChangeAspect="1"/>
          </p:cNvPicPr>
          <p:nvPr/>
        </p:nvPicPr>
        <p:blipFill>
          <a:blip r:embed="rId5"/>
          <a:stretch>
            <a:fillRect/>
          </a:stretch>
        </p:blipFill>
        <p:spPr>
          <a:xfrm>
            <a:off x="6372717" y="5497169"/>
            <a:ext cx="892057" cy="426057"/>
          </a:xfrm>
          <a:prstGeom prst="rect">
            <a:avLst/>
          </a:prstGeom>
        </p:spPr>
      </p:pic>
    </p:spTree>
    <p:extLst>
      <p:ext uri="{BB962C8B-B14F-4D97-AF65-F5344CB8AC3E}">
        <p14:creationId xmlns:p14="http://schemas.microsoft.com/office/powerpoint/2010/main" val="2385430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4430B-516A-FE3F-EE52-C02E5F58FE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388C6-D3BB-499F-ADEB-1EF3F9CE547E}"/>
              </a:ext>
            </a:extLst>
          </p:cNvPr>
          <p:cNvSpPr>
            <a:spLocks noGrp="1"/>
          </p:cNvSpPr>
          <p:nvPr>
            <p:ph type="title"/>
          </p:nvPr>
        </p:nvSpPr>
        <p:spPr>
          <a:xfrm>
            <a:off x="612775" y="0"/>
            <a:ext cx="10978219" cy="1527048"/>
          </a:xfrm>
        </p:spPr>
        <p:txBody>
          <a:bodyPr>
            <a:normAutofit/>
          </a:bodyPr>
          <a:lstStyle/>
          <a:p>
            <a:r>
              <a:rPr lang="en-US" dirty="0">
                <a:latin typeface="Book Antiqua" panose="02040602050305030304" pitchFamily="18" charset="0"/>
              </a:rPr>
              <a:t>Detour: Spacetime Geometry and Clifford Algebra</a:t>
            </a:r>
            <a:endParaRPr lang="en-US" sz="2400" dirty="0">
              <a:latin typeface="Book Antiqua" panose="02040602050305030304" pitchFamily="18" charset="0"/>
            </a:endParaRPr>
          </a:p>
        </p:txBody>
      </p:sp>
      <p:sp>
        <p:nvSpPr>
          <p:cNvPr id="3" name="TextBox 2">
            <a:extLst>
              <a:ext uri="{FF2B5EF4-FFF2-40B4-BE49-F238E27FC236}">
                <a16:creationId xmlns:a16="http://schemas.microsoft.com/office/drawing/2014/main" id="{BED974AF-DC52-0350-1E6F-7B1B68687EAF}"/>
              </a:ext>
            </a:extLst>
          </p:cNvPr>
          <p:cNvSpPr txBox="1"/>
          <p:nvPr/>
        </p:nvSpPr>
        <p:spPr>
          <a:xfrm>
            <a:off x="612775" y="1701800"/>
            <a:ext cx="184731" cy="1477328"/>
          </a:xfrm>
          <a:prstGeom prst="rect">
            <a:avLst/>
          </a:prstGeom>
          <a:noFill/>
        </p:spPr>
        <p:txBody>
          <a:bodyPr wrap="none" rtlCol="0">
            <a:spAutoFit/>
          </a:bodyPr>
          <a:lstStyle/>
          <a:p>
            <a:endParaRPr lang="en-US" dirty="0">
              <a:latin typeface="Book Antiqua" panose="02040602050305030304" pitchFamily="18" charset="0"/>
            </a:endParaRPr>
          </a:p>
          <a:p>
            <a:endParaRPr lang="en-US" i="1" dirty="0">
              <a:latin typeface="Book Antiqua" panose="02040602050305030304" pitchFamily="18" charset="0"/>
            </a:endParaRPr>
          </a:p>
          <a:p>
            <a:endParaRPr lang="en-US" i="1"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p:txBody>
      </p:sp>
      <p:pic>
        <p:nvPicPr>
          <p:cNvPr id="5" name="Picture 4">
            <a:extLst>
              <a:ext uri="{FF2B5EF4-FFF2-40B4-BE49-F238E27FC236}">
                <a16:creationId xmlns:a16="http://schemas.microsoft.com/office/drawing/2014/main" id="{83FA36EB-57F8-070E-DFE5-ADECBE5785C0}"/>
              </a:ext>
            </a:extLst>
          </p:cNvPr>
          <p:cNvPicPr>
            <a:picLocks noChangeAspect="1"/>
          </p:cNvPicPr>
          <p:nvPr/>
        </p:nvPicPr>
        <p:blipFill>
          <a:blip r:embed="rId2"/>
          <a:stretch>
            <a:fillRect/>
          </a:stretch>
        </p:blipFill>
        <p:spPr>
          <a:xfrm>
            <a:off x="4066791" y="1557129"/>
            <a:ext cx="3118319" cy="751008"/>
          </a:xfrm>
          <a:prstGeom prst="rect">
            <a:avLst/>
          </a:prstGeom>
        </p:spPr>
      </p:pic>
      <p:sp>
        <p:nvSpPr>
          <p:cNvPr id="4" name="TextBox 3">
            <a:extLst>
              <a:ext uri="{FF2B5EF4-FFF2-40B4-BE49-F238E27FC236}">
                <a16:creationId xmlns:a16="http://schemas.microsoft.com/office/drawing/2014/main" id="{348FB7A1-2AEE-3E45-CA3A-19819C20275A}"/>
              </a:ext>
            </a:extLst>
          </p:cNvPr>
          <p:cNvSpPr txBox="1"/>
          <p:nvPr/>
        </p:nvSpPr>
        <p:spPr>
          <a:xfrm>
            <a:off x="705140" y="2308137"/>
            <a:ext cx="10025501" cy="4524315"/>
          </a:xfrm>
          <a:prstGeom prst="rect">
            <a:avLst/>
          </a:prstGeom>
          <a:noFill/>
        </p:spPr>
        <p:txBody>
          <a:bodyPr wrap="none" rtlCol="0">
            <a:spAutoFit/>
          </a:bodyPr>
          <a:lstStyle/>
          <a:p>
            <a:r>
              <a:rPr lang="en-US" i="1" dirty="0">
                <a:latin typeface="Book Antiqua" panose="02040602050305030304" pitchFamily="18" charset="0"/>
              </a:rPr>
              <a:t>CG Product is a means to study the properties of spacetime. It has been introduced by other researchers</a:t>
            </a:r>
          </a:p>
          <a:p>
            <a:r>
              <a:rPr lang="en-US" i="1" dirty="0">
                <a:latin typeface="Book Antiqua" panose="02040602050305030304" pitchFamily="18" charset="0"/>
              </a:rPr>
              <a:t>to study geometry, but leads to some interesting conclusions. </a:t>
            </a:r>
          </a:p>
          <a:p>
            <a:endParaRPr lang="en-US" dirty="0">
              <a:latin typeface="Book Antiqua" panose="02040602050305030304" pitchFamily="18" charset="0"/>
            </a:endParaRPr>
          </a:p>
          <a:p>
            <a:r>
              <a:rPr lang="en-US" dirty="0">
                <a:latin typeface="Book Antiqua" panose="02040602050305030304" pitchFamily="18" charset="0"/>
              </a:rPr>
              <a:t>Leads to very elegant means to rotor objects in spacetime (boosts, spatial rotations):</a:t>
            </a: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r>
              <a:rPr lang="en-US" dirty="0">
                <a:latin typeface="Book Antiqua" panose="02040602050305030304" pitchFamily="18" charset="0"/>
              </a:rPr>
              <a:t>Defining relative “Euclidean” vectors:</a:t>
            </a:r>
          </a:p>
          <a:p>
            <a:endParaRPr lang="en-US" dirty="0">
              <a:latin typeface="Book Antiqua" panose="02040602050305030304" pitchFamily="18" charset="0"/>
            </a:endParaRPr>
          </a:p>
          <a:p>
            <a:r>
              <a:rPr lang="en-US" dirty="0">
                <a:latin typeface="Book Antiqua" panose="02040602050305030304" pitchFamily="18" charset="0"/>
              </a:rPr>
              <a:t>Property of Duality:</a:t>
            </a:r>
          </a:p>
          <a:p>
            <a:endParaRPr lang="en-US" dirty="0">
              <a:latin typeface="Book Antiqua" panose="02040602050305030304" pitchFamily="18" charset="0"/>
            </a:endParaRPr>
          </a:p>
          <a:p>
            <a:r>
              <a:rPr lang="en-US" dirty="0">
                <a:latin typeface="Book Antiqua" panose="02040602050305030304" pitchFamily="18" charset="0"/>
              </a:rPr>
              <a:t>You can always rewrite rotors in terms of relative vectors and the complex spacetime structure </a:t>
            </a:r>
            <a:r>
              <a:rPr lang="en-US" i="1" dirty="0" err="1">
                <a:latin typeface="Book Antiqua" panose="02040602050305030304" pitchFamily="18" charset="0"/>
              </a:rPr>
              <a:t>i</a:t>
            </a:r>
            <a:r>
              <a:rPr lang="en-US" dirty="0">
                <a:latin typeface="Book Antiqua" panose="02040602050305030304" pitchFamily="18" charset="0"/>
              </a:rPr>
              <a:t>. </a:t>
            </a:r>
          </a:p>
          <a:p>
            <a:endParaRPr lang="en-US" dirty="0">
              <a:latin typeface="Book Antiqua" panose="02040602050305030304" pitchFamily="18" charset="0"/>
            </a:endParaRPr>
          </a:p>
          <a:p>
            <a:endParaRPr lang="en-US" dirty="0">
              <a:latin typeface="Book Antiqua" panose="02040602050305030304" pitchFamily="18" charset="0"/>
            </a:endParaRPr>
          </a:p>
        </p:txBody>
      </p:sp>
      <p:pic>
        <p:nvPicPr>
          <p:cNvPr id="8" name="Picture 7">
            <a:extLst>
              <a:ext uri="{FF2B5EF4-FFF2-40B4-BE49-F238E27FC236}">
                <a16:creationId xmlns:a16="http://schemas.microsoft.com/office/drawing/2014/main" id="{89F4BB34-97B9-23C5-43EA-288DD974AD02}"/>
              </a:ext>
            </a:extLst>
          </p:cNvPr>
          <p:cNvPicPr>
            <a:picLocks noChangeAspect="1"/>
          </p:cNvPicPr>
          <p:nvPr/>
        </p:nvPicPr>
        <p:blipFill>
          <a:blip r:embed="rId3"/>
          <a:stretch>
            <a:fillRect/>
          </a:stretch>
        </p:blipFill>
        <p:spPr>
          <a:xfrm>
            <a:off x="3043376" y="3704149"/>
            <a:ext cx="2582574" cy="639251"/>
          </a:xfrm>
          <a:prstGeom prst="rect">
            <a:avLst/>
          </a:prstGeom>
        </p:spPr>
      </p:pic>
      <p:pic>
        <p:nvPicPr>
          <p:cNvPr id="11" name="Picture 10">
            <a:extLst>
              <a:ext uri="{FF2B5EF4-FFF2-40B4-BE49-F238E27FC236}">
                <a16:creationId xmlns:a16="http://schemas.microsoft.com/office/drawing/2014/main" id="{081E875B-DACC-2E8D-B4CD-5680ED36E94A}"/>
              </a:ext>
            </a:extLst>
          </p:cNvPr>
          <p:cNvPicPr>
            <a:picLocks noChangeAspect="1"/>
          </p:cNvPicPr>
          <p:nvPr/>
        </p:nvPicPr>
        <p:blipFill>
          <a:blip r:embed="rId4"/>
          <a:stretch>
            <a:fillRect/>
          </a:stretch>
        </p:blipFill>
        <p:spPr>
          <a:xfrm>
            <a:off x="6096000" y="3800247"/>
            <a:ext cx="1929926" cy="543153"/>
          </a:xfrm>
          <a:prstGeom prst="rect">
            <a:avLst/>
          </a:prstGeom>
        </p:spPr>
      </p:pic>
      <p:pic>
        <p:nvPicPr>
          <p:cNvPr id="14" name="Picture 13">
            <a:extLst>
              <a:ext uri="{FF2B5EF4-FFF2-40B4-BE49-F238E27FC236}">
                <a16:creationId xmlns:a16="http://schemas.microsoft.com/office/drawing/2014/main" id="{70DEFF8C-9EB0-251A-FA6C-BF6DAE18C6D2}"/>
              </a:ext>
            </a:extLst>
          </p:cNvPr>
          <p:cNvPicPr>
            <a:picLocks noChangeAspect="1"/>
          </p:cNvPicPr>
          <p:nvPr/>
        </p:nvPicPr>
        <p:blipFill>
          <a:blip r:embed="rId5"/>
          <a:stretch>
            <a:fillRect/>
          </a:stretch>
        </p:blipFill>
        <p:spPr>
          <a:xfrm>
            <a:off x="4979292" y="4768167"/>
            <a:ext cx="1293316" cy="356322"/>
          </a:xfrm>
          <a:prstGeom prst="rect">
            <a:avLst/>
          </a:prstGeom>
        </p:spPr>
      </p:pic>
      <p:pic>
        <p:nvPicPr>
          <p:cNvPr id="16" name="Picture 15">
            <a:extLst>
              <a:ext uri="{FF2B5EF4-FFF2-40B4-BE49-F238E27FC236}">
                <a16:creationId xmlns:a16="http://schemas.microsoft.com/office/drawing/2014/main" id="{0EF453B2-DA46-A220-2B73-BB0464C17774}"/>
              </a:ext>
            </a:extLst>
          </p:cNvPr>
          <p:cNvPicPr>
            <a:picLocks noChangeAspect="1"/>
          </p:cNvPicPr>
          <p:nvPr/>
        </p:nvPicPr>
        <p:blipFill>
          <a:blip r:embed="rId6"/>
          <a:stretch>
            <a:fillRect/>
          </a:stretch>
        </p:blipFill>
        <p:spPr>
          <a:xfrm>
            <a:off x="3321892" y="5196259"/>
            <a:ext cx="5548216" cy="639251"/>
          </a:xfrm>
          <a:prstGeom prst="rect">
            <a:avLst/>
          </a:prstGeom>
        </p:spPr>
      </p:pic>
    </p:spTree>
    <p:extLst>
      <p:ext uri="{BB962C8B-B14F-4D97-AF65-F5344CB8AC3E}">
        <p14:creationId xmlns:p14="http://schemas.microsoft.com/office/powerpoint/2010/main" val="669599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B5141-8E62-B2E3-6342-A2EAECBE7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4F1779-12D8-F4B3-6669-82A687BC0994}"/>
              </a:ext>
            </a:extLst>
          </p:cNvPr>
          <p:cNvSpPr>
            <a:spLocks noGrp="1"/>
          </p:cNvSpPr>
          <p:nvPr>
            <p:ph type="title"/>
          </p:nvPr>
        </p:nvSpPr>
        <p:spPr>
          <a:xfrm>
            <a:off x="612775" y="0"/>
            <a:ext cx="10978219" cy="1527048"/>
          </a:xfrm>
        </p:spPr>
        <p:txBody>
          <a:bodyPr>
            <a:normAutofit/>
          </a:bodyPr>
          <a:lstStyle/>
          <a:p>
            <a:r>
              <a:rPr lang="en-US" dirty="0">
                <a:latin typeface="Book Antiqua" panose="02040602050305030304" pitchFamily="18" charset="0"/>
              </a:rPr>
              <a:t>Why the long detour?</a:t>
            </a:r>
            <a:endParaRPr lang="en-US" sz="2400" dirty="0">
              <a:latin typeface="Book Antiqua" panose="02040602050305030304" pitchFamily="18" charset="0"/>
            </a:endParaRPr>
          </a:p>
        </p:txBody>
      </p:sp>
      <p:sp>
        <p:nvSpPr>
          <p:cNvPr id="3" name="TextBox 2">
            <a:extLst>
              <a:ext uri="{FF2B5EF4-FFF2-40B4-BE49-F238E27FC236}">
                <a16:creationId xmlns:a16="http://schemas.microsoft.com/office/drawing/2014/main" id="{5FDA164F-3940-6596-94CB-1305F0EC3BD5}"/>
              </a:ext>
            </a:extLst>
          </p:cNvPr>
          <p:cNvSpPr txBox="1"/>
          <p:nvPr/>
        </p:nvSpPr>
        <p:spPr>
          <a:xfrm>
            <a:off x="612775" y="1701800"/>
            <a:ext cx="184731" cy="1477328"/>
          </a:xfrm>
          <a:prstGeom prst="rect">
            <a:avLst/>
          </a:prstGeom>
          <a:noFill/>
        </p:spPr>
        <p:txBody>
          <a:bodyPr wrap="none" rtlCol="0">
            <a:spAutoFit/>
          </a:bodyPr>
          <a:lstStyle/>
          <a:p>
            <a:endParaRPr lang="en-US" dirty="0">
              <a:latin typeface="Book Antiqua" panose="02040602050305030304" pitchFamily="18" charset="0"/>
            </a:endParaRPr>
          </a:p>
          <a:p>
            <a:endParaRPr lang="en-US" i="1" dirty="0">
              <a:latin typeface="Book Antiqua" panose="02040602050305030304" pitchFamily="18" charset="0"/>
            </a:endParaRPr>
          </a:p>
          <a:p>
            <a:endParaRPr lang="en-US" i="1"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p:txBody>
      </p:sp>
      <p:pic>
        <p:nvPicPr>
          <p:cNvPr id="5" name="Picture 4">
            <a:extLst>
              <a:ext uri="{FF2B5EF4-FFF2-40B4-BE49-F238E27FC236}">
                <a16:creationId xmlns:a16="http://schemas.microsoft.com/office/drawing/2014/main" id="{1839B557-4827-611B-BEF8-16E4A1F824F9}"/>
              </a:ext>
            </a:extLst>
          </p:cNvPr>
          <p:cNvPicPr>
            <a:picLocks noChangeAspect="1"/>
          </p:cNvPicPr>
          <p:nvPr/>
        </p:nvPicPr>
        <p:blipFill>
          <a:blip r:embed="rId2"/>
          <a:stretch>
            <a:fillRect/>
          </a:stretch>
        </p:blipFill>
        <p:spPr>
          <a:xfrm>
            <a:off x="4066791" y="1557129"/>
            <a:ext cx="3118319" cy="751008"/>
          </a:xfrm>
          <a:prstGeom prst="rect">
            <a:avLst/>
          </a:prstGeom>
        </p:spPr>
      </p:pic>
      <p:sp>
        <p:nvSpPr>
          <p:cNvPr id="4" name="TextBox 3">
            <a:extLst>
              <a:ext uri="{FF2B5EF4-FFF2-40B4-BE49-F238E27FC236}">
                <a16:creationId xmlns:a16="http://schemas.microsoft.com/office/drawing/2014/main" id="{3A206007-2767-0141-2CC9-198385733FE5}"/>
              </a:ext>
            </a:extLst>
          </p:cNvPr>
          <p:cNvSpPr txBox="1"/>
          <p:nvPr/>
        </p:nvSpPr>
        <p:spPr>
          <a:xfrm>
            <a:off x="705140" y="2308137"/>
            <a:ext cx="10713189" cy="4801314"/>
          </a:xfrm>
          <a:prstGeom prst="rect">
            <a:avLst/>
          </a:prstGeom>
          <a:noFill/>
        </p:spPr>
        <p:txBody>
          <a:bodyPr wrap="none" rtlCol="0">
            <a:spAutoFit/>
          </a:bodyPr>
          <a:lstStyle/>
          <a:p>
            <a:r>
              <a:rPr lang="en-US" dirty="0">
                <a:latin typeface="Book Antiqua" panose="02040602050305030304" pitchFamily="18" charset="0"/>
              </a:rPr>
              <a:t>We have not introduced any quantum assumptions into the discussion, only geometric considerations</a:t>
            </a:r>
          </a:p>
          <a:p>
            <a:r>
              <a:rPr lang="en-US" dirty="0">
                <a:latin typeface="Book Antiqua" panose="02040602050305030304" pitchFamily="18" charset="0"/>
              </a:rPr>
              <a:t>for thinking about spacetime. </a:t>
            </a:r>
          </a:p>
          <a:p>
            <a:endParaRPr lang="en-US" dirty="0">
              <a:latin typeface="Book Antiqua" panose="02040602050305030304" pitchFamily="18" charset="0"/>
            </a:endParaRPr>
          </a:p>
          <a:p>
            <a:r>
              <a:rPr lang="en-US" dirty="0">
                <a:latin typeface="Book Antiqua" panose="02040602050305030304" pitchFamily="18" charset="0"/>
              </a:rPr>
              <a:t>However, we learn a few surprises:</a:t>
            </a:r>
          </a:p>
          <a:p>
            <a:endParaRPr lang="en-US" dirty="0">
              <a:latin typeface="Book Antiqua" panose="02040602050305030304" pitchFamily="18" charset="0"/>
            </a:endParaRPr>
          </a:p>
          <a:p>
            <a:pPr marL="342900" indent="-342900">
              <a:buAutoNum type="arabicPeriod"/>
            </a:pPr>
            <a:r>
              <a:rPr lang="en-US" b="1" i="1" dirty="0">
                <a:latin typeface="Book Antiqua" panose="02040602050305030304" pitchFamily="18" charset="0"/>
              </a:rPr>
              <a:t>Spacetime Basis form a Dirac Clifford Algebra</a:t>
            </a:r>
          </a:p>
          <a:p>
            <a:pPr marL="342900" indent="-342900">
              <a:buAutoNum type="arabicPeriod"/>
            </a:pPr>
            <a:endParaRPr lang="en-US" b="1" i="1" dirty="0">
              <a:latin typeface="Book Antiqua" panose="02040602050305030304" pitchFamily="18" charset="0"/>
            </a:endParaRPr>
          </a:p>
          <a:p>
            <a:pPr marL="342900" indent="-342900">
              <a:buAutoNum type="arabicPeriod"/>
            </a:pPr>
            <a:endParaRPr lang="en-US" b="1" i="1" dirty="0">
              <a:latin typeface="Book Antiqua" panose="02040602050305030304" pitchFamily="18" charset="0"/>
            </a:endParaRPr>
          </a:p>
          <a:p>
            <a:pPr marL="342900" indent="-342900">
              <a:buAutoNum type="arabicPeriod"/>
            </a:pPr>
            <a:endParaRPr lang="en-US" b="1" i="1" dirty="0">
              <a:latin typeface="Book Antiqua" panose="02040602050305030304" pitchFamily="18" charset="0"/>
            </a:endParaRPr>
          </a:p>
          <a:p>
            <a:r>
              <a:rPr lang="en-US" dirty="0">
                <a:latin typeface="Book Antiqua" panose="02040602050305030304" pitchFamily="18" charset="0"/>
              </a:rPr>
              <a:t>Satisfying the Clifford Algebra, </a:t>
            </a:r>
            <a:r>
              <a:rPr lang="en-US" i="1" dirty="0">
                <a:latin typeface="Book Antiqua" panose="02040602050305030304" pitchFamily="18" charset="0"/>
              </a:rPr>
              <a:t>the spacetime basis vectors can be given 4x4 representation</a:t>
            </a:r>
            <a:r>
              <a:rPr lang="en-US" dirty="0">
                <a:latin typeface="Book Antiqua" panose="02040602050305030304" pitchFamily="18" charset="0"/>
              </a:rPr>
              <a:t> as the commonly</a:t>
            </a:r>
          </a:p>
          <a:p>
            <a:r>
              <a:rPr lang="en-US" dirty="0">
                <a:latin typeface="Book Antiqua" panose="02040602050305030304" pitchFamily="18" charset="0"/>
              </a:rPr>
              <a:t>recognized Dirac matrices. The lack of commutativity of the Dirac “spacetime basis” matrices can be </a:t>
            </a:r>
          </a:p>
          <a:p>
            <a:r>
              <a:rPr lang="en-US" dirty="0">
                <a:latin typeface="Book Antiqua" panose="02040602050305030304" pitchFamily="18" charset="0"/>
              </a:rPr>
              <a:t>intuitively understood as a consequence of the wedge product (analogous to the cross product), which</a:t>
            </a:r>
          </a:p>
          <a:p>
            <a:r>
              <a:rPr lang="en-US" dirty="0">
                <a:latin typeface="Book Antiqua" panose="02040602050305030304" pitchFamily="18" charset="0"/>
              </a:rPr>
              <a:t>does not commute. </a:t>
            </a:r>
          </a:p>
          <a:p>
            <a:pPr marL="342900" indent="-342900">
              <a:buAutoNum type="arabicPeriod"/>
            </a:pPr>
            <a:endParaRPr lang="en-US" b="1" i="1" dirty="0">
              <a:latin typeface="Book Antiqua" panose="02040602050305030304" pitchFamily="18" charset="0"/>
            </a:endParaRPr>
          </a:p>
          <a:p>
            <a:pPr marL="342900" indent="-342900">
              <a:buAutoNum type="arabicPeriod"/>
            </a:pPr>
            <a:endParaRPr lang="en-US" b="1" i="1" dirty="0">
              <a:latin typeface="Book Antiqua" panose="02040602050305030304" pitchFamily="18" charset="0"/>
            </a:endParaRPr>
          </a:p>
          <a:p>
            <a:pPr marL="342900" indent="-342900">
              <a:buAutoNum type="arabicPeriod"/>
            </a:pPr>
            <a:endParaRPr lang="en-US" dirty="0">
              <a:latin typeface="Book Antiqua" panose="02040602050305030304" pitchFamily="18" charset="0"/>
            </a:endParaRPr>
          </a:p>
          <a:p>
            <a:pPr marL="342900" indent="-342900">
              <a:buAutoNum type="arabicPeriod"/>
            </a:pPr>
            <a:endParaRPr lang="en-US" dirty="0">
              <a:latin typeface="Book Antiqua" panose="02040602050305030304" pitchFamily="18" charset="0"/>
            </a:endParaRPr>
          </a:p>
        </p:txBody>
      </p:sp>
      <p:pic>
        <p:nvPicPr>
          <p:cNvPr id="7" name="Picture 6">
            <a:extLst>
              <a:ext uri="{FF2B5EF4-FFF2-40B4-BE49-F238E27FC236}">
                <a16:creationId xmlns:a16="http://schemas.microsoft.com/office/drawing/2014/main" id="{486D916E-53B9-98A2-D2DE-5D05DF9DEE66}"/>
              </a:ext>
            </a:extLst>
          </p:cNvPr>
          <p:cNvPicPr>
            <a:picLocks noChangeAspect="1"/>
          </p:cNvPicPr>
          <p:nvPr/>
        </p:nvPicPr>
        <p:blipFill>
          <a:blip r:embed="rId3"/>
          <a:stretch>
            <a:fillRect/>
          </a:stretch>
        </p:blipFill>
        <p:spPr>
          <a:xfrm>
            <a:off x="1136798" y="4241800"/>
            <a:ext cx="5532169" cy="416998"/>
          </a:xfrm>
          <a:prstGeom prst="rect">
            <a:avLst/>
          </a:prstGeom>
        </p:spPr>
      </p:pic>
      <p:pic>
        <p:nvPicPr>
          <p:cNvPr id="10" name="Picture 9">
            <a:extLst>
              <a:ext uri="{FF2B5EF4-FFF2-40B4-BE49-F238E27FC236}">
                <a16:creationId xmlns:a16="http://schemas.microsoft.com/office/drawing/2014/main" id="{3C40B5AD-D4F0-DD67-083D-B2736FFA86E1}"/>
              </a:ext>
            </a:extLst>
          </p:cNvPr>
          <p:cNvPicPr>
            <a:picLocks noChangeAspect="1"/>
          </p:cNvPicPr>
          <p:nvPr/>
        </p:nvPicPr>
        <p:blipFill>
          <a:blip r:embed="rId4"/>
          <a:stretch>
            <a:fillRect/>
          </a:stretch>
        </p:blipFill>
        <p:spPr>
          <a:xfrm>
            <a:off x="8078607" y="4241800"/>
            <a:ext cx="1526036" cy="416998"/>
          </a:xfrm>
          <a:prstGeom prst="rect">
            <a:avLst/>
          </a:prstGeom>
        </p:spPr>
      </p:pic>
      <p:cxnSp>
        <p:nvCxnSpPr>
          <p:cNvPr id="13" name="Straight Arrow Connector 12">
            <a:extLst>
              <a:ext uri="{FF2B5EF4-FFF2-40B4-BE49-F238E27FC236}">
                <a16:creationId xmlns:a16="http://schemas.microsoft.com/office/drawing/2014/main" id="{8D3C35D9-7361-5132-D42F-FE6B8F97207E}"/>
              </a:ext>
            </a:extLst>
          </p:cNvPr>
          <p:cNvCxnSpPr/>
          <p:nvPr/>
        </p:nvCxnSpPr>
        <p:spPr>
          <a:xfrm>
            <a:off x="6841067" y="4450299"/>
            <a:ext cx="10498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816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0269-1658-164B-9534-EB384380C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221989-EC99-682E-9AC3-69CFFC10BD73}"/>
              </a:ext>
            </a:extLst>
          </p:cNvPr>
          <p:cNvSpPr>
            <a:spLocks noGrp="1"/>
          </p:cNvSpPr>
          <p:nvPr>
            <p:ph type="title"/>
          </p:nvPr>
        </p:nvSpPr>
        <p:spPr>
          <a:xfrm>
            <a:off x="612775" y="0"/>
            <a:ext cx="10978219" cy="1527048"/>
          </a:xfrm>
        </p:spPr>
        <p:txBody>
          <a:bodyPr>
            <a:normAutofit/>
          </a:bodyPr>
          <a:lstStyle/>
          <a:p>
            <a:r>
              <a:rPr lang="en-US" dirty="0">
                <a:latin typeface="Book Antiqua" panose="02040602050305030304" pitchFamily="18" charset="0"/>
              </a:rPr>
              <a:t>Why the long detour?</a:t>
            </a:r>
            <a:endParaRPr lang="en-US" sz="2400" dirty="0">
              <a:latin typeface="Book Antiqua" panose="02040602050305030304" pitchFamily="18" charset="0"/>
            </a:endParaRPr>
          </a:p>
        </p:txBody>
      </p:sp>
      <p:sp>
        <p:nvSpPr>
          <p:cNvPr id="3" name="TextBox 2">
            <a:extLst>
              <a:ext uri="{FF2B5EF4-FFF2-40B4-BE49-F238E27FC236}">
                <a16:creationId xmlns:a16="http://schemas.microsoft.com/office/drawing/2014/main" id="{8CE93F7E-B178-2EBF-6732-74913C93086F}"/>
              </a:ext>
            </a:extLst>
          </p:cNvPr>
          <p:cNvSpPr txBox="1"/>
          <p:nvPr/>
        </p:nvSpPr>
        <p:spPr>
          <a:xfrm>
            <a:off x="612775" y="1701800"/>
            <a:ext cx="184731" cy="1477328"/>
          </a:xfrm>
          <a:prstGeom prst="rect">
            <a:avLst/>
          </a:prstGeom>
          <a:noFill/>
        </p:spPr>
        <p:txBody>
          <a:bodyPr wrap="none" rtlCol="0">
            <a:spAutoFit/>
          </a:bodyPr>
          <a:lstStyle/>
          <a:p>
            <a:endParaRPr lang="en-US" dirty="0">
              <a:latin typeface="Book Antiqua" panose="02040602050305030304" pitchFamily="18" charset="0"/>
            </a:endParaRPr>
          </a:p>
          <a:p>
            <a:endParaRPr lang="en-US" i="1" dirty="0">
              <a:latin typeface="Book Antiqua" panose="02040602050305030304" pitchFamily="18" charset="0"/>
            </a:endParaRPr>
          </a:p>
          <a:p>
            <a:endParaRPr lang="en-US" i="1"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p:txBody>
      </p:sp>
      <p:pic>
        <p:nvPicPr>
          <p:cNvPr id="5" name="Picture 4">
            <a:extLst>
              <a:ext uri="{FF2B5EF4-FFF2-40B4-BE49-F238E27FC236}">
                <a16:creationId xmlns:a16="http://schemas.microsoft.com/office/drawing/2014/main" id="{7FF8F9F6-3570-AC30-C6ED-4495C8E3AC12}"/>
              </a:ext>
            </a:extLst>
          </p:cNvPr>
          <p:cNvPicPr>
            <a:picLocks noChangeAspect="1"/>
          </p:cNvPicPr>
          <p:nvPr/>
        </p:nvPicPr>
        <p:blipFill>
          <a:blip r:embed="rId2"/>
          <a:stretch>
            <a:fillRect/>
          </a:stretch>
        </p:blipFill>
        <p:spPr>
          <a:xfrm>
            <a:off x="4066791" y="1557129"/>
            <a:ext cx="3118319" cy="751008"/>
          </a:xfrm>
          <a:prstGeom prst="rect">
            <a:avLst/>
          </a:prstGeom>
        </p:spPr>
      </p:pic>
      <p:sp>
        <p:nvSpPr>
          <p:cNvPr id="4" name="TextBox 3">
            <a:extLst>
              <a:ext uri="{FF2B5EF4-FFF2-40B4-BE49-F238E27FC236}">
                <a16:creationId xmlns:a16="http://schemas.microsoft.com/office/drawing/2014/main" id="{25ADB8A7-9C35-33A0-E984-C4B3C3499890}"/>
              </a:ext>
            </a:extLst>
          </p:cNvPr>
          <p:cNvSpPr txBox="1"/>
          <p:nvPr/>
        </p:nvSpPr>
        <p:spPr>
          <a:xfrm>
            <a:off x="705140" y="2308137"/>
            <a:ext cx="9943748" cy="2862322"/>
          </a:xfrm>
          <a:prstGeom prst="rect">
            <a:avLst/>
          </a:prstGeom>
          <a:noFill/>
        </p:spPr>
        <p:txBody>
          <a:bodyPr wrap="none" rtlCol="0">
            <a:spAutoFit/>
          </a:bodyPr>
          <a:lstStyle/>
          <a:p>
            <a:r>
              <a:rPr lang="en-US" dirty="0">
                <a:latin typeface="Book Antiqua" panose="02040602050305030304" pitchFamily="18" charset="0"/>
              </a:rPr>
              <a:t>The Dirac matrices have a natural interpretation as a representation of the spacetime basis. </a:t>
            </a:r>
          </a:p>
          <a:p>
            <a:endParaRPr lang="en-US" dirty="0">
              <a:latin typeface="Book Antiqua" panose="02040602050305030304" pitchFamily="18" charset="0"/>
            </a:endParaRPr>
          </a:p>
          <a:p>
            <a:r>
              <a:rPr lang="en-US" b="1" i="1" dirty="0">
                <a:latin typeface="Book Antiqua" panose="02040602050305030304" pitchFamily="18" charset="0"/>
              </a:rPr>
              <a:t>2. Rotors are a way to represent boosts and rotations, but in quantum-like fashion with double</a:t>
            </a:r>
          </a:p>
          <a:p>
            <a:r>
              <a:rPr lang="en-US" b="1" i="1" dirty="0">
                <a:latin typeface="Book Antiqua" panose="02040602050305030304" pitchFamily="18" charset="0"/>
              </a:rPr>
              <a:t>sided exponential:</a:t>
            </a:r>
          </a:p>
          <a:p>
            <a:endParaRPr lang="en-US" b="1" i="1" dirty="0">
              <a:latin typeface="Book Antiqua" panose="02040602050305030304" pitchFamily="18" charset="0"/>
            </a:endParaRPr>
          </a:p>
          <a:p>
            <a:endParaRPr lang="en-US" i="1" dirty="0">
              <a:latin typeface="Book Antiqua" panose="02040602050305030304" pitchFamily="18" charset="0"/>
            </a:endParaRPr>
          </a:p>
          <a:p>
            <a:pPr marL="342900" indent="-342900">
              <a:buAutoNum type="arabicPeriod"/>
            </a:pPr>
            <a:endParaRPr lang="en-US" b="1" i="1" dirty="0">
              <a:latin typeface="Book Antiqua" panose="02040602050305030304" pitchFamily="18" charset="0"/>
            </a:endParaRPr>
          </a:p>
          <a:p>
            <a:pPr marL="342900" indent="-342900">
              <a:buAutoNum type="arabicPeriod"/>
            </a:pPr>
            <a:endParaRPr lang="en-US" b="1" i="1" dirty="0">
              <a:latin typeface="Book Antiqua" panose="02040602050305030304" pitchFamily="18" charset="0"/>
            </a:endParaRPr>
          </a:p>
          <a:p>
            <a:pPr marL="342900" indent="-342900">
              <a:buAutoNum type="arabicPeriod"/>
            </a:pPr>
            <a:endParaRPr lang="en-US" dirty="0">
              <a:latin typeface="Book Antiqua" panose="02040602050305030304" pitchFamily="18" charset="0"/>
            </a:endParaRPr>
          </a:p>
          <a:p>
            <a:pPr marL="342900" indent="-342900">
              <a:buAutoNum type="arabicPeriod"/>
            </a:pPr>
            <a:endParaRPr lang="en-US" dirty="0">
              <a:latin typeface="Book Antiqua" panose="02040602050305030304" pitchFamily="18" charset="0"/>
            </a:endParaRPr>
          </a:p>
        </p:txBody>
      </p:sp>
      <p:pic>
        <p:nvPicPr>
          <p:cNvPr id="8" name="Picture 7">
            <a:extLst>
              <a:ext uri="{FF2B5EF4-FFF2-40B4-BE49-F238E27FC236}">
                <a16:creationId xmlns:a16="http://schemas.microsoft.com/office/drawing/2014/main" id="{9B814BAB-B808-69FE-06DF-CE3D1B41BE83}"/>
              </a:ext>
            </a:extLst>
          </p:cNvPr>
          <p:cNvPicPr>
            <a:picLocks noChangeAspect="1"/>
          </p:cNvPicPr>
          <p:nvPr/>
        </p:nvPicPr>
        <p:blipFill>
          <a:blip r:embed="rId3"/>
          <a:stretch>
            <a:fillRect/>
          </a:stretch>
        </p:blipFill>
        <p:spPr>
          <a:xfrm>
            <a:off x="1430561" y="3873674"/>
            <a:ext cx="8914827" cy="2077874"/>
          </a:xfrm>
          <a:prstGeom prst="rect">
            <a:avLst/>
          </a:prstGeom>
        </p:spPr>
      </p:pic>
    </p:spTree>
    <p:extLst>
      <p:ext uri="{BB962C8B-B14F-4D97-AF65-F5344CB8AC3E}">
        <p14:creationId xmlns:p14="http://schemas.microsoft.com/office/powerpoint/2010/main" val="238952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9036B-F169-7529-0EF6-E9927457C4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EBFB4-9804-3198-B601-AC276E485D8C}"/>
              </a:ext>
            </a:extLst>
          </p:cNvPr>
          <p:cNvSpPr>
            <a:spLocks noGrp="1"/>
          </p:cNvSpPr>
          <p:nvPr>
            <p:ph type="title"/>
          </p:nvPr>
        </p:nvSpPr>
        <p:spPr>
          <a:xfrm>
            <a:off x="612775" y="0"/>
            <a:ext cx="10978219" cy="1527048"/>
          </a:xfrm>
        </p:spPr>
        <p:txBody>
          <a:bodyPr>
            <a:normAutofit/>
          </a:bodyPr>
          <a:lstStyle/>
          <a:p>
            <a:r>
              <a:rPr lang="en-US" dirty="0">
                <a:latin typeface="Book Antiqua" panose="02040602050305030304" pitchFamily="18" charset="0"/>
              </a:rPr>
              <a:t>Why the long detour?</a:t>
            </a:r>
            <a:endParaRPr lang="en-US" sz="2400" dirty="0">
              <a:latin typeface="Book Antiqua" panose="02040602050305030304" pitchFamily="18" charset="0"/>
            </a:endParaRPr>
          </a:p>
        </p:txBody>
      </p:sp>
      <p:sp>
        <p:nvSpPr>
          <p:cNvPr id="3" name="TextBox 2">
            <a:extLst>
              <a:ext uri="{FF2B5EF4-FFF2-40B4-BE49-F238E27FC236}">
                <a16:creationId xmlns:a16="http://schemas.microsoft.com/office/drawing/2014/main" id="{CC11250E-C5C0-8690-3C32-5984CDA806B8}"/>
              </a:ext>
            </a:extLst>
          </p:cNvPr>
          <p:cNvSpPr txBox="1"/>
          <p:nvPr/>
        </p:nvSpPr>
        <p:spPr>
          <a:xfrm>
            <a:off x="612775" y="1701800"/>
            <a:ext cx="184731" cy="1477328"/>
          </a:xfrm>
          <a:prstGeom prst="rect">
            <a:avLst/>
          </a:prstGeom>
          <a:noFill/>
        </p:spPr>
        <p:txBody>
          <a:bodyPr wrap="none" rtlCol="0">
            <a:spAutoFit/>
          </a:bodyPr>
          <a:lstStyle/>
          <a:p>
            <a:endParaRPr lang="en-US" dirty="0">
              <a:latin typeface="Book Antiqua" panose="02040602050305030304" pitchFamily="18" charset="0"/>
            </a:endParaRPr>
          </a:p>
          <a:p>
            <a:endParaRPr lang="en-US" i="1" dirty="0">
              <a:latin typeface="Book Antiqua" panose="02040602050305030304" pitchFamily="18" charset="0"/>
            </a:endParaRPr>
          </a:p>
          <a:p>
            <a:endParaRPr lang="en-US" i="1"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p:txBody>
      </p:sp>
      <p:pic>
        <p:nvPicPr>
          <p:cNvPr id="5" name="Picture 4">
            <a:extLst>
              <a:ext uri="{FF2B5EF4-FFF2-40B4-BE49-F238E27FC236}">
                <a16:creationId xmlns:a16="http://schemas.microsoft.com/office/drawing/2014/main" id="{B1FD0FF1-413A-DD49-C8F5-CED8AFEAEEC9}"/>
              </a:ext>
            </a:extLst>
          </p:cNvPr>
          <p:cNvPicPr>
            <a:picLocks noChangeAspect="1"/>
          </p:cNvPicPr>
          <p:nvPr/>
        </p:nvPicPr>
        <p:blipFill>
          <a:blip r:embed="rId2"/>
          <a:stretch>
            <a:fillRect/>
          </a:stretch>
        </p:blipFill>
        <p:spPr>
          <a:xfrm>
            <a:off x="4066791" y="1557129"/>
            <a:ext cx="3118319" cy="751008"/>
          </a:xfrm>
          <a:prstGeom prst="rect">
            <a:avLst/>
          </a:prstGeom>
        </p:spPr>
      </p:pic>
      <p:sp>
        <p:nvSpPr>
          <p:cNvPr id="4" name="TextBox 3">
            <a:extLst>
              <a:ext uri="{FF2B5EF4-FFF2-40B4-BE49-F238E27FC236}">
                <a16:creationId xmlns:a16="http://schemas.microsoft.com/office/drawing/2014/main" id="{8DC7427F-5F77-4B4D-B601-0A8AC8C3994A}"/>
              </a:ext>
            </a:extLst>
          </p:cNvPr>
          <p:cNvSpPr txBox="1"/>
          <p:nvPr/>
        </p:nvSpPr>
        <p:spPr>
          <a:xfrm>
            <a:off x="705140" y="2308137"/>
            <a:ext cx="9943748" cy="2862322"/>
          </a:xfrm>
          <a:prstGeom prst="rect">
            <a:avLst/>
          </a:prstGeom>
          <a:noFill/>
        </p:spPr>
        <p:txBody>
          <a:bodyPr wrap="none" rtlCol="0">
            <a:spAutoFit/>
          </a:bodyPr>
          <a:lstStyle/>
          <a:p>
            <a:r>
              <a:rPr lang="en-US" dirty="0">
                <a:latin typeface="Book Antiqua" panose="02040602050305030304" pitchFamily="18" charset="0"/>
              </a:rPr>
              <a:t>The Dirac matrices have a natural interpretation as a representation of the spacetime basis. </a:t>
            </a:r>
          </a:p>
          <a:p>
            <a:endParaRPr lang="en-US" dirty="0">
              <a:latin typeface="Book Antiqua" panose="02040602050305030304" pitchFamily="18" charset="0"/>
            </a:endParaRPr>
          </a:p>
          <a:p>
            <a:r>
              <a:rPr lang="en-US" b="1" i="1" dirty="0">
                <a:latin typeface="Book Antiqua" panose="02040602050305030304" pitchFamily="18" charset="0"/>
              </a:rPr>
              <a:t>2. Rotors are a way to represent boosts and rotations, but in quantum-like fashion with double</a:t>
            </a:r>
          </a:p>
          <a:p>
            <a:r>
              <a:rPr lang="en-US" b="1" i="1" dirty="0">
                <a:latin typeface="Book Antiqua" panose="02040602050305030304" pitchFamily="18" charset="0"/>
              </a:rPr>
              <a:t>sided exponential:</a:t>
            </a:r>
          </a:p>
          <a:p>
            <a:endParaRPr lang="en-US" b="1" i="1" dirty="0">
              <a:latin typeface="Book Antiqua" panose="02040602050305030304" pitchFamily="18" charset="0"/>
            </a:endParaRPr>
          </a:p>
          <a:p>
            <a:endParaRPr lang="en-US" i="1" dirty="0">
              <a:latin typeface="Book Antiqua" panose="02040602050305030304" pitchFamily="18" charset="0"/>
            </a:endParaRPr>
          </a:p>
          <a:p>
            <a:pPr marL="342900" indent="-342900">
              <a:buAutoNum type="arabicPeriod"/>
            </a:pPr>
            <a:endParaRPr lang="en-US" b="1" i="1" dirty="0">
              <a:latin typeface="Book Antiqua" panose="02040602050305030304" pitchFamily="18" charset="0"/>
            </a:endParaRPr>
          </a:p>
          <a:p>
            <a:pPr marL="342900" indent="-342900">
              <a:buAutoNum type="arabicPeriod"/>
            </a:pPr>
            <a:endParaRPr lang="en-US" b="1" i="1" dirty="0">
              <a:latin typeface="Book Antiqua" panose="02040602050305030304" pitchFamily="18" charset="0"/>
            </a:endParaRPr>
          </a:p>
          <a:p>
            <a:pPr marL="342900" indent="-342900">
              <a:buAutoNum type="arabicPeriod"/>
            </a:pPr>
            <a:endParaRPr lang="en-US" dirty="0">
              <a:latin typeface="Book Antiqua" panose="02040602050305030304" pitchFamily="18" charset="0"/>
            </a:endParaRPr>
          </a:p>
          <a:p>
            <a:pPr marL="342900" indent="-342900">
              <a:buAutoNum type="arabicPeriod"/>
            </a:pPr>
            <a:endParaRPr lang="en-US" dirty="0">
              <a:latin typeface="Book Antiqua" panose="02040602050305030304" pitchFamily="18" charset="0"/>
            </a:endParaRPr>
          </a:p>
        </p:txBody>
      </p:sp>
      <p:pic>
        <p:nvPicPr>
          <p:cNvPr id="7" name="Picture 6">
            <a:extLst>
              <a:ext uri="{FF2B5EF4-FFF2-40B4-BE49-F238E27FC236}">
                <a16:creationId xmlns:a16="http://schemas.microsoft.com/office/drawing/2014/main" id="{F5C93E20-2D16-F700-0E10-B1052B5B177B}"/>
              </a:ext>
            </a:extLst>
          </p:cNvPr>
          <p:cNvPicPr>
            <a:picLocks noChangeAspect="1"/>
          </p:cNvPicPr>
          <p:nvPr/>
        </p:nvPicPr>
        <p:blipFill>
          <a:blip r:embed="rId3"/>
          <a:stretch>
            <a:fillRect/>
          </a:stretch>
        </p:blipFill>
        <p:spPr>
          <a:xfrm>
            <a:off x="3046391" y="3441062"/>
            <a:ext cx="4215901" cy="714169"/>
          </a:xfrm>
          <a:prstGeom prst="rect">
            <a:avLst/>
          </a:prstGeom>
        </p:spPr>
      </p:pic>
      <p:pic>
        <p:nvPicPr>
          <p:cNvPr id="10" name="Picture 9">
            <a:extLst>
              <a:ext uri="{FF2B5EF4-FFF2-40B4-BE49-F238E27FC236}">
                <a16:creationId xmlns:a16="http://schemas.microsoft.com/office/drawing/2014/main" id="{3D3899E1-2A21-EE04-5B5A-CAAED1C787CF}"/>
              </a:ext>
            </a:extLst>
          </p:cNvPr>
          <p:cNvPicPr>
            <a:picLocks noChangeAspect="1"/>
          </p:cNvPicPr>
          <p:nvPr/>
        </p:nvPicPr>
        <p:blipFill>
          <a:blip r:embed="rId4"/>
          <a:stretch>
            <a:fillRect/>
          </a:stretch>
        </p:blipFill>
        <p:spPr>
          <a:xfrm>
            <a:off x="3307876" y="4076111"/>
            <a:ext cx="3445545" cy="714168"/>
          </a:xfrm>
          <a:prstGeom prst="rect">
            <a:avLst/>
          </a:prstGeom>
        </p:spPr>
      </p:pic>
      <p:pic>
        <p:nvPicPr>
          <p:cNvPr id="12" name="Picture 11">
            <a:extLst>
              <a:ext uri="{FF2B5EF4-FFF2-40B4-BE49-F238E27FC236}">
                <a16:creationId xmlns:a16="http://schemas.microsoft.com/office/drawing/2014/main" id="{2BB2B869-C9BA-264D-748A-FA370DC82D32}"/>
              </a:ext>
            </a:extLst>
          </p:cNvPr>
          <p:cNvPicPr>
            <a:picLocks noChangeAspect="1"/>
          </p:cNvPicPr>
          <p:nvPr/>
        </p:nvPicPr>
        <p:blipFill>
          <a:blip r:embed="rId5"/>
          <a:stretch>
            <a:fillRect/>
          </a:stretch>
        </p:blipFill>
        <p:spPr>
          <a:xfrm>
            <a:off x="2892025" y="4723499"/>
            <a:ext cx="4370267" cy="446960"/>
          </a:xfrm>
          <a:prstGeom prst="rect">
            <a:avLst/>
          </a:prstGeom>
        </p:spPr>
      </p:pic>
      <p:pic>
        <p:nvPicPr>
          <p:cNvPr id="14" name="Picture 13">
            <a:extLst>
              <a:ext uri="{FF2B5EF4-FFF2-40B4-BE49-F238E27FC236}">
                <a16:creationId xmlns:a16="http://schemas.microsoft.com/office/drawing/2014/main" id="{76A02368-ACAB-69ED-523A-3E1F46E42AD8}"/>
              </a:ext>
            </a:extLst>
          </p:cNvPr>
          <p:cNvPicPr>
            <a:picLocks noChangeAspect="1"/>
          </p:cNvPicPr>
          <p:nvPr/>
        </p:nvPicPr>
        <p:blipFill>
          <a:blip r:embed="rId6"/>
          <a:stretch>
            <a:fillRect/>
          </a:stretch>
        </p:blipFill>
        <p:spPr>
          <a:xfrm>
            <a:off x="3108393" y="5145866"/>
            <a:ext cx="3844510" cy="578836"/>
          </a:xfrm>
          <a:prstGeom prst="rect">
            <a:avLst/>
          </a:prstGeom>
        </p:spPr>
      </p:pic>
      <p:pic>
        <p:nvPicPr>
          <p:cNvPr id="16" name="Picture 15">
            <a:extLst>
              <a:ext uri="{FF2B5EF4-FFF2-40B4-BE49-F238E27FC236}">
                <a16:creationId xmlns:a16="http://schemas.microsoft.com/office/drawing/2014/main" id="{A59ED736-CCCB-AF62-995A-F958EDBF6169}"/>
              </a:ext>
            </a:extLst>
          </p:cNvPr>
          <p:cNvPicPr>
            <a:picLocks noChangeAspect="1"/>
          </p:cNvPicPr>
          <p:nvPr/>
        </p:nvPicPr>
        <p:blipFill>
          <a:blip r:embed="rId7"/>
          <a:stretch>
            <a:fillRect/>
          </a:stretch>
        </p:blipFill>
        <p:spPr>
          <a:xfrm>
            <a:off x="1191305" y="5670013"/>
            <a:ext cx="7216364" cy="820552"/>
          </a:xfrm>
          <a:prstGeom prst="rect">
            <a:avLst/>
          </a:prstGeom>
        </p:spPr>
      </p:pic>
      <p:sp>
        <p:nvSpPr>
          <p:cNvPr id="17" name="TextBox 16">
            <a:extLst>
              <a:ext uri="{FF2B5EF4-FFF2-40B4-BE49-F238E27FC236}">
                <a16:creationId xmlns:a16="http://schemas.microsoft.com/office/drawing/2014/main" id="{17665721-492E-8992-2C7D-24F60F8E4205}"/>
              </a:ext>
            </a:extLst>
          </p:cNvPr>
          <p:cNvSpPr txBox="1"/>
          <p:nvPr/>
        </p:nvSpPr>
        <p:spPr>
          <a:xfrm>
            <a:off x="8477667" y="3798146"/>
            <a:ext cx="2576346" cy="1754326"/>
          </a:xfrm>
          <a:prstGeom prst="rect">
            <a:avLst/>
          </a:prstGeom>
          <a:noFill/>
        </p:spPr>
        <p:txBody>
          <a:bodyPr wrap="none" rtlCol="0">
            <a:spAutoFit/>
          </a:bodyPr>
          <a:lstStyle/>
          <a:p>
            <a:r>
              <a:rPr lang="en-US" dirty="0">
                <a:latin typeface="Book Antiqua" panose="02040602050305030304" pitchFamily="18" charset="0"/>
              </a:rPr>
              <a:t>Note: </a:t>
            </a:r>
          </a:p>
          <a:p>
            <a:endParaRPr lang="en-US" dirty="0">
              <a:latin typeface="Book Antiqua" panose="02040602050305030304" pitchFamily="18" charset="0"/>
            </a:endParaRPr>
          </a:p>
          <a:p>
            <a:r>
              <a:rPr lang="en-US" dirty="0">
                <a:latin typeface="Book Antiqua" panose="02040602050305030304" pitchFamily="18" charset="0"/>
              </a:rPr>
              <a:t>Both of these</a:t>
            </a:r>
          </a:p>
          <a:p>
            <a:r>
              <a:rPr lang="en-US" dirty="0">
                <a:latin typeface="Book Antiqua" panose="02040602050305030304" pitchFamily="18" charset="0"/>
              </a:rPr>
              <a:t>are relativistic </a:t>
            </a:r>
            <a:r>
              <a:rPr lang="en-US" i="1" dirty="0">
                <a:latin typeface="Book Antiqua" panose="02040602050305030304" pitchFamily="18" charset="0"/>
              </a:rPr>
              <a:t>classical</a:t>
            </a:r>
            <a:r>
              <a:rPr lang="en-US" dirty="0">
                <a:latin typeface="Book Antiqua" panose="02040602050305030304" pitchFamily="18" charset="0"/>
              </a:rPr>
              <a:t> </a:t>
            </a:r>
          </a:p>
          <a:p>
            <a:r>
              <a:rPr lang="en-US" dirty="0">
                <a:latin typeface="Book Antiqua" panose="02040602050305030304" pitchFamily="18" charset="0"/>
              </a:rPr>
              <a:t>examples utilizing the </a:t>
            </a:r>
          </a:p>
          <a:p>
            <a:r>
              <a:rPr lang="en-US" dirty="0">
                <a:latin typeface="Book Antiqua" panose="02040602050305030304" pitchFamily="18" charset="0"/>
              </a:rPr>
              <a:t>Dirac matrices</a:t>
            </a:r>
          </a:p>
        </p:txBody>
      </p:sp>
    </p:spTree>
    <p:extLst>
      <p:ext uri="{BB962C8B-B14F-4D97-AF65-F5344CB8AC3E}">
        <p14:creationId xmlns:p14="http://schemas.microsoft.com/office/powerpoint/2010/main" val="1687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F10D1-CD19-C0BB-61BB-70A3F981B6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6E4C97-8BC1-E566-D2F2-21F939E3344C}"/>
              </a:ext>
            </a:extLst>
          </p:cNvPr>
          <p:cNvSpPr>
            <a:spLocks noGrp="1"/>
          </p:cNvSpPr>
          <p:nvPr>
            <p:ph type="title"/>
          </p:nvPr>
        </p:nvSpPr>
        <p:spPr>
          <a:xfrm>
            <a:off x="612775" y="0"/>
            <a:ext cx="10978219" cy="1527048"/>
          </a:xfrm>
        </p:spPr>
        <p:txBody>
          <a:bodyPr>
            <a:normAutofit/>
          </a:bodyPr>
          <a:lstStyle/>
          <a:p>
            <a:r>
              <a:rPr lang="en-US" dirty="0">
                <a:latin typeface="Book Antiqua" panose="02040602050305030304" pitchFamily="18" charset="0"/>
              </a:rPr>
              <a:t>Why the long detour?</a:t>
            </a:r>
            <a:endParaRPr lang="en-US" sz="2400" dirty="0">
              <a:latin typeface="Book Antiqua" panose="02040602050305030304" pitchFamily="18" charset="0"/>
            </a:endParaRPr>
          </a:p>
        </p:txBody>
      </p:sp>
      <p:sp>
        <p:nvSpPr>
          <p:cNvPr id="3" name="TextBox 2">
            <a:extLst>
              <a:ext uri="{FF2B5EF4-FFF2-40B4-BE49-F238E27FC236}">
                <a16:creationId xmlns:a16="http://schemas.microsoft.com/office/drawing/2014/main" id="{1512554A-F95B-4096-4FA9-7434F29A7E6D}"/>
              </a:ext>
            </a:extLst>
          </p:cNvPr>
          <p:cNvSpPr txBox="1"/>
          <p:nvPr/>
        </p:nvSpPr>
        <p:spPr>
          <a:xfrm>
            <a:off x="612775" y="1701800"/>
            <a:ext cx="184731" cy="1477328"/>
          </a:xfrm>
          <a:prstGeom prst="rect">
            <a:avLst/>
          </a:prstGeom>
          <a:noFill/>
        </p:spPr>
        <p:txBody>
          <a:bodyPr wrap="none" rtlCol="0">
            <a:spAutoFit/>
          </a:bodyPr>
          <a:lstStyle/>
          <a:p>
            <a:endParaRPr lang="en-US" dirty="0">
              <a:latin typeface="Book Antiqua" panose="02040602050305030304" pitchFamily="18" charset="0"/>
            </a:endParaRPr>
          </a:p>
          <a:p>
            <a:endParaRPr lang="en-US" i="1" dirty="0">
              <a:latin typeface="Book Antiqua" panose="02040602050305030304" pitchFamily="18" charset="0"/>
            </a:endParaRPr>
          </a:p>
          <a:p>
            <a:endParaRPr lang="en-US" i="1"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p:txBody>
      </p:sp>
      <p:sp>
        <p:nvSpPr>
          <p:cNvPr id="4" name="TextBox 3">
            <a:extLst>
              <a:ext uri="{FF2B5EF4-FFF2-40B4-BE49-F238E27FC236}">
                <a16:creationId xmlns:a16="http://schemas.microsoft.com/office/drawing/2014/main" id="{C5D908FD-1176-87B1-B056-EF4F56AB2F70}"/>
              </a:ext>
            </a:extLst>
          </p:cNvPr>
          <p:cNvSpPr txBox="1"/>
          <p:nvPr/>
        </p:nvSpPr>
        <p:spPr>
          <a:xfrm>
            <a:off x="705140" y="1924547"/>
            <a:ext cx="10205038" cy="6186309"/>
          </a:xfrm>
          <a:prstGeom prst="rect">
            <a:avLst/>
          </a:prstGeom>
          <a:noFill/>
        </p:spPr>
        <p:txBody>
          <a:bodyPr wrap="none" rtlCol="0">
            <a:spAutoFit/>
          </a:bodyPr>
          <a:lstStyle/>
          <a:p>
            <a:r>
              <a:rPr lang="en-US" b="1" i="1" dirty="0">
                <a:latin typeface="Book Antiqua" panose="02040602050305030304" pitchFamily="18" charset="0"/>
              </a:rPr>
              <a:t>3. Spinors are a subset of rotors</a:t>
            </a:r>
          </a:p>
          <a:p>
            <a:endParaRPr lang="en-US" b="1" i="1" dirty="0">
              <a:latin typeface="Book Antiqua" panose="02040602050305030304" pitchFamily="18" charset="0"/>
            </a:endParaRPr>
          </a:p>
          <a:p>
            <a:endParaRPr lang="en-US" b="1" i="1" dirty="0">
              <a:latin typeface="Book Antiqua" panose="02040602050305030304" pitchFamily="18" charset="0"/>
            </a:endParaRPr>
          </a:p>
          <a:p>
            <a:endParaRPr lang="en-US" b="1" i="1" dirty="0">
              <a:latin typeface="Book Antiqua" panose="02040602050305030304" pitchFamily="18" charset="0"/>
            </a:endParaRPr>
          </a:p>
          <a:p>
            <a:endParaRPr lang="en-US" b="1" i="1" dirty="0">
              <a:latin typeface="Book Antiqua" panose="02040602050305030304" pitchFamily="18" charset="0"/>
            </a:endParaRPr>
          </a:p>
          <a:p>
            <a:endParaRPr lang="en-US" b="1" i="1" dirty="0">
              <a:latin typeface="Book Antiqua" panose="02040602050305030304" pitchFamily="18" charset="0"/>
            </a:endParaRPr>
          </a:p>
          <a:p>
            <a:r>
              <a:rPr lang="en-US" dirty="0">
                <a:latin typeface="Book Antiqua" panose="02040602050305030304" pitchFamily="18" charset="0"/>
              </a:rPr>
              <a:t>Another equivalent way to understand spinors is as minimal left ideals of a Clifford algebra:</a:t>
            </a: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r>
              <a:rPr lang="en-US" dirty="0">
                <a:latin typeface="Book Antiqua" panose="02040602050305030304" pitchFamily="18" charset="0"/>
              </a:rPr>
              <a:t>The above two definitions are equivalent. Both will be used in the following. </a:t>
            </a:r>
          </a:p>
          <a:p>
            <a:endParaRPr lang="en-US" dirty="0">
              <a:latin typeface="Book Antiqua" panose="02040602050305030304" pitchFamily="18" charset="0"/>
            </a:endParaRPr>
          </a:p>
          <a:p>
            <a:r>
              <a:rPr lang="en-US" dirty="0">
                <a:latin typeface="Book Antiqua" panose="02040602050305030304" pitchFamily="18" charset="0"/>
              </a:rPr>
              <a:t>The important point is that we have spinors without quantum reasoning, as </a:t>
            </a:r>
            <a:r>
              <a:rPr lang="en-US" i="1" dirty="0">
                <a:latin typeface="Book Antiqua" panose="02040602050305030304" pitchFamily="18" charset="0"/>
              </a:rPr>
              <a:t>geometric</a:t>
            </a:r>
            <a:r>
              <a:rPr lang="en-US" dirty="0">
                <a:latin typeface="Book Antiqua" panose="02040602050305030304" pitchFamily="18" charset="0"/>
              </a:rPr>
              <a:t> objects that</a:t>
            </a:r>
          </a:p>
          <a:p>
            <a:r>
              <a:rPr lang="en-US" dirty="0">
                <a:latin typeface="Book Antiqua" panose="02040602050305030304" pitchFamily="18" charset="0"/>
              </a:rPr>
              <a:t>encode spacetime momentum and orientation.  </a:t>
            </a:r>
          </a:p>
          <a:p>
            <a:endParaRPr lang="en-US" b="1" i="1" dirty="0">
              <a:latin typeface="Book Antiqua" panose="02040602050305030304" pitchFamily="18" charset="0"/>
            </a:endParaRPr>
          </a:p>
          <a:p>
            <a:endParaRPr lang="en-US" i="1" dirty="0">
              <a:latin typeface="Book Antiqua" panose="02040602050305030304" pitchFamily="18" charset="0"/>
            </a:endParaRPr>
          </a:p>
          <a:p>
            <a:pPr marL="342900" indent="-342900">
              <a:buAutoNum type="arabicPeriod"/>
            </a:pPr>
            <a:endParaRPr lang="en-US" b="1" i="1" dirty="0">
              <a:latin typeface="Book Antiqua" panose="02040602050305030304" pitchFamily="18" charset="0"/>
            </a:endParaRPr>
          </a:p>
          <a:p>
            <a:pPr marL="342900" indent="-342900">
              <a:buAutoNum type="arabicPeriod"/>
            </a:pPr>
            <a:endParaRPr lang="en-US" b="1" i="1" dirty="0">
              <a:latin typeface="Book Antiqua" panose="02040602050305030304" pitchFamily="18" charset="0"/>
            </a:endParaRPr>
          </a:p>
          <a:p>
            <a:pPr marL="342900" indent="-342900">
              <a:buAutoNum type="arabicPeriod"/>
            </a:pPr>
            <a:endParaRPr lang="en-US" dirty="0">
              <a:latin typeface="Book Antiqua" panose="02040602050305030304" pitchFamily="18" charset="0"/>
            </a:endParaRPr>
          </a:p>
          <a:p>
            <a:pPr marL="342900" indent="-342900">
              <a:buAutoNum type="arabicPeriod"/>
            </a:pPr>
            <a:endParaRPr lang="en-US" dirty="0">
              <a:latin typeface="Book Antiqua" panose="02040602050305030304" pitchFamily="18" charset="0"/>
            </a:endParaRPr>
          </a:p>
        </p:txBody>
      </p:sp>
      <p:pic>
        <p:nvPicPr>
          <p:cNvPr id="8" name="Picture 7">
            <a:extLst>
              <a:ext uri="{FF2B5EF4-FFF2-40B4-BE49-F238E27FC236}">
                <a16:creationId xmlns:a16="http://schemas.microsoft.com/office/drawing/2014/main" id="{9ABEEEA4-9A21-7CBA-069A-ACE5DCFBC0CA}"/>
              </a:ext>
            </a:extLst>
          </p:cNvPr>
          <p:cNvPicPr>
            <a:picLocks noChangeAspect="1"/>
          </p:cNvPicPr>
          <p:nvPr/>
        </p:nvPicPr>
        <p:blipFill>
          <a:blip r:embed="rId2"/>
          <a:stretch>
            <a:fillRect/>
          </a:stretch>
        </p:blipFill>
        <p:spPr>
          <a:xfrm>
            <a:off x="2697633" y="2319867"/>
            <a:ext cx="6101084" cy="602418"/>
          </a:xfrm>
          <a:prstGeom prst="rect">
            <a:avLst/>
          </a:prstGeom>
        </p:spPr>
      </p:pic>
      <p:pic>
        <p:nvPicPr>
          <p:cNvPr id="11" name="Picture 10">
            <a:extLst>
              <a:ext uri="{FF2B5EF4-FFF2-40B4-BE49-F238E27FC236}">
                <a16:creationId xmlns:a16="http://schemas.microsoft.com/office/drawing/2014/main" id="{17312A28-7DE2-3ADB-38B9-A2AADC514D3A}"/>
              </a:ext>
            </a:extLst>
          </p:cNvPr>
          <p:cNvPicPr>
            <a:picLocks noChangeAspect="1"/>
          </p:cNvPicPr>
          <p:nvPr/>
        </p:nvPicPr>
        <p:blipFill>
          <a:blip r:embed="rId3"/>
          <a:stretch>
            <a:fillRect/>
          </a:stretch>
        </p:blipFill>
        <p:spPr>
          <a:xfrm>
            <a:off x="4758266" y="2892242"/>
            <a:ext cx="1766609" cy="573771"/>
          </a:xfrm>
          <a:prstGeom prst="rect">
            <a:avLst/>
          </a:prstGeom>
        </p:spPr>
      </p:pic>
      <p:pic>
        <p:nvPicPr>
          <p:cNvPr id="15" name="Picture 14">
            <a:extLst>
              <a:ext uri="{FF2B5EF4-FFF2-40B4-BE49-F238E27FC236}">
                <a16:creationId xmlns:a16="http://schemas.microsoft.com/office/drawing/2014/main" id="{ECFB1FBF-65BB-6ED3-676D-6FF9D80BF624}"/>
              </a:ext>
            </a:extLst>
          </p:cNvPr>
          <p:cNvPicPr>
            <a:picLocks noChangeAspect="1"/>
          </p:cNvPicPr>
          <p:nvPr/>
        </p:nvPicPr>
        <p:blipFill>
          <a:blip r:embed="rId4"/>
          <a:stretch>
            <a:fillRect/>
          </a:stretch>
        </p:blipFill>
        <p:spPr>
          <a:xfrm>
            <a:off x="797506" y="3935716"/>
            <a:ext cx="4351227" cy="1233419"/>
          </a:xfrm>
          <a:prstGeom prst="rect">
            <a:avLst/>
          </a:prstGeom>
        </p:spPr>
      </p:pic>
      <p:pic>
        <p:nvPicPr>
          <p:cNvPr id="19" name="Picture 18">
            <a:extLst>
              <a:ext uri="{FF2B5EF4-FFF2-40B4-BE49-F238E27FC236}">
                <a16:creationId xmlns:a16="http://schemas.microsoft.com/office/drawing/2014/main" id="{7FCF0F41-B1DE-5FC8-36FE-AF2BAAA29B47}"/>
              </a:ext>
            </a:extLst>
          </p:cNvPr>
          <p:cNvPicPr>
            <a:picLocks noChangeAspect="1"/>
          </p:cNvPicPr>
          <p:nvPr/>
        </p:nvPicPr>
        <p:blipFill>
          <a:blip r:embed="rId5"/>
          <a:stretch>
            <a:fillRect/>
          </a:stretch>
        </p:blipFill>
        <p:spPr>
          <a:xfrm>
            <a:off x="5717036" y="3995609"/>
            <a:ext cx="4882591" cy="1013587"/>
          </a:xfrm>
          <a:prstGeom prst="rect">
            <a:avLst/>
          </a:prstGeom>
        </p:spPr>
      </p:pic>
    </p:spTree>
    <p:extLst>
      <p:ext uri="{BB962C8B-B14F-4D97-AF65-F5344CB8AC3E}">
        <p14:creationId xmlns:p14="http://schemas.microsoft.com/office/powerpoint/2010/main" val="2550117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24739-D966-2F9E-B784-EDDA67E881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FF887C-66EF-8F4A-764C-7FAB1F25749A}"/>
              </a:ext>
            </a:extLst>
          </p:cNvPr>
          <p:cNvSpPr>
            <a:spLocks noGrp="1"/>
          </p:cNvSpPr>
          <p:nvPr>
            <p:ph type="title"/>
          </p:nvPr>
        </p:nvSpPr>
        <p:spPr>
          <a:xfrm>
            <a:off x="612775" y="0"/>
            <a:ext cx="10978219" cy="1527048"/>
          </a:xfrm>
        </p:spPr>
        <p:txBody>
          <a:bodyPr>
            <a:normAutofit/>
          </a:bodyPr>
          <a:lstStyle/>
          <a:p>
            <a:r>
              <a:rPr lang="en-US" dirty="0">
                <a:latin typeface="Book Antiqua" panose="02040602050305030304" pitchFamily="18" charset="0"/>
              </a:rPr>
              <a:t>Why the long detour?</a:t>
            </a:r>
            <a:endParaRPr lang="en-US" sz="2400" dirty="0">
              <a:latin typeface="Book Antiqua" panose="02040602050305030304" pitchFamily="18" charset="0"/>
            </a:endParaRPr>
          </a:p>
        </p:txBody>
      </p:sp>
      <p:sp>
        <p:nvSpPr>
          <p:cNvPr id="3" name="TextBox 2">
            <a:extLst>
              <a:ext uri="{FF2B5EF4-FFF2-40B4-BE49-F238E27FC236}">
                <a16:creationId xmlns:a16="http://schemas.microsoft.com/office/drawing/2014/main" id="{396BFABB-6B32-1900-0618-3C6892BC3443}"/>
              </a:ext>
            </a:extLst>
          </p:cNvPr>
          <p:cNvSpPr txBox="1"/>
          <p:nvPr/>
        </p:nvSpPr>
        <p:spPr>
          <a:xfrm>
            <a:off x="612775" y="1701800"/>
            <a:ext cx="184731" cy="1477328"/>
          </a:xfrm>
          <a:prstGeom prst="rect">
            <a:avLst/>
          </a:prstGeom>
          <a:noFill/>
        </p:spPr>
        <p:txBody>
          <a:bodyPr wrap="none" rtlCol="0">
            <a:spAutoFit/>
          </a:bodyPr>
          <a:lstStyle/>
          <a:p>
            <a:endParaRPr lang="en-US" dirty="0">
              <a:latin typeface="Book Antiqua" panose="02040602050305030304" pitchFamily="18" charset="0"/>
            </a:endParaRPr>
          </a:p>
          <a:p>
            <a:endParaRPr lang="en-US" i="1" dirty="0">
              <a:latin typeface="Book Antiqua" panose="02040602050305030304" pitchFamily="18" charset="0"/>
            </a:endParaRPr>
          </a:p>
          <a:p>
            <a:endParaRPr lang="en-US" i="1"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p:txBody>
      </p:sp>
      <p:sp>
        <p:nvSpPr>
          <p:cNvPr id="4" name="TextBox 3">
            <a:extLst>
              <a:ext uri="{FF2B5EF4-FFF2-40B4-BE49-F238E27FC236}">
                <a16:creationId xmlns:a16="http://schemas.microsoft.com/office/drawing/2014/main" id="{CFCBD189-8192-323F-DC11-6A44E67DE1D3}"/>
              </a:ext>
            </a:extLst>
          </p:cNvPr>
          <p:cNvSpPr txBox="1"/>
          <p:nvPr/>
        </p:nvSpPr>
        <p:spPr>
          <a:xfrm>
            <a:off x="705140" y="1924547"/>
            <a:ext cx="11123558" cy="5632311"/>
          </a:xfrm>
          <a:prstGeom prst="rect">
            <a:avLst/>
          </a:prstGeom>
          <a:noFill/>
        </p:spPr>
        <p:txBody>
          <a:bodyPr wrap="none" rtlCol="0">
            <a:spAutoFit/>
          </a:bodyPr>
          <a:lstStyle/>
          <a:p>
            <a:r>
              <a:rPr lang="en-US" b="1" i="1" dirty="0">
                <a:latin typeface="Book Antiqua" panose="02040602050305030304" pitchFamily="18" charset="0"/>
              </a:rPr>
              <a:t>4. Division by 2 in rotor/spinor is a representational issue</a:t>
            </a:r>
          </a:p>
          <a:p>
            <a:endParaRPr lang="en-US" b="1" i="1" dirty="0">
              <a:latin typeface="Book Antiqua" panose="02040602050305030304" pitchFamily="18" charset="0"/>
            </a:endParaRPr>
          </a:p>
          <a:p>
            <a:endParaRPr lang="en-US" b="1" i="1" dirty="0">
              <a:latin typeface="Book Antiqua" panose="02040602050305030304" pitchFamily="18" charset="0"/>
            </a:endParaRPr>
          </a:p>
          <a:p>
            <a:endParaRPr lang="en-US" b="1" i="1" dirty="0">
              <a:latin typeface="Book Antiqua" panose="02040602050305030304" pitchFamily="18" charset="0"/>
            </a:endParaRPr>
          </a:p>
          <a:p>
            <a:endParaRPr lang="en-US" b="1" i="1" dirty="0">
              <a:latin typeface="Book Antiqua" panose="02040602050305030304" pitchFamily="18" charset="0"/>
            </a:endParaRPr>
          </a:p>
          <a:p>
            <a:endParaRPr lang="en-US" b="1" i="1" dirty="0">
              <a:latin typeface="Book Antiqua" panose="02040602050305030304" pitchFamily="18" charset="0"/>
            </a:endParaRPr>
          </a:p>
          <a:p>
            <a:r>
              <a:rPr lang="en-US" dirty="0">
                <a:latin typeface="Book Antiqua" panose="02040602050305030304" pitchFamily="18" charset="0"/>
              </a:rPr>
              <a:t>Division by 2 can be seen as a representational issue of going from double sided sandwich product to single</a:t>
            </a:r>
          </a:p>
          <a:p>
            <a:r>
              <a:rPr lang="en-US" dirty="0">
                <a:latin typeface="Book Antiqua" panose="02040602050305030304" pitchFamily="18" charset="0"/>
              </a:rPr>
              <a:t>rotor parameterization for particles. From this perspective, the rotation of 720 degrees actually corresponds</a:t>
            </a:r>
          </a:p>
          <a:p>
            <a:r>
              <a:rPr lang="en-US" dirty="0">
                <a:latin typeface="Book Antiqua" panose="02040602050305030304" pitchFamily="18" charset="0"/>
              </a:rPr>
              <a:t>to a </a:t>
            </a:r>
            <a:r>
              <a:rPr lang="en-US" i="1" dirty="0">
                <a:latin typeface="Book Antiqua" panose="02040602050305030304" pitchFamily="18" charset="0"/>
              </a:rPr>
              <a:t>physical</a:t>
            </a:r>
            <a:r>
              <a:rPr lang="en-US" dirty="0">
                <a:latin typeface="Book Antiqua" panose="02040602050305030304" pitchFamily="18" charset="0"/>
              </a:rPr>
              <a:t> rotation of 360 degrees. </a:t>
            </a:r>
          </a:p>
          <a:p>
            <a:endParaRPr lang="en-US" b="1" i="1" dirty="0">
              <a:latin typeface="Book Antiqua" panose="02040602050305030304" pitchFamily="18" charset="0"/>
            </a:endParaRPr>
          </a:p>
          <a:p>
            <a:endParaRPr lang="en-US" b="1" i="1" dirty="0">
              <a:latin typeface="Book Antiqua" panose="02040602050305030304" pitchFamily="18" charset="0"/>
            </a:endParaRPr>
          </a:p>
          <a:p>
            <a:endParaRPr lang="en-US" b="1" i="1" dirty="0">
              <a:latin typeface="Book Antiqua" panose="02040602050305030304" pitchFamily="18" charset="0"/>
            </a:endParaRPr>
          </a:p>
          <a:p>
            <a:endParaRPr lang="en-US" b="1" i="1" dirty="0">
              <a:latin typeface="Book Antiqua" panose="02040602050305030304" pitchFamily="18" charset="0"/>
            </a:endParaRPr>
          </a:p>
          <a:p>
            <a:endParaRPr lang="en-US" b="1" i="1" dirty="0">
              <a:latin typeface="Book Antiqua" panose="02040602050305030304" pitchFamily="18" charset="0"/>
            </a:endParaRPr>
          </a:p>
          <a:p>
            <a:endParaRPr lang="en-US" b="1" i="1" dirty="0">
              <a:latin typeface="Book Antiqua" panose="02040602050305030304" pitchFamily="18" charset="0"/>
            </a:endParaRPr>
          </a:p>
          <a:p>
            <a:endParaRPr lang="en-US" i="1" dirty="0">
              <a:latin typeface="Book Antiqua" panose="02040602050305030304" pitchFamily="18" charset="0"/>
            </a:endParaRPr>
          </a:p>
          <a:p>
            <a:pPr marL="342900" indent="-342900">
              <a:buAutoNum type="arabicPeriod"/>
            </a:pPr>
            <a:endParaRPr lang="en-US" b="1" i="1" dirty="0">
              <a:latin typeface="Book Antiqua" panose="02040602050305030304" pitchFamily="18" charset="0"/>
            </a:endParaRPr>
          </a:p>
          <a:p>
            <a:pPr marL="342900" indent="-342900">
              <a:buAutoNum type="arabicPeriod"/>
            </a:pPr>
            <a:endParaRPr lang="en-US" b="1" i="1" dirty="0">
              <a:latin typeface="Book Antiqua" panose="02040602050305030304" pitchFamily="18" charset="0"/>
            </a:endParaRPr>
          </a:p>
          <a:p>
            <a:pPr marL="342900" indent="-342900">
              <a:buAutoNum type="arabicPeriod"/>
            </a:pPr>
            <a:endParaRPr lang="en-US" dirty="0">
              <a:latin typeface="Book Antiqua" panose="02040602050305030304" pitchFamily="18" charset="0"/>
            </a:endParaRPr>
          </a:p>
          <a:p>
            <a:pPr marL="342900" indent="-342900">
              <a:buAutoNum type="arabicPeriod"/>
            </a:pPr>
            <a:endParaRPr lang="en-US" dirty="0">
              <a:latin typeface="Book Antiqua" panose="02040602050305030304" pitchFamily="18" charset="0"/>
            </a:endParaRPr>
          </a:p>
        </p:txBody>
      </p:sp>
      <p:pic>
        <p:nvPicPr>
          <p:cNvPr id="6" name="Picture 5">
            <a:extLst>
              <a:ext uri="{FF2B5EF4-FFF2-40B4-BE49-F238E27FC236}">
                <a16:creationId xmlns:a16="http://schemas.microsoft.com/office/drawing/2014/main" id="{2E7A1FAF-98BA-5D87-37D8-1EA0175EF926}"/>
              </a:ext>
            </a:extLst>
          </p:cNvPr>
          <p:cNvPicPr>
            <a:picLocks noChangeAspect="1"/>
          </p:cNvPicPr>
          <p:nvPr/>
        </p:nvPicPr>
        <p:blipFill>
          <a:blip r:embed="rId2"/>
          <a:stretch>
            <a:fillRect/>
          </a:stretch>
        </p:blipFill>
        <p:spPr>
          <a:xfrm>
            <a:off x="2820935" y="2461013"/>
            <a:ext cx="2288177" cy="655532"/>
          </a:xfrm>
          <a:prstGeom prst="rect">
            <a:avLst/>
          </a:prstGeom>
        </p:spPr>
      </p:pic>
      <p:pic>
        <p:nvPicPr>
          <p:cNvPr id="9" name="Picture 8">
            <a:extLst>
              <a:ext uri="{FF2B5EF4-FFF2-40B4-BE49-F238E27FC236}">
                <a16:creationId xmlns:a16="http://schemas.microsoft.com/office/drawing/2014/main" id="{9CCB21CF-99B2-66BB-43D4-F17EF8479193}"/>
              </a:ext>
            </a:extLst>
          </p:cNvPr>
          <p:cNvPicPr>
            <a:picLocks noChangeAspect="1"/>
          </p:cNvPicPr>
          <p:nvPr/>
        </p:nvPicPr>
        <p:blipFill>
          <a:blip r:embed="rId3"/>
          <a:stretch>
            <a:fillRect/>
          </a:stretch>
        </p:blipFill>
        <p:spPr>
          <a:xfrm>
            <a:off x="6096000" y="2583574"/>
            <a:ext cx="1810483" cy="595554"/>
          </a:xfrm>
          <a:prstGeom prst="rect">
            <a:avLst/>
          </a:prstGeom>
        </p:spPr>
      </p:pic>
    </p:spTree>
    <p:extLst>
      <p:ext uri="{BB962C8B-B14F-4D97-AF65-F5344CB8AC3E}">
        <p14:creationId xmlns:p14="http://schemas.microsoft.com/office/powerpoint/2010/main" val="2807793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7431D-1AB8-CA4E-9CDE-54793D2E9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BD5CF8-08AC-FFA5-6DD6-32974B78ADFE}"/>
              </a:ext>
            </a:extLst>
          </p:cNvPr>
          <p:cNvSpPr>
            <a:spLocks noGrp="1"/>
          </p:cNvSpPr>
          <p:nvPr>
            <p:ph type="title"/>
          </p:nvPr>
        </p:nvSpPr>
        <p:spPr>
          <a:xfrm>
            <a:off x="612775" y="0"/>
            <a:ext cx="10978219" cy="1066800"/>
          </a:xfrm>
        </p:spPr>
        <p:txBody>
          <a:bodyPr>
            <a:normAutofit/>
          </a:bodyPr>
          <a:lstStyle/>
          <a:p>
            <a:r>
              <a:rPr lang="en-US" sz="2400" dirty="0"/>
              <a:t>Introducing Koopman Philosophy to Geometric Spinors</a:t>
            </a:r>
          </a:p>
        </p:txBody>
      </p:sp>
      <p:sp>
        <p:nvSpPr>
          <p:cNvPr id="3" name="TextBox 2">
            <a:extLst>
              <a:ext uri="{FF2B5EF4-FFF2-40B4-BE49-F238E27FC236}">
                <a16:creationId xmlns:a16="http://schemas.microsoft.com/office/drawing/2014/main" id="{430F2058-4B56-2606-C4A6-25445D450A14}"/>
              </a:ext>
            </a:extLst>
          </p:cNvPr>
          <p:cNvSpPr txBox="1"/>
          <p:nvPr/>
        </p:nvSpPr>
        <p:spPr>
          <a:xfrm>
            <a:off x="719667" y="1701800"/>
            <a:ext cx="10493578" cy="2862322"/>
          </a:xfrm>
          <a:prstGeom prst="rect">
            <a:avLst/>
          </a:prstGeom>
          <a:noFill/>
        </p:spPr>
        <p:txBody>
          <a:bodyPr wrap="none" rtlCol="0">
            <a:spAutoFit/>
          </a:bodyPr>
          <a:lstStyle/>
          <a:p>
            <a:r>
              <a:rPr lang="en-US" dirty="0">
                <a:latin typeface="Book Antiqua" panose="02040602050305030304" pitchFamily="18" charset="0"/>
              </a:rPr>
              <a:t>Advances in the mathematics of spacetime geometry reveal that many objects we typically think</a:t>
            </a:r>
          </a:p>
          <a:p>
            <a:r>
              <a:rPr lang="en-US" dirty="0">
                <a:latin typeface="Book Antiqua" panose="02040602050305030304" pitchFamily="18" charset="0"/>
              </a:rPr>
              <a:t>of as quantum are actually geometric objects. Dirac gamma matrices and spinors naturally arise</a:t>
            </a:r>
          </a:p>
          <a:p>
            <a:r>
              <a:rPr lang="en-US" dirty="0">
                <a:latin typeface="Book Antiqua" panose="02040602050305030304" pitchFamily="18" charset="0"/>
              </a:rPr>
              <a:t>with a coherent geometric interpretation. </a:t>
            </a:r>
          </a:p>
          <a:p>
            <a:endParaRPr lang="en-US" dirty="0">
              <a:latin typeface="Book Antiqua" panose="02040602050305030304" pitchFamily="18" charset="0"/>
            </a:endParaRPr>
          </a:p>
          <a:p>
            <a:r>
              <a:rPr lang="en-US" dirty="0">
                <a:latin typeface="Book Antiqua" panose="02040602050305030304" pitchFamily="18" charset="0"/>
              </a:rPr>
              <a:t>Importantly, this was not added in arbitrarily. No quantum assumptions were made up to this point.</a:t>
            </a:r>
          </a:p>
          <a:p>
            <a:endParaRPr lang="en-US" dirty="0">
              <a:latin typeface="Book Antiqua" panose="02040602050305030304" pitchFamily="18" charset="0"/>
            </a:endParaRPr>
          </a:p>
          <a:p>
            <a:endParaRPr lang="en-US" dirty="0">
              <a:latin typeface="Book Antiqua" panose="02040602050305030304" pitchFamily="18" charset="0"/>
            </a:endParaRPr>
          </a:p>
          <a:p>
            <a:r>
              <a:rPr lang="en-US" b="1" i="1" dirty="0">
                <a:latin typeface="Book Antiqua" panose="02040602050305030304" pitchFamily="18" charset="0"/>
              </a:rPr>
              <a:t>Sketch of Derivation of Dirac equation)</a:t>
            </a:r>
          </a:p>
          <a:p>
            <a:endParaRPr lang="en-US" b="1" i="1" dirty="0">
              <a:latin typeface="Book Antiqua" panose="02040602050305030304" pitchFamily="18" charset="0"/>
            </a:endParaRPr>
          </a:p>
          <a:p>
            <a:endParaRPr lang="en-US" b="1" i="1" dirty="0">
              <a:latin typeface="Book Antiqua" panose="02040602050305030304" pitchFamily="18" charset="0"/>
            </a:endParaRPr>
          </a:p>
        </p:txBody>
      </p:sp>
      <p:pic>
        <p:nvPicPr>
          <p:cNvPr id="5" name="Picture 4">
            <a:extLst>
              <a:ext uri="{FF2B5EF4-FFF2-40B4-BE49-F238E27FC236}">
                <a16:creationId xmlns:a16="http://schemas.microsoft.com/office/drawing/2014/main" id="{5D834C42-37CD-64D8-0943-56C264777B3F}"/>
              </a:ext>
            </a:extLst>
          </p:cNvPr>
          <p:cNvPicPr>
            <a:picLocks noChangeAspect="1"/>
          </p:cNvPicPr>
          <p:nvPr/>
        </p:nvPicPr>
        <p:blipFill>
          <a:blip r:embed="rId2"/>
          <a:stretch>
            <a:fillRect/>
          </a:stretch>
        </p:blipFill>
        <p:spPr>
          <a:xfrm>
            <a:off x="1338821" y="4233274"/>
            <a:ext cx="2521187" cy="762000"/>
          </a:xfrm>
          <a:prstGeom prst="rect">
            <a:avLst/>
          </a:prstGeom>
        </p:spPr>
      </p:pic>
      <p:pic>
        <p:nvPicPr>
          <p:cNvPr id="7" name="Picture 6">
            <a:extLst>
              <a:ext uri="{FF2B5EF4-FFF2-40B4-BE49-F238E27FC236}">
                <a16:creationId xmlns:a16="http://schemas.microsoft.com/office/drawing/2014/main" id="{B368092C-1172-9232-CA51-7EEB5EC3F86A}"/>
              </a:ext>
            </a:extLst>
          </p:cNvPr>
          <p:cNvPicPr>
            <a:picLocks noChangeAspect="1"/>
          </p:cNvPicPr>
          <p:nvPr/>
        </p:nvPicPr>
        <p:blipFill>
          <a:blip r:embed="rId3"/>
          <a:stretch>
            <a:fillRect/>
          </a:stretch>
        </p:blipFill>
        <p:spPr>
          <a:xfrm>
            <a:off x="5318787" y="3802122"/>
            <a:ext cx="5130084" cy="762000"/>
          </a:xfrm>
          <a:prstGeom prst="rect">
            <a:avLst/>
          </a:prstGeom>
        </p:spPr>
      </p:pic>
      <p:pic>
        <p:nvPicPr>
          <p:cNvPr id="9" name="Picture 8">
            <a:extLst>
              <a:ext uri="{FF2B5EF4-FFF2-40B4-BE49-F238E27FC236}">
                <a16:creationId xmlns:a16="http://schemas.microsoft.com/office/drawing/2014/main" id="{07D2225F-DEDD-1B25-E2CA-394A3DC068F5}"/>
              </a:ext>
            </a:extLst>
          </p:cNvPr>
          <p:cNvPicPr>
            <a:picLocks noChangeAspect="1"/>
          </p:cNvPicPr>
          <p:nvPr/>
        </p:nvPicPr>
        <p:blipFill>
          <a:blip r:embed="rId4"/>
          <a:stretch>
            <a:fillRect/>
          </a:stretch>
        </p:blipFill>
        <p:spPr>
          <a:xfrm>
            <a:off x="5655732" y="4498862"/>
            <a:ext cx="3761789" cy="927565"/>
          </a:xfrm>
          <a:prstGeom prst="rect">
            <a:avLst/>
          </a:prstGeom>
        </p:spPr>
      </p:pic>
    </p:spTree>
    <p:extLst>
      <p:ext uri="{BB962C8B-B14F-4D97-AF65-F5344CB8AC3E}">
        <p14:creationId xmlns:p14="http://schemas.microsoft.com/office/powerpoint/2010/main" val="2930690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A16B0-53AE-0846-D56B-D6239C51CE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2A0BC0-BA32-C898-09F3-B3587F5841FC}"/>
              </a:ext>
            </a:extLst>
          </p:cNvPr>
          <p:cNvSpPr>
            <a:spLocks noGrp="1"/>
          </p:cNvSpPr>
          <p:nvPr>
            <p:ph type="title"/>
          </p:nvPr>
        </p:nvSpPr>
        <p:spPr>
          <a:xfrm>
            <a:off x="612775" y="0"/>
            <a:ext cx="10978219" cy="1066800"/>
          </a:xfrm>
        </p:spPr>
        <p:txBody>
          <a:bodyPr>
            <a:normAutofit/>
          </a:bodyPr>
          <a:lstStyle/>
          <a:p>
            <a:r>
              <a:rPr lang="en-US" sz="2400" dirty="0"/>
              <a:t>Introducing Koopman Philosophy to Geometric Spinors</a:t>
            </a:r>
          </a:p>
        </p:txBody>
      </p:sp>
      <p:sp>
        <p:nvSpPr>
          <p:cNvPr id="3" name="TextBox 2">
            <a:extLst>
              <a:ext uri="{FF2B5EF4-FFF2-40B4-BE49-F238E27FC236}">
                <a16:creationId xmlns:a16="http://schemas.microsoft.com/office/drawing/2014/main" id="{856A5353-DCCF-4CEB-ACE2-FCA5544C01D5}"/>
              </a:ext>
            </a:extLst>
          </p:cNvPr>
          <p:cNvSpPr txBox="1"/>
          <p:nvPr/>
        </p:nvSpPr>
        <p:spPr>
          <a:xfrm>
            <a:off x="719667" y="1701800"/>
            <a:ext cx="9321800" cy="923330"/>
          </a:xfrm>
          <a:prstGeom prst="rect">
            <a:avLst/>
          </a:prstGeom>
          <a:noFill/>
        </p:spPr>
        <p:txBody>
          <a:bodyPr wrap="square" rtlCol="0">
            <a:spAutoFit/>
          </a:bodyPr>
          <a:lstStyle/>
          <a:p>
            <a:r>
              <a:rPr lang="en-US" b="1" i="1" dirty="0">
                <a:latin typeface="Book Antiqua" panose="02040602050305030304" pitchFamily="18" charset="0"/>
              </a:rPr>
              <a:t>Sketch of Derivation of Vlasov equation)</a:t>
            </a:r>
          </a:p>
          <a:p>
            <a:endParaRPr lang="en-US" b="1" i="1" dirty="0">
              <a:latin typeface="Book Antiqua" panose="02040602050305030304" pitchFamily="18" charset="0"/>
            </a:endParaRPr>
          </a:p>
          <a:p>
            <a:endParaRPr lang="en-US" b="1" i="1" dirty="0">
              <a:latin typeface="Book Antiqua" panose="02040602050305030304" pitchFamily="18" charset="0"/>
            </a:endParaRPr>
          </a:p>
        </p:txBody>
      </p:sp>
      <p:pic>
        <p:nvPicPr>
          <p:cNvPr id="7" name="Picture 6">
            <a:extLst>
              <a:ext uri="{FF2B5EF4-FFF2-40B4-BE49-F238E27FC236}">
                <a16:creationId xmlns:a16="http://schemas.microsoft.com/office/drawing/2014/main" id="{98468E77-ABCC-B6D3-F15D-43D193D6D711}"/>
              </a:ext>
            </a:extLst>
          </p:cNvPr>
          <p:cNvPicPr>
            <a:picLocks noChangeAspect="1"/>
          </p:cNvPicPr>
          <p:nvPr/>
        </p:nvPicPr>
        <p:blipFill>
          <a:blip r:embed="rId2"/>
          <a:stretch>
            <a:fillRect/>
          </a:stretch>
        </p:blipFill>
        <p:spPr>
          <a:xfrm>
            <a:off x="5318787" y="2667000"/>
            <a:ext cx="5130084" cy="762000"/>
          </a:xfrm>
          <a:prstGeom prst="rect">
            <a:avLst/>
          </a:prstGeom>
        </p:spPr>
      </p:pic>
      <p:pic>
        <p:nvPicPr>
          <p:cNvPr id="8" name="Picture 7">
            <a:extLst>
              <a:ext uri="{FF2B5EF4-FFF2-40B4-BE49-F238E27FC236}">
                <a16:creationId xmlns:a16="http://schemas.microsoft.com/office/drawing/2014/main" id="{349BDBF7-12DD-5C24-701E-1F6AC04744CF}"/>
              </a:ext>
            </a:extLst>
          </p:cNvPr>
          <p:cNvPicPr>
            <a:picLocks noChangeAspect="1"/>
          </p:cNvPicPr>
          <p:nvPr/>
        </p:nvPicPr>
        <p:blipFill>
          <a:blip r:embed="rId3"/>
          <a:stretch>
            <a:fillRect/>
          </a:stretch>
        </p:blipFill>
        <p:spPr>
          <a:xfrm>
            <a:off x="5208720" y="3686488"/>
            <a:ext cx="5502446" cy="1603793"/>
          </a:xfrm>
          <a:prstGeom prst="rect">
            <a:avLst/>
          </a:prstGeom>
        </p:spPr>
      </p:pic>
      <p:pic>
        <p:nvPicPr>
          <p:cNvPr id="11" name="Picture 10">
            <a:extLst>
              <a:ext uri="{FF2B5EF4-FFF2-40B4-BE49-F238E27FC236}">
                <a16:creationId xmlns:a16="http://schemas.microsoft.com/office/drawing/2014/main" id="{F9E4C633-167F-45F8-58F2-B023442965EF}"/>
              </a:ext>
            </a:extLst>
          </p:cNvPr>
          <p:cNvPicPr>
            <a:picLocks noChangeAspect="1"/>
          </p:cNvPicPr>
          <p:nvPr/>
        </p:nvPicPr>
        <p:blipFill>
          <a:blip r:embed="rId4"/>
          <a:stretch>
            <a:fillRect/>
          </a:stretch>
        </p:blipFill>
        <p:spPr>
          <a:xfrm>
            <a:off x="719667" y="3115270"/>
            <a:ext cx="3990872" cy="1186176"/>
          </a:xfrm>
          <a:prstGeom prst="rect">
            <a:avLst/>
          </a:prstGeom>
        </p:spPr>
      </p:pic>
    </p:spTree>
    <p:extLst>
      <p:ext uri="{BB962C8B-B14F-4D97-AF65-F5344CB8AC3E}">
        <p14:creationId xmlns:p14="http://schemas.microsoft.com/office/powerpoint/2010/main" val="306894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E9A61-B868-FFB1-190A-200CF3A624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E195CE-9892-0492-5162-A4864A3FC313}"/>
              </a:ext>
            </a:extLst>
          </p:cNvPr>
          <p:cNvSpPr>
            <a:spLocks noGrp="1"/>
          </p:cNvSpPr>
          <p:nvPr>
            <p:ph type="title"/>
          </p:nvPr>
        </p:nvSpPr>
        <p:spPr>
          <a:xfrm>
            <a:off x="612775" y="0"/>
            <a:ext cx="10978219" cy="1066800"/>
          </a:xfrm>
        </p:spPr>
        <p:txBody>
          <a:bodyPr>
            <a:normAutofit/>
          </a:bodyPr>
          <a:lstStyle/>
          <a:p>
            <a:r>
              <a:rPr lang="en-US" sz="2400" dirty="0"/>
              <a:t>Action Principle for Relativistic Koopman Formalism</a:t>
            </a:r>
          </a:p>
        </p:txBody>
      </p:sp>
      <p:pic>
        <p:nvPicPr>
          <p:cNvPr id="4" name="Picture 3">
            <a:extLst>
              <a:ext uri="{FF2B5EF4-FFF2-40B4-BE49-F238E27FC236}">
                <a16:creationId xmlns:a16="http://schemas.microsoft.com/office/drawing/2014/main" id="{66FF6E80-5371-65EC-0FE5-CB37301E019F}"/>
              </a:ext>
            </a:extLst>
          </p:cNvPr>
          <p:cNvPicPr>
            <a:picLocks noChangeAspect="1"/>
          </p:cNvPicPr>
          <p:nvPr/>
        </p:nvPicPr>
        <p:blipFill>
          <a:blip r:embed="rId2"/>
          <a:stretch>
            <a:fillRect/>
          </a:stretch>
        </p:blipFill>
        <p:spPr>
          <a:xfrm>
            <a:off x="2505814" y="1066800"/>
            <a:ext cx="7180371" cy="1171374"/>
          </a:xfrm>
          <a:prstGeom prst="rect">
            <a:avLst/>
          </a:prstGeom>
        </p:spPr>
      </p:pic>
      <p:pic>
        <p:nvPicPr>
          <p:cNvPr id="6" name="Picture 5">
            <a:extLst>
              <a:ext uri="{FF2B5EF4-FFF2-40B4-BE49-F238E27FC236}">
                <a16:creationId xmlns:a16="http://schemas.microsoft.com/office/drawing/2014/main" id="{07905E8D-D590-2D44-F54A-EF518245794A}"/>
              </a:ext>
            </a:extLst>
          </p:cNvPr>
          <p:cNvPicPr>
            <a:picLocks noChangeAspect="1"/>
          </p:cNvPicPr>
          <p:nvPr/>
        </p:nvPicPr>
        <p:blipFill>
          <a:blip r:embed="rId3"/>
          <a:stretch>
            <a:fillRect/>
          </a:stretch>
        </p:blipFill>
        <p:spPr>
          <a:xfrm>
            <a:off x="882732" y="2590226"/>
            <a:ext cx="3246164" cy="838774"/>
          </a:xfrm>
          <a:prstGeom prst="rect">
            <a:avLst/>
          </a:prstGeom>
        </p:spPr>
      </p:pic>
      <p:pic>
        <p:nvPicPr>
          <p:cNvPr id="8" name="Picture 7">
            <a:extLst>
              <a:ext uri="{FF2B5EF4-FFF2-40B4-BE49-F238E27FC236}">
                <a16:creationId xmlns:a16="http://schemas.microsoft.com/office/drawing/2014/main" id="{C93118DC-5C76-4C7A-087E-F98938AE4064}"/>
              </a:ext>
            </a:extLst>
          </p:cNvPr>
          <p:cNvPicPr>
            <a:picLocks noChangeAspect="1"/>
          </p:cNvPicPr>
          <p:nvPr/>
        </p:nvPicPr>
        <p:blipFill>
          <a:blip r:embed="rId4"/>
          <a:stretch>
            <a:fillRect/>
          </a:stretch>
        </p:blipFill>
        <p:spPr>
          <a:xfrm>
            <a:off x="4641017" y="2487971"/>
            <a:ext cx="6668251" cy="838774"/>
          </a:xfrm>
          <a:prstGeom prst="rect">
            <a:avLst/>
          </a:prstGeom>
        </p:spPr>
      </p:pic>
      <p:pic>
        <p:nvPicPr>
          <p:cNvPr id="10" name="Picture 9">
            <a:extLst>
              <a:ext uri="{FF2B5EF4-FFF2-40B4-BE49-F238E27FC236}">
                <a16:creationId xmlns:a16="http://schemas.microsoft.com/office/drawing/2014/main" id="{6DC9045B-FCF6-423B-7033-87AD42DB6641}"/>
              </a:ext>
            </a:extLst>
          </p:cNvPr>
          <p:cNvPicPr>
            <a:picLocks noChangeAspect="1"/>
          </p:cNvPicPr>
          <p:nvPr/>
        </p:nvPicPr>
        <p:blipFill>
          <a:blip r:embed="rId5"/>
          <a:stretch>
            <a:fillRect/>
          </a:stretch>
        </p:blipFill>
        <p:spPr>
          <a:xfrm>
            <a:off x="2756853" y="3553027"/>
            <a:ext cx="6233857" cy="838774"/>
          </a:xfrm>
          <a:prstGeom prst="rect">
            <a:avLst/>
          </a:prstGeom>
        </p:spPr>
      </p:pic>
      <p:pic>
        <p:nvPicPr>
          <p:cNvPr id="14" name="Picture 13">
            <a:extLst>
              <a:ext uri="{FF2B5EF4-FFF2-40B4-BE49-F238E27FC236}">
                <a16:creationId xmlns:a16="http://schemas.microsoft.com/office/drawing/2014/main" id="{33A28795-A975-2684-2D88-AEAA9EE8FB09}"/>
              </a:ext>
            </a:extLst>
          </p:cNvPr>
          <p:cNvPicPr>
            <a:picLocks noChangeAspect="1"/>
          </p:cNvPicPr>
          <p:nvPr/>
        </p:nvPicPr>
        <p:blipFill>
          <a:blip r:embed="rId6"/>
          <a:stretch>
            <a:fillRect/>
          </a:stretch>
        </p:blipFill>
        <p:spPr>
          <a:xfrm>
            <a:off x="2861235" y="4638917"/>
            <a:ext cx="5040310" cy="525265"/>
          </a:xfrm>
          <a:prstGeom prst="rect">
            <a:avLst/>
          </a:prstGeom>
        </p:spPr>
      </p:pic>
      <p:pic>
        <p:nvPicPr>
          <p:cNvPr id="16" name="Picture 15">
            <a:extLst>
              <a:ext uri="{FF2B5EF4-FFF2-40B4-BE49-F238E27FC236}">
                <a16:creationId xmlns:a16="http://schemas.microsoft.com/office/drawing/2014/main" id="{1CBB5583-F4D8-3340-4C5A-418DE4B61618}"/>
              </a:ext>
            </a:extLst>
          </p:cNvPr>
          <p:cNvPicPr>
            <a:picLocks noChangeAspect="1"/>
          </p:cNvPicPr>
          <p:nvPr/>
        </p:nvPicPr>
        <p:blipFill>
          <a:blip r:embed="rId7"/>
          <a:stretch>
            <a:fillRect/>
          </a:stretch>
        </p:blipFill>
        <p:spPr>
          <a:xfrm>
            <a:off x="1325656" y="5411298"/>
            <a:ext cx="4047085" cy="776714"/>
          </a:xfrm>
          <a:prstGeom prst="rect">
            <a:avLst/>
          </a:prstGeom>
        </p:spPr>
      </p:pic>
      <p:pic>
        <p:nvPicPr>
          <p:cNvPr id="18" name="Picture 17">
            <a:extLst>
              <a:ext uri="{FF2B5EF4-FFF2-40B4-BE49-F238E27FC236}">
                <a16:creationId xmlns:a16="http://schemas.microsoft.com/office/drawing/2014/main" id="{53AB6667-8F23-D1A7-33DC-CA1C28377448}"/>
              </a:ext>
            </a:extLst>
          </p:cNvPr>
          <p:cNvPicPr>
            <a:picLocks noChangeAspect="1"/>
          </p:cNvPicPr>
          <p:nvPr/>
        </p:nvPicPr>
        <p:blipFill>
          <a:blip r:embed="rId8"/>
          <a:stretch>
            <a:fillRect/>
          </a:stretch>
        </p:blipFill>
        <p:spPr>
          <a:xfrm>
            <a:off x="5857265" y="5350908"/>
            <a:ext cx="4278529" cy="837104"/>
          </a:xfrm>
          <a:prstGeom prst="rect">
            <a:avLst/>
          </a:prstGeom>
        </p:spPr>
      </p:pic>
      <p:sp>
        <p:nvSpPr>
          <p:cNvPr id="19" name="TextBox 18">
            <a:extLst>
              <a:ext uri="{FF2B5EF4-FFF2-40B4-BE49-F238E27FC236}">
                <a16:creationId xmlns:a16="http://schemas.microsoft.com/office/drawing/2014/main" id="{B0C21791-2AEA-F3ED-8B47-69CC115095B4}"/>
              </a:ext>
            </a:extLst>
          </p:cNvPr>
          <p:cNvSpPr txBox="1"/>
          <p:nvPr/>
        </p:nvSpPr>
        <p:spPr>
          <a:xfrm>
            <a:off x="677333" y="6374099"/>
            <a:ext cx="7606570" cy="369332"/>
          </a:xfrm>
          <a:prstGeom prst="rect">
            <a:avLst/>
          </a:prstGeom>
          <a:noFill/>
        </p:spPr>
        <p:txBody>
          <a:bodyPr wrap="none" rtlCol="0">
            <a:spAutoFit/>
          </a:bodyPr>
          <a:lstStyle/>
          <a:p>
            <a:r>
              <a:rPr lang="en-US" dirty="0">
                <a:latin typeface="Book Antiqua" panose="02040602050305030304" pitchFamily="18" charset="0"/>
              </a:rPr>
              <a:t>We can, of course, carry out a parallel analysis to get the Dirac equation. </a:t>
            </a:r>
          </a:p>
        </p:txBody>
      </p:sp>
    </p:spTree>
    <p:extLst>
      <p:ext uri="{BB962C8B-B14F-4D97-AF65-F5344CB8AC3E}">
        <p14:creationId xmlns:p14="http://schemas.microsoft.com/office/powerpoint/2010/main" val="4161471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38D82-D79A-F0D9-F917-8FD85A1696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B81664-25D1-16BC-F4D5-F6F8D40B28EE}"/>
              </a:ext>
            </a:extLst>
          </p:cNvPr>
          <p:cNvSpPr>
            <a:spLocks noGrp="1"/>
          </p:cNvSpPr>
          <p:nvPr>
            <p:ph type="ctrTitle"/>
          </p:nvPr>
        </p:nvSpPr>
        <p:spPr>
          <a:xfrm>
            <a:off x="365759" y="411480"/>
            <a:ext cx="10852573" cy="3739896"/>
          </a:xfrm>
        </p:spPr>
        <p:txBody>
          <a:bodyPr anchor="t">
            <a:normAutofit/>
          </a:bodyPr>
          <a:lstStyle/>
          <a:p>
            <a:r>
              <a:rPr lang="en-US" sz="2400" dirty="0"/>
              <a:t>Main Difference between Nonrelativistic Classical and Quantum:</a:t>
            </a:r>
            <a:br>
              <a:rPr lang="en-US" sz="2400" dirty="0"/>
            </a:br>
            <a:r>
              <a:rPr lang="en-US" sz="2400" dirty="0"/>
              <a:t>Commutation Relations of Algebra of Observables</a:t>
            </a:r>
          </a:p>
        </p:txBody>
      </p:sp>
      <p:sp>
        <p:nvSpPr>
          <p:cNvPr id="4" name="TextBox 3">
            <a:extLst>
              <a:ext uri="{FF2B5EF4-FFF2-40B4-BE49-F238E27FC236}">
                <a16:creationId xmlns:a16="http://schemas.microsoft.com/office/drawing/2014/main" id="{D864331E-6FB2-32E5-F199-464AC8FE478D}"/>
              </a:ext>
            </a:extLst>
          </p:cNvPr>
          <p:cNvSpPr txBox="1"/>
          <p:nvPr/>
        </p:nvSpPr>
        <p:spPr>
          <a:xfrm>
            <a:off x="567267" y="1958262"/>
            <a:ext cx="4147289" cy="646331"/>
          </a:xfrm>
          <a:prstGeom prst="rect">
            <a:avLst/>
          </a:prstGeom>
          <a:noFill/>
        </p:spPr>
        <p:txBody>
          <a:bodyPr wrap="none" rtlCol="0">
            <a:spAutoFit/>
          </a:bodyPr>
          <a:lstStyle/>
          <a:p>
            <a:r>
              <a:rPr lang="en-US" dirty="0">
                <a:latin typeface="Book Antiqua" panose="02040602050305030304" pitchFamily="18" charset="0"/>
              </a:rPr>
              <a:t>Quantum Algebra:</a:t>
            </a:r>
          </a:p>
          <a:p>
            <a:r>
              <a:rPr lang="en-US" dirty="0">
                <a:latin typeface="Book Antiqua" panose="02040602050305030304" pitchFamily="18" charset="0"/>
              </a:rPr>
              <a:t>Canonical Commutation Relationship</a:t>
            </a:r>
          </a:p>
        </p:txBody>
      </p:sp>
      <p:sp>
        <p:nvSpPr>
          <p:cNvPr id="6" name="TextBox 5">
            <a:extLst>
              <a:ext uri="{FF2B5EF4-FFF2-40B4-BE49-F238E27FC236}">
                <a16:creationId xmlns:a16="http://schemas.microsoft.com/office/drawing/2014/main" id="{7ED1D3C3-A131-A74A-79EE-8A9F2DF48855}"/>
              </a:ext>
            </a:extLst>
          </p:cNvPr>
          <p:cNvSpPr txBox="1"/>
          <p:nvPr/>
        </p:nvSpPr>
        <p:spPr>
          <a:xfrm>
            <a:off x="6096000" y="1997428"/>
            <a:ext cx="4568879" cy="646331"/>
          </a:xfrm>
          <a:prstGeom prst="rect">
            <a:avLst/>
          </a:prstGeom>
          <a:noFill/>
        </p:spPr>
        <p:txBody>
          <a:bodyPr wrap="none" rtlCol="0">
            <a:spAutoFit/>
          </a:bodyPr>
          <a:lstStyle/>
          <a:p>
            <a:r>
              <a:rPr lang="en-US" dirty="0">
                <a:latin typeface="Book Antiqua" panose="02040602050305030304" pitchFamily="18" charset="0"/>
              </a:rPr>
              <a:t>Classical Algebra:</a:t>
            </a:r>
          </a:p>
          <a:p>
            <a:r>
              <a:rPr lang="en-US" dirty="0">
                <a:latin typeface="Book Antiqua" panose="02040602050305030304" pitchFamily="18" charset="0"/>
              </a:rPr>
              <a:t>Commutation of Position and Momentum</a:t>
            </a:r>
          </a:p>
        </p:txBody>
      </p:sp>
      <p:pic>
        <p:nvPicPr>
          <p:cNvPr id="8" name="Picture 7">
            <a:extLst>
              <a:ext uri="{FF2B5EF4-FFF2-40B4-BE49-F238E27FC236}">
                <a16:creationId xmlns:a16="http://schemas.microsoft.com/office/drawing/2014/main" id="{43B3BF5D-0BBE-6B99-461F-39D45819EEFC}"/>
              </a:ext>
            </a:extLst>
          </p:cNvPr>
          <p:cNvPicPr>
            <a:picLocks noChangeAspect="1"/>
          </p:cNvPicPr>
          <p:nvPr/>
        </p:nvPicPr>
        <p:blipFill>
          <a:blip r:embed="rId2"/>
          <a:stretch>
            <a:fillRect/>
          </a:stretch>
        </p:blipFill>
        <p:spPr>
          <a:xfrm>
            <a:off x="8060956" y="3077539"/>
            <a:ext cx="1745872" cy="603353"/>
          </a:xfrm>
          <a:prstGeom prst="rect">
            <a:avLst/>
          </a:prstGeom>
        </p:spPr>
      </p:pic>
      <p:pic>
        <p:nvPicPr>
          <p:cNvPr id="10" name="Picture 9">
            <a:extLst>
              <a:ext uri="{FF2B5EF4-FFF2-40B4-BE49-F238E27FC236}">
                <a16:creationId xmlns:a16="http://schemas.microsoft.com/office/drawing/2014/main" id="{78C4F4FF-F7D8-347E-7FC3-BFD40E939B8C}"/>
              </a:ext>
            </a:extLst>
          </p:cNvPr>
          <p:cNvPicPr>
            <a:picLocks noChangeAspect="1"/>
          </p:cNvPicPr>
          <p:nvPr/>
        </p:nvPicPr>
        <p:blipFill>
          <a:blip r:embed="rId3"/>
          <a:stretch>
            <a:fillRect/>
          </a:stretch>
        </p:blipFill>
        <p:spPr>
          <a:xfrm>
            <a:off x="7578355" y="3787379"/>
            <a:ext cx="2652235" cy="603353"/>
          </a:xfrm>
          <a:prstGeom prst="rect">
            <a:avLst/>
          </a:prstGeom>
        </p:spPr>
      </p:pic>
      <p:pic>
        <p:nvPicPr>
          <p:cNvPr id="12" name="Picture 11">
            <a:extLst>
              <a:ext uri="{FF2B5EF4-FFF2-40B4-BE49-F238E27FC236}">
                <a16:creationId xmlns:a16="http://schemas.microsoft.com/office/drawing/2014/main" id="{BE786F08-BC1F-4144-A23D-6978C59E945B}"/>
              </a:ext>
            </a:extLst>
          </p:cNvPr>
          <p:cNvPicPr>
            <a:picLocks noChangeAspect="1"/>
          </p:cNvPicPr>
          <p:nvPr/>
        </p:nvPicPr>
        <p:blipFill>
          <a:blip r:embed="rId4"/>
          <a:stretch>
            <a:fillRect/>
          </a:stretch>
        </p:blipFill>
        <p:spPr>
          <a:xfrm>
            <a:off x="1961410" y="3507190"/>
            <a:ext cx="1635265" cy="537465"/>
          </a:xfrm>
          <a:prstGeom prst="rect">
            <a:avLst/>
          </a:prstGeom>
        </p:spPr>
      </p:pic>
      <p:sp>
        <p:nvSpPr>
          <p:cNvPr id="13" name="TextBox 12">
            <a:extLst>
              <a:ext uri="{FF2B5EF4-FFF2-40B4-BE49-F238E27FC236}">
                <a16:creationId xmlns:a16="http://schemas.microsoft.com/office/drawing/2014/main" id="{AB8183A8-FE45-DFE3-DEE4-7711A005364F}"/>
              </a:ext>
            </a:extLst>
          </p:cNvPr>
          <p:cNvSpPr txBox="1"/>
          <p:nvPr/>
        </p:nvSpPr>
        <p:spPr>
          <a:xfrm>
            <a:off x="499534" y="6077188"/>
            <a:ext cx="3621504" cy="369332"/>
          </a:xfrm>
          <a:prstGeom prst="rect">
            <a:avLst/>
          </a:prstGeom>
          <a:noFill/>
        </p:spPr>
        <p:txBody>
          <a:bodyPr wrap="none" rtlCol="0">
            <a:spAutoFit/>
          </a:bodyPr>
          <a:lstStyle/>
          <a:p>
            <a:r>
              <a:rPr lang="en-US" dirty="0">
                <a:latin typeface="Book Antiqua" panose="02040602050305030304" pitchFamily="18" charset="0"/>
              </a:rPr>
              <a:t>… Leads to Quantum Mechanics</a:t>
            </a:r>
          </a:p>
        </p:txBody>
      </p:sp>
      <p:sp>
        <p:nvSpPr>
          <p:cNvPr id="14" name="TextBox 13">
            <a:extLst>
              <a:ext uri="{FF2B5EF4-FFF2-40B4-BE49-F238E27FC236}">
                <a16:creationId xmlns:a16="http://schemas.microsoft.com/office/drawing/2014/main" id="{5DDEA65F-A0B4-1AD1-30D7-67730A0A59CF}"/>
              </a:ext>
            </a:extLst>
          </p:cNvPr>
          <p:cNvSpPr txBox="1"/>
          <p:nvPr/>
        </p:nvSpPr>
        <p:spPr>
          <a:xfrm>
            <a:off x="6149315" y="6062706"/>
            <a:ext cx="5569153" cy="369332"/>
          </a:xfrm>
          <a:prstGeom prst="rect">
            <a:avLst/>
          </a:prstGeom>
          <a:noFill/>
        </p:spPr>
        <p:txBody>
          <a:bodyPr wrap="none" rtlCol="0">
            <a:spAutoFit/>
          </a:bodyPr>
          <a:lstStyle/>
          <a:p>
            <a:r>
              <a:rPr lang="en-US" dirty="0">
                <a:latin typeface="Book Antiqua" panose="02040602050305030304" pitchFamily="18" charset="0"/>
              </a:rPr>
              <a:t>… Leads to Classical Mechanics/Liouville Equation</a:t>
            </a:r>
          </a:p>
        </p:txBody>
      </p:sp>
      <p:pic>
        <p:nvPicPr>
          <p:cNvPr id="16" name="Picture 15">
            <a:extLst>
              <a:ext uri="{FF2B5EF4-FFF2-40B4-BE49-F238E27FC236}">
                <a16:creationId xmlns:a16="http://schemas.microsoft.com/office/drawing/2014/main" id="{27F7EB27-9C73-1424-25D2-7DD0B929C791}"/>
              </a:ext>
            </a:extLst>
          </p:cNvPr>
          <p:cNvPicPr>
            <a:picLocks noChangeAspect="1"/>
          </p:cNvPicPr>
          <p:nvPr/>
        </p:nvPicPr>
        <p:blipFill>
          <a:blip r:embed="rId5"/>
          <a:stretch>
            <a:fillRect/>
          </a:stretch>
        </p:blipFill>
        <p:spPr>
          <a:xfrm>
            <a:off x="6634766" y="4585156"/>
            <a:ext cx="4030113" cy="1043770"/>
          </a:xfrm>
          <a:prstGeom prst="rect">
            <a:avLst/>
          </a:prstGeom>
        </p:spPr>
      </p:pic>
      <p:pic>
        <p:nvPicPr>
          <p:cNvPr id="18" name="Picture 17">
            <a:extLst>
              <a:ext uri="{FF2B5EF4-FFF2-40B4-BE49-F238E27FC236}">
                <a16:creationId xmlns:a16="http://schemas.microsoft.com/office/drawing/2014/main" id="{A6C880B6-8124-E836-ED11-A4C91E31083C}"/>
              </a:ext>
            </a:extLst>
          </p:cNvPr>
          <p:cNvPicPr>
            <a:picLocks noChangeAspect="1"/>
          </p:cNvPicPr>
          <p:nvPr/>
        </p:nvPicPr>
        <p:blipFill>
          <a:blip r:embed="rId6"/>
          <a:stretch>
            <a:fillRect/>
          </a:stretch>
        </p:blipFill>
        <p:spPr>
          <a:xfrm>
            <a:off x="912463" y="4496048"/>
            <a:ext cx="3733157" cy="857439"/>
          </a:xfrm>
          <a:prstGeom prst="rect">
            <a:avLst/>
          </a:prstGeom>
        </p:spPr>
      </p:pic>
      <p:cxnSp>
        <p:nvCxnSpPr>
          <p:cNvPr id="20" name="Straight Connector 19">
            <a:extLst>
              <a:ext uri="{FF2B5EF4-FFF2-40B4-BE49-F238E27FC236}">
                <a16:creationId xmlns:a16="http://schemas.microsoft.com/office/drawing/2014/main" id="{EC24A625-5D0D-8D84-19BD-7FD980DEECB9}"/>
              </a:ext>
            </a:extLst>
          </p:cNvPr>
          <p:cNvCxnSpPr/>
          <p:nvPr/>
        </p:nvCxnSpPr>
        <p:spPr>
          <a:xfrm>
            <a:off x="5367867" y="1583267"/>
            <a:ext cx="0" cy="48487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187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CD549-4C1C-B6CB-73BB-B8A869202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F45E3-A963-F5E0-7422-575596F51384}"/>
              </a:ext>
            </a:extLst>
          </p:cNvPr>
          <p:cNvSpPr>
            <a:spLocks noGrp="1"/>
          </p:cNvSpPr>
          <p:nvPr>
            <p:ph type="title"/>
          </p:nvPr>
        </p:nvSpPr>
        <p:spPr>
          <a:xfrm>
            <a:off x="612775" y="0"/>
            <a:ext cx="10978219" cy="1066800"/>
          </a:xfrm>
        </p:spPr>
        <p:txBody>
          <a:bodyPr>
            <a:normAutofit/>
          </a:bodyPr>
          <a:lstStyle/>
          <a:p>
            <a:r>
              <a:rPr lang="en-US" sz="2400" dirty="0"/>
              <a:t>Wigner Operator as a </a:t>
            </a:r>
            <a:r>
              <a:rPr lang="en-US" sz="2400" dirty="0" err="1"/>
              <a:t>Spinorial</a:t>
            </a:r>
            <a:r>
              <a:rPr lang="en-US" sz="2400" dirty="0"/>
              <a:t> Amplitude</a:t>
            </a:r>
          </a:p>
        </p:txBody>
      </p:sp>
      <p:pic>
        <p:nvPicPr>
          <p:cNvPr id="4" name="Picture 3">
            <a:extLst>
              <a:ext uri="{FF2B5EF4-FFF2-40B4-BE49-F238E27FC236}">
                <a16:creationId xmlns:a16="http://schemas.microsoft.com/office/drawing/2014/main" id="{33A4C14F-183F-3A04-6352-395A5853464F}"/>
              </a:ext>
            </a:extLst>
          </p:cNvPr>
          <p:cNvPicPr>
            <a:picLocks noChangeAspect="1"/>
          </p:cNvPicPr>
          <p:nvPr/>
        </p:nvPicPr>
        <p:blipFill>
          <a:blip r:embed="rId2"/>
          <a:stretch>
            <a:fillRect/>
          </a:stretch>
        </p:blipFill>
        <p:spPr>
          <a:xfrm>
            <a:off x="942399" y="1194311"/>
            <a:ext cx="5728660" cy="713339"/>
          </a:xfrm>
          <a:prstGeom prst="rect">
            <a:avLst/>
          </a:prstGeom>
        </p:spPr>
      </p:pic>
      <p:pic>
        <p:nvPicPr>
          <p:cNvPr id="6" name="Picture 5">
            <a:extLst>
              <a:ext uri="{FF2B5EF4-FFF2-40B4-BE49-F238E27FC236}">
                <a16:creationId xmlns:a16="http://schemas.microsoft.com/office/drawing/2014/main" id="{214270B5-4E6D-E16D-9C56-DF855513A9EB}"/>
              </a:ext>
            </a:extLst>
          </p:cNvPr>
          <p:cNvPicPr>
            <a:picLocks noChangeAspect="1"/>
          </p:cNvPicPr>
          <p:nvPr/>
        </p:nvPicPr>
        <p:blipFill>
          <a:blip r:embed="rId3"/>
          <a:stretch>
            <a:fillRect/>
          </a:stretch>
        </p:blipFill>
        <p:spPr>
          <a:xfrm>
            <a:off x="942399" y="1877688"/>
            <a:ext cx="4777534" cy="779386"/>
          </a:xfrm>
          <a:prstGeom prst="rect">
            <a:avLst/>
          </a:prstGeom>
        </p:spPr>
      </p:pic>
      <p:pic>
        <p:nvPicPr>
          <p:cNvPr id="8" name="Picture 7">
            <a:extLst>
              <a:ext uri="{FF2B5EF4-FFF2-40B4-BE49-F238E27FC236}">
                <a16:creationId xmlns:a16="http://schemas.microsoft.com/office/drawing/2014/main" id="{68F5D46F-AE79-E459-E960-076B52377FCA}"/>
              </a:ext>
            </a:extLst>
          </p:cNvPr>
          <p:cNvPicPr>
            <a:picLocks noChangeAspect="1"/>
          </p:cNvPicPr>
          <p:nvPr/>
        </p:nvPicPr>
        <p:blipFill>
          <a:blip r:embed="rId4"/>
          <a:stretch>
            <a:fillRect/>
          </a:stretch>
        </p:blipFill>
        <p:spPr>
          <a:xfrm>
            <a:off x="942399" y="3226802"/>
            <a:ext cx="4925001" cy="669418"/>
          </a:xfrm>
          <a:prstGeom prst="rect">
            <a:avLst/>
          </a:prstGeom>
        </p:spPr>
      </p:pic>
      <p:pic>
        <p:nvPicPr>
          <p:cNvPr id="10" name="Picture 9">
            <a:extLst>
              <a:ext uri="{FF2B5EF4-FFF2-40B4-BE49-F238E27FC236}">
                <a16:creationId xmlns:a16="http://schemas.microsoft.com/office/drawing/2014/main" id="{1B7FBAE2-43FF-E8C3-30A6-B1BC44E6A999}"/>
              </a:ext>
            </a:extLst>
          </p:cNvPr>
          <p:cNvPicPr>
            <a:picLocks noChangeAspect="1"/>
          </p:cNvPicPr>
          <p:nvPr/>
        </p:nvPicPr>
        <p:blipFill>
          <a:blip r:embed="rId5"/>
          <a:stretch>
            <a:fillRect/>
          </a:stretch>
        </p:blipFill>
        <p:spPr>
          <a:xfrm>
            <a:off x="6366934" y="1948064"/>
            <a:ext cx="5471634" cy="1066892"/>
          </a:xfrm>
          <a:prstGeom prst="rect">
            <a:avLst/>
          </a:prstGeom>
        </p:spPr>
      </p:pic>
      <p:pic>
        <p:nvPicPr>
          <p:cNvPr id="12" name="Picture 11">
            <a:extLst>
              <a:ext uri="{FF2B5EF4-FFF2-40B4-BE49-F238E27FC236}">
                <a16:creationId xmlns:a16="http://schemas.microsoft.com/office/drawing/2014/main" id="{6DE7435A-6A10-92BE-B802-63CDBF505058}"/>
              </a:ext>
            </a:extLst>
          </p:cNvPr>
          <p:cNvPicPr>
            <a:picLocks noChangeAspect="1"/>
          </p:cNvPicPr>
          <p:nvPr/>
        </p:nvPicPr>
        <p:blipFill>
          <a:blip r:embed="rId6"/>
          <a:stretch>
            <a:fillRect/>
          </a:stretch>
        </p:blipFill>
        <p:spPr>
          <a:xfrm>
            <a:off x="776962" y="4032685"/>
            <a:ext cx="6059534" cy="602846"/>
          </a:xfrm>
          <a:prstGeom prst="rect">
            <a:avLst/>
          </a:prstGeom>
        </p:spPr>
      </p:pic>
      <p:pic>
        <p:nvPicPr>
          <p:cNvPr id="14" name="Picture 13">
            <a:extLst>
              <a:ext uri="{FF2B5EF4-FFF2-40B4-BE49-F238E27FC236}">
                <a16:creationId xmlns:a16="http://schemas.microsoft.com/office/drawing/2014/main" id="{9B6C7134-8649-6DD1-E120-A647B01F794F}"/>
              </a:ext>
            </a:extLst>
          </p:cNvPr>
          <p:cNvPicPr>
            <a:picLocks noChangeAspect="1"/>
          </p:cNvPicPr>
          <p:nvPr/>
        </p:nvPicPr>
        <p:blipFill>
          <a:blip r:embed="rId7"/>
          <a:stretch>
            <a:fillRect/>
          </a:stretch>
        </p:blipFill>
        <p:spPr>
          <a:xfrm>
            <a:off x="7560733" y="3953015"/>
            <a:ext cx="3947438" cy="762185"/>
          </a:xfrm>
          <a:prstGeom prst="rect">
            <a:avLst/>
          </a:prstGeom>
        </p:spPr>
      </p:pic>
      <p:pic>
        <p:nvPicPr>
          <p:cNvPr id="16" name="Picture 15">
            <a:extLst>
              <a:ext uri="{FF2B5EF4-FFF2-40B4-BE49-F238E27FC236}">
                <a16:creationId xmlns:a16="http://schemas.microsoft.com/office/drawing/2014/main" id="{BF0C9A2B-2FAD-A4EA-D3CB-D9292F7377E6}"/>
              </a:ext>
            </a:extLst>
          </p:cNvPr>
          <p:cNvPicPr>
            <a:picLocks noChangeAspect="1"/>
          </p:cNvPicPr>
          <p:nvPr/>
        </p:nvPicPr>
        <p:blipFill>
          <a:blip r:embed="rId8"/>
          <a:stretch>
            <a:fillRect/>
          </a:stretch>
        </p:blipFill>
        <p:spPr>
          <a:xfrm>
            <a:off x="2550380" y="5139991"/>
            <a:ext cx="7091239" cy="1319301"/>
          </a:xfrm>
          <a:prstGeom prst="rect">
            <a:avLst/>
          </a:prstGeom>
        </p:spPr>
      </p:pic>
      <p:sp>
        <p:nvSpPr>
          <p:cNvPr id="17" name="TextBox 16">
            <a:extLst>
              <a:ext uri="{FF2B5EF4-FFF2-40B4-BE49-F238E27FC236}">
                <a16:creationId xmlns:a16="http://schemas.microsoft.com/office/drawing/2014/main" id="{F0B0A6B9-8665-6070-64B0-F2E04F96B9C2}"/>
              </a:ext>
            </a:extLst>
          </p:cNvPr>
          <p:cNvSpPr txBox="1"/>
          <p:nvPr/>
        </p:nvSpPr>
        <p:spPr>
          <a:xfrm>
            <a:off x="9770533" y="5476475"/>
            <a:ext cx="1991251" cy="646331"/>
          </a:xfrm>
          <a:prstGeom prst="rect">
            <a:avLst/>
          </a:prstGeom>
          <a:noFill/>
        </p:spPr>
        <p:txBody>
          <a:bodyPr wrap="none" rtlCol="0">
            <a:spAutoFit/>
          </a:bodyPr>
          <a:lstStyle/>
          <a:p>
            <a:r>
              <a:rPr lang="en-US" i="1" dirty="0">
                <a:latin typeface="Book Antiqua" panose="02040602050305030304" pitchFamily="18" charset="0"/>
              </a:rPr>
              <a:t>Note: Condensed</a:t>
            </a:r>
          </a:p>
          <a:p>
            <a:r>
              <a:rPr lang="en-US" i="1" dirty="0">
                <a:latin typeface="Book Antiqua" panose="02040602050305030304" pitchFamily="18" charset="0"/>
              </a:rPr>
              <a:t>Matter Application</a:t>
            </a:r>
          </a:p>
        </p:txBody>
      </p:sp>
    </p:spTree>
    <p:extLst>
      <p:ext uri="{BB962C8B-B14F-4D97-AF65-F5344CB8AC3E}">
        <p14:creationId xmlns:p14="http://schemas.microsoft.com/office/powerpoint/2010/main" val="126331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15070-F81A-5C40-20E9-BA61565F3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CAC868-E94B-0838-2EBE-047CC5B3A9F3}"/>
              </a:ext>
            </a:extLst>
          </p:cNvPr>
          <p:cNvSpPr>
            <a:spLocks noGrp="1"/>
          </p:cNvSpPr>
          <p:nvPr>
            <p:ph type="title"/>
          </p:nvPr>
        </p:nvSpPr>
        <p:spPr>
          <a:xfrm>
            <a:off x="612775" y="0"/>
            <a:ext cx="10978219" cy="1066800"/>
          </a:xfrm>
        </p:spPr>
        <p:txBody>
          <a:bodyPr>
            <a:normAutofit/>
          </a:bodyPr>
          <a:lstStyle/>
          <a:p>
            <a:r>
              <a:rPr lang="en-US" sz="2400" dirty="0"/>
              <a:t>Koopman Treatment of Classical Chromodynamics</a:t>
            </a:r>
          </a:p>
        </p:txBody>
      </p:sp>
      <p:pic>
        <p:nvPicPr>
          <p:cNvPr id="4" name="Picture 3">
            <a:extLst>
              <a:ext uri="{FF2B5EF4-FFF2-40B4-BE49-F238E27FC236}">
                <a16:creationId xmlns:a16="http://schemas.microsoft.com/office/drawing/2014/main" id="{BDC14FC5-C200-AEE6-339F-DADAFA669C61}"/>
              </a:ext>
            </a:extLst>
          </p:cNvPr>
          <p:cNvPicPr>
            <a:picLocks noChangeAspect="1"/>
          </p:cNvPicPr>
          <p:nvPr/>
        </p:nvPicPr>
        <p:blipFill>
          <a:blip r:embed="rId2"/>
          <a:stretch>
            <a:fillRect/>
          </a:stretch>
        </p:blipFill>
        <p:spPr>
          <a:xfrm>
            <a:off x="3436389" y="1391432"/>
            <a:ext cx="5319221" cy="1501270"/>
          </a:xfrm>
          <a:prstGeom prst="rect">
            <a:avLst/>
          </a:prstGeom>
        </p:spPr>
      </p:pic>
      <p:pic>
        <p:nvPicPr>
          <p:cNvPr id="6" name="Picture 5">
            <a:extLst>
              <a:ext uri="{FF2B5EF4-FFF2-40B4-BE49-F238E27FC236}">
                <a16:creationId xmlns:a16="http://schemas.microsoft.com/office/drawing/2014/main" id="{DEAD4356-0164-CF7C-7F03-B530F45D0299}"/>
              </a:ext>
            </a:extLst>
          </p:cNvPr>
          <p:cNvPicPr>
            <a:picLocks noChangeAspect="1"/>
          </p:cNvPicPr>
          <p:nvPr/>
        </p:nvPicPr>
        <p:blipFill>
          <a:blip r:embed="rId3"/>
          <a:stretch>
            <a:fillRect/>
          </a:stretch>
        </p:blipFill>
        <p:spPr>
          <a:xfrm>
            <a:off x="3436389" y="3217334"/>
            <a:ext cx="1981372" cy="548688"/>
          </a:xfrm>
          <a:prstGeom prst="rect">
            <a:avLst/>
          </a:prstGeom>
        </p:spPr>
      </p:pic>
      <p:pic>
        <p:nvPicPr>
          <p:cNvPr id="8" name="Picture 7">
            <a:extLst>
              <a:ext uri="{FF2B5EF4-FFF2-40B4-BE49-F238E27FC236}">
                <a16:creationId xmlns:a16="http://schemas.microsoft.com/office/drawing/2014/main" id="{5CA5964C-8BE3-F4D7-30D8-B23C0BCB6D32}"/>
              </a:ext>
            </a:extLst>
          </p:cNvPr>
          <p:cNvPicPr>
            <a:picLocks noChangeAspect="1"/>
          </p:cNvPicPr>
          <p:nvPr/>
        </p:nvPicPr>
        <p:blipFill>
          <a:blip r:embed="rId4"/>
          <a:stretch>
            <a:fillRect/>
          </a:stretch>
        </p:blipFill>
        <p:spPr>
          <a:xfrm>
            <a:off x="6341533" y="3234267"/>
            <a:ext cx="2187130" cy="441998"/>
          </a:xfrm>
          <a:prstGeom prst="rect">
            <a:avLst/>
          </a:prstGeom>
        </p:spPr>
      </p:pic>
      <p:cxnSp>
        <p:nvCxnSpPr>
          <p:cNvPr id="10" name="Straight Arrow Connector 9">
            <a:extLst>
              <a:ext uri="{FF2B5EF4-FFF2-40B4-BE49-F238E27FC236}">
                <a16:creationId xmlns:a16="http://schemas.microsoft.com/office/drawing/2014/main" id="{6D33B54E-DDBA-B57A-ADD1-531FFA14EAAC}"/>
              </a:ext>
            </a:extLst>
          </p:cNvPr>
          <p:cNvCxnSpPr/>
          <p:nvPr/>
        </p:nvCxnSpPr>
        <p:spPr>
          <a:xfrm>
            <a:off x="5240867" y="3491678"/>
            <a:ext cx="11006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0ADA612-292E-7ECC-585E-6739E6A191C9}"/>
              </a:ext>
            </a:extLst>
          </p:cNvPr>
          <p:cNvPicPr>
            <a:picLocks noChangeAspect="1"/>
          </p:cNvPicPr>
          <p:nvPr/>
        </p:nvPicPr>
        <p:blipFill>
          <a:blip r:embed="rId5"/>
          <a:stretch>
            <a:fillRect/>
          </a:stretch>
        </p:blipFill>
        <p:spPr>
          <a:xfrm>
            <a:off x="3724851" y="4176355"/>
            <a:ext cx="4742298" cy="686224"/>
          </a:xfrm>
          <a:prstGeom prst="rect">
            <a:avLst/>
          </a:prstGeom>
        </p:spPr>
      </p:pic>
    </p:spTree>
    <p:extLst>
      <p:ext uri="{BB962C8B-B14F-4D97-AF65-F5344CB8AC3E}">
        <p14:creationId xmlns:p14="http://schemas.microsoft.com/office/powerpoint/2010/main" val="3700134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E3F3B-4A33-B547-0119-E52A626B9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DCDD7-5A6B-C61F-DA78-93A87AB5E7F7}"/>
              </a:ext>
            </a:extLst>
          </p:cNvPr>
          <p:cNvSpPr>
            <a:spLocks noGrp="1"/>
          </p:cNvSpPr>
          <p:nvPr>
            <p:ph type="title"/>
          </p:nvPr>
        </p:nvSpPr>
        <p:spPr>
          <a:xfrm>
            <a:off x="612775" y="0"/>
            <a:ext cx="10978219" cy="1066800"/>
          </a:xfrm>
        </p:spPr>
        <p:txBody>
          <a:bodyPr>
            <a:normAutofit/>
          </a:bodyPr>
          <a:lstStyle/>
          <a:p>
            <a:r>
              <a:rPr lang="en-US" sz="2400" dirty="0"/>
              <a:t>Further Work Being Done</a:t>
            </a:r>
          </a:p>
        </p:txBody>
      </p:sp>
      <p:sp>
        <p:nvSpPr>
          <p:cNvPr id="3" name="TextBox 2">
            <a:extLst>
              <a:ext uri="{FF2B5EF4-FFF2-40B4-BE49-F238E27FC236}">
                <a16:creationId xmlns:a16="http://schemas.microsoft.com/office/drawing/2014/main" id="{54A34293-B9DD-0EC3-61CB-DED5572B97EB}"/>
              </a:ext>
            </a:extLst>
          </p:cNvPr>
          <p:cNvSpPr txBox="1"/>
          <p:nvPr/>
        </p:nvSpPr>
        <p:spPr>
          <a:xfrm>
            <a:off x="719667" y="1625600"/>
            <a:ext cx="9624751" cy="2308324"/>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Book Antiqua" panose="02040602050305030304" pitchFamily="18" charset="0"/>
              </a:rPr>
              <a:t>Wigner Classification of Classical Point Particles (Casimir Invariants, etc.)</a:t>
            </a:r>
          </a:p>
          <a:p>
            <a:pPr marL="285750" indent="-285750">
              <a:buFont typeface="Arial" panose="020B0604020202020204" pitchFamily="34" charset="0"/>
              <a:buChar char="•"/>
            </a:pPr>
            <a:r>
              <a:rPr lang="en-US" dirty="0">
                <a:latin typeface="Book Antiqua" panose="02040602050305030304" pitchFamily="18" charset="0"/>
              </a:rPr>
              <a:t>Dyson series of the Liouville Operator </a:t>
            </a:r>
          </a:p>
          <a:p>
            <a:pPr marL="285750" indent="-285750">
              <a:buFont typeface="Arial" panose="020B0604020202020204" pitchFamily="34" charset="0"/>
              <a:buChar char="•"/>
            </a:pPr>
            <a:r>
              <a:rPr lang="en-US" dirty="0">
                <a:latin typeface="Book Antiqua" panose="02040602050305030304" pitchFamily="18" charset="0"/>
              </a:rPr>
              <a:t>Schematic Diagrams of Classical Scattering Processes</a:t>
            </a:r>
          </a:p>
          <a:p>
            <a:pPr marL="285750" indent="-285750">
              <a:buFont typeface="Arial" panose="020B0604020202020204" pitchFamily="34" charset="0"/>
              <a:buChar char="•"/>
            </a:pPr>
            <a:r>
              <a:rPr lang="en-US" dirty="0">
                <a:latin typeface="Book Antiqua" panose="02040602050305030304" pitchFamily="18" charset="0"/>
              </a:rPr>
              <a:t>LSZ axiomatic formalism for Koopman Scattering Theory (S-Matrix, etc.)</a:t>
            </a:r>
          </a:p>
          <a:p>
            <a:pPr marL="285750" indent="-285750">
              <a:buFont typeface="Arial" panose="020B0604020202020204" pitchFamily="34" charset="0"/>
              <a:buChar char="•"/>
            </a:pPr>
            <a:r>
              <a:rPr lang="en-US" dirty="0">
                <a:latin typeface="Book Antiqua" panose="02040602050305030304" pitchFamily="18" charset="0"/>
              </a:rPr>
              <a:t>Fock Phase Space for Classical Statistical Mechanics</a:t>
            </a:r>
          </a:p>
          <a:p>
            <a:pPr marL="285750" indent="-285750">
              <a:buFont typeface="Arial" panose="020B0604020202020204" pitchFamily="34" charset="0"/>
              <a:buChar char="•"/>
            </a:pPr>
            <a:r>
              <a:rPr lang="en-US" dirty="0">
                <a:latin typeface="Book Antiqua" panose="02040602050305030304" pitchFamily="18" charset="0"/>
              </a:rPr>
              <a:t>Quantum like algorithms for nonequilibrium classical statistical mechanics</a:t>
            </a:r>
          </a:p>
          <a:p>
            <a:pPr marL="285750" indent="-285750">
              <a:buFont typeface="Arial" panose="020B0604020202020204" pitchFamily="34" charset="0"/>
              <a:buChar char="•"/>
            </a:pPr>
            <a:r>
              <a:rPr lang="en-US" dirty="0">
                <a:latin typeface="Book Antiqua" panose="02040602050305030304" pitchFamily="18" charset="0"/>
              </a:rPr>
              <a:t>Applicability to </a:t>
            </a:r>
            <a:r>
              <a:rPr lang="en-US" dirty="0" err="1">
                <a:latin typeface="Book Antiqua" panose="02040602050305030304" pitchFamily="18" charset="0"/>
              </a:rPr>
              <a:t>Spinotronics</a:t>
            </a:r>
            <a:r>
              <a:rPr lang="en-US" dirty="0">
                <a:latin typeface="Book Antiqua" panose="02040602050305030304" pitchFamily="18" charset="0"/>
              </a:rPr>
              <a:t> and Condensed Matter Physics (classical electrons with spin)</a:t>
            </a:r>
          </a:p>
          <a:p>
            <a:pPr marL="285750" indent="-285750">
              <a:buFont typeface="Arial" panose="020B0604020202020204" pitchFamily="34" charset="0"/>
              <a:buChar char="•"/>
            </a:pPr>
            <a:endParaRPr lang="en-US" dirty="0">
              <a:latin typeface="Book Antiqua" panose="02040602050305030304" pitchFamily="18" charset="0"/>
            </a:endParaRPr>
          </a:p>
        </p:txBody>
      </p:sp>
    </p:spTree>
    <p:extLst>
      <p:ext uri="{BB962C8B-B14F-4D97-AF65-F5344CB8AC3E}">
        <p14:creationId xmlns:p14="http://schemas.microsoft.com/office/powerpoint/2010/main" val="915569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C8A95-B9BA-3B54-5434-E5865837A6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64EAF-B53B-5688-F853-D2EFF832918F}"/>
              </a:ext>
            </a:extLst>
          </p:cNvPr>
          <p:cNvSpPr>
            <a:spLocks noGrp="1"/>
          </p:cNvSpPr>
          <p:nvPr>
            <p:ph type="title"/>
          </p:nvPr>
        </p:nvSpPr>
        <p:spPr>
          <a:xfrm>
            <a:off x="612648" y="557784"/>
            <a:ext cx="3595634" cy="2212313"/>
          </a:xfrm>
        </p:spPr>
        <p:txBody>
          <a:bodyPr anchor="t">
            <a:normAutofit/>
          </a:bodyPr>
          <a:lstStyle/>
          <a:p>
            <a:r>
              <a:rPr lang="en-US"/>
              <a:t>Resources: Computational Classical/Quantum Mechanics </a:t>
            </a:r>
            <a:br>
              <a:rPr lang="en-US"/>
            </a:br>
            <a:r>
              <a:rPr lang="en-US"/>
              <a:t>in Hilbert Space</a:t>
            </a:r>
          </a:p>
        </p:txBody>
      </p:sp>
      <p:sp>
        <p:nvSpPr>
          <p:cNvPr id="10" name="Text Placeholder 2">
            <a:extLst>
              <a:ext uri="{FF2B5EF4-FFF2-40B4-BE49-F238E27FC236}">
                <a16:creationId xmlns:a16="http://schemas.microsoft.com/office/drawing/2014/main" id="{411F968C-C9C2-C2B1-5EE7-75F786AD258A}"/>
              </a:ext>
            </a:extLst>
          </p:cNvPr>
          <p:cNvSpPr>
            <a:spLocks noGrp="1"/>
          </p:cNvSpPr>
          <p:nvPr>
            <p:ph type="body" sz="half" idx="2"/>
          </p:nvPr>
        </p:nvSpPr>
        <p:spPr>
          <a:xfrm>
            <a:off x="612648" y="2826137"/>
            <a:ext cx="3585586" cy="3434638"/>
          </a:xfrm>
        </p:spPr>
        <p:txBody>
          <a:bodyPr/>
          <a:lstStyle/>
          <a:p>
            <a:r>
              <a:rPr lang="en-US" dirty="0"/>
              <a:t>Excellent book for nonrelativistic classical/quantum Hilbert space methods and classical computer computations.</a:t>
            </a:r>
          </a:p>
          <a:p>
            <a:r>
              <a:rPr lang="en-US" dirty="0"/>
              <a:t>arXiv:2509.20403 [quant-</a:t>
            </a:r>
            <a:r>
              <a:rPr lang="en-US" dirty="0" err="1"/>
              <a:t>ph</a:t>
            </a:r>
            <a:r>
              <a:rPr lang="en-US" dirty="0"/>
              <a:t>] </a:t>
            </a:r>
          </a:p>
        </p:txBody>
      </p:sp>
      <p:pic>
        <p:nvPicPr>
          <p:cNvPr id="5" name="Picture 4">
            <a:extLst>
              <a:ext uri="{FF2B5EF4-FFF2-40B4-BE49-F238E27FC236}">
                <a16:creationId xmlns:a16="http://schemas.microsoft.com/office/drawing/2014/main" id="{0D35DDFB-B73A-7731-E22A-E85FC8539892}"/>
              </a:ext>
            </a:extLst>
          </p:cNvPr>
          <p:cNvPicPr>
            <a:picLocks noChangeAspect="1"/>
          </p:cNvPicPr>
          <p:nvPr/>
        </p:nvPicPr>
        <p:blipFill>
          <a:blip r:embed="rId2"/>
          <a:stretch>
            <a:fillRect/>
          </a:stretch>
        </p:blipFill>
        <p:spPr>
          <a:xfrm>
            <a:off x="5305101" y="557784"/>
            <a:ext cx="6035515" cy="5779007"/>
          </a:xfrm>
          <a:prstGeom prst="rect">
            <a:avLst/>
          </a:prstGeom>
          <a:noFill/>
        </p:spPr>
      </p:pic>
    </p:spTree>
    <p:extLst>
      <p:ext uri="{BB962C8B-B14F-4D97-AF65-F5344CB8AC3E}">
        <p14:creationId xmlns:p14="http://schemas.microsoft.com/office/powerpoint/2010/main" val="3936030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334FD-95E7-8D7D-E5DE-2B86637C1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40083-7301-2ABC-C5BE-A34F4CCBCD32}"/>
              </a:ext>
            </a:extLst>
          </p:cNvPr>
          <p:cNvSpPr>
            <a:spLocks noGrp="1"/>
          </p:cNvSpPr>
          <p:nvPr>
            <p:ph type="title"/>
          </p:nvPr>
        </p:nvSpPr>
        <p:spPr>
          <a:xfrm>
            <a:off x="612648" y="557784"/>
            <a:ext cx="3595634" cy="2212313"/>
          </a:xfrm>
        </p:spPr>
        <p:txBody>
          <a:bodyPr anchor="t">
            <a:normAutofit/>
          </a:bodyPr>
          <a:lstStyle/>
          <a:p>
            <a:r>
              <a:rPr lang="en-US" dirty="0"/>
              <a:t>Resources: </a:t>
            </a:r>
            <a:br>
              <a:rPr lang="en-US" dirty="0"/>
            </a:br>
            <a:r>
              <a:rPr lang="en-US" dirty="0"/>
              <a:t>Theory of Geometric Spinors</a:t>
            </a:r>
          </a:p>
        </p:txBody>
      </p:sp>
      <p:sp>
        <p:nvSpPr>
          <p:cNvPr id="10" name="Text Placeholder 2">
            <a:extLst>
              <a:ext uri="{FF2B5EF4-FFF2-40B4-BE49-F238E27FC236}">
                <a16:creationId xmlns:a16="http://schemas.microsoft.com/office/drawing/2014/main" id="{2EDF0453-2181-A30E-7D53-9825BC25B63D}"/>
              </a:ext>
            </a:extLst>
          </p:cNvPr>
          <p:cNvSpPr>
            <a:spLocks noGrp="1"/>
          </p:cNvSpPr>
          <p:nvPr>
            <p:ph type="body" sz="half" idx="2"/>
          </p:nvPr>
        </p:nvSpPr>
        <p:spPr>
          <a:xfrm>
            <a:off x="612648" y="2826137"/>
            <a:ext cx="3585586" cy="3434638"/>
          </a:xfrm>
        </p:spPr>
        <p:txBody>
          <a:bodyPr/>
          <a:lstStyle/>
          <a:p>
            <a:r>
              <a:rPr lang="en-US" dirty="0"/>
              <a:t>Excellent book for the Clifford Algebra of Spacetime formalism. Goes into Clifford-Grassmann product and geometric intuition, etc.</a:t>
            </a:r>
          </a:p>
        </p:txBody>
      </p:sp>
      <p:pic>
        <p:nvPicPr>
          <p:cNvPr id="4" name="Picture 3">
            <a:extLst>
              <a:ext uri="{FF2B5EF4-FFF2-40B4-BE49-F238E27FC236}">
                <a16:creationId xmlns:a16="http://schemas.microsoft.com/office/drawing/2014/main" id="{8A71AAD6-F427-1338-9F43-AD1802C4EAFE}"/>
              </a:ext>
            </a:extLst>
          </p:cNvPr>
          <p:cNvPicPr>
            <a:picLocks noChangeAspect="1"/>
          </p:cNvPicPr>
          <p:nvPr/>
        </p:nvPicPr>
        <p:blipFill>
          <a:blip r:embed="rId2"/>
          <a:stretch>
            <a:fillRect/>
          </a:stretch>
        </p:blipFill>
        <p:spPr>
          <a:xfrm>
            <a:off x="6307666" y="301111"/>
            <a:ext cx="4133002" cy="6244502"/>
          </a:xfrm>
          <a:prstGeom prst="rect">
            <a:avLst/>
          </a:prstGeom>
        </p:spPr>
      </p:pic>
    </p:spTree>
    <p:extLst>
      <p:ext uri="{BB962C8B-B14F-4D97-AF65-F5344CB8AC3E}">
        <p14:creationId xmlns:p14="http://schemas.microsoft.com/office/powerpoint/2010/main" val="3128012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70F3B-515D-3DF4-0CB1-205441023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4D8B0-ED80-C28C-9415-8594D2A25B0B}"/>
              </a:ext>
            </a:extLst>
          </p:cNvPr>
          <p:cNvSpPr>
            <a:spLocks noGrp="1"/>
          </p:cNvSpPr>
          <p:nvPr>
            <p:ph type="title"/>
          </p:nvPr>
        </p:nvSpPr>
        <p:spPr>
          <a:xfrm>
            <a:off x="606888" y="2032000"/>
            <a:ext cx="10978219" cy="1066800"/>
          </a:xfrm>
        </p:spPr>
        <p:txBody>
          <a:bodyPr>
            <a:normAutofit fontScale="90000"/>
          </a:bodyPr>
          <a:lstStyle/>
          <a:p>
            <a:r>
              <a:rPr lang="en-US" sz="2400" dirty="0"/>
              <a:t>Thank you!</a:t>
            </a:r>
            <a:br>
              <a:rPr lang="en-US" sz="2400" dirty="0"/>
            </a:br>
            <a:br>
              <a:rPr lang="en-US" sz="2400" dirty="0"/>
            </a:br>
            <a:r>
              <a:rPr lang="en-US" sz="2400" dirty="0"/>
              <a:t>This line of research may have implications for condensed matter, solid state, plasma physics, statistical mechanics, QCD Parton Distribution Functions, etc. </a:t>
            </a:r>
            <a:br>
              <a:rPr lang="en-US" sz="2400" dirty="0"/>
            </a:br>
            <a:br>
              <a:rPr lang="en-US" sz="2400" dirty="0"/>
            </a:br>
            <a:r>
              <a:rPr lang="en-US" sz="2400" dirty="0"/>
              <a:t>If you have ideas how to extend the work, feel free</a:t>
            </a:r>
            <a:br>
              <a:rPr lang="en-US" sz="2400" dirty="0"/>
            </a:br>
            <a:r>
              <a:rPr lang="en-US" sz="2400" dirty="0"/>
              <a:t>to reach out, always happy to chat. </a:t>
            </a:r>
          </a:p>
        </p:txBody>
      </p:sp>
      <p:sp>
        <p:nvSpPr>
          <p:cNvPr id="3" name="TextBox 2">
            <a:extLst>
              <a:ext uri="{FF2B5EF4-FFF2-40B4-BE49-F238E27FC236}">
                <a16:creationId xmlns:a16="http://schemas.microsoft.com/office/drawing/2014/main" id="{FDE3933A-0724-CB7D-48D4-F34874EF2CDB}"/>
              </a:ext>
            </a:extLst>
          </p:cNvPr>
          <p:cNvSpPr txBox="1"/>
          <p:nvPr/>
        </p:nvSpPr>
        <p:spPr>
          <a:xfrm>
            <a:off x="3518209" y="3826935"/>
            <a:ext cx="5155579" cy="646331"/>
          </a:xfrm>
          <a:prstGeom prst="rect">
            <a:avLst/>
          </a:prstGeom>
          <a:noFill/>
        </p:spPr>
        <p:txBody>
          <a:bodyPr wrap="none" rtlCol="0">
            <a:spAutoFit/>
          </a:bodyPr>
          <a:lstStyle/>
          <a:p>
            <a:r>
              <a:rPr lang="en-US" dirty="0">
                <a:latin typeface="Book Antiqua" panose="02040602050305030304" pitchFamily="18" charset="0"/>
              </a:rPr>
              <a:t>Please feel free to reach out to </a:t>
            </a:r>
            <a:r>
              <a:rPr lang="en-US" dirty="0">
                <a:latin typeface="Book Antiqua" panose="02040602050305030304" pitchFamily="18" charset="0"/>
                <a:hlinkClick r:id="rId2"/>
              </a:rPr>
              <a:t>dpiasec@ncsu.edu</a:t>
            </a:r>
            <a:endParaRPr lang="en-US" dirty="0">
              <a:latin typeface="Book Antiqua" panose="02040602050305030304" pitchFamily="18" charset="0"/>
            </a:endParaRPr>
          </a:p>
          <a:p>
            <a:r>
              <a:rPr lang="en-US" dirty="0">
                <a:latin typeface="Book Antiqua" panose="02040602050305030304" pitchFamily="18" charset="0"/>
              </a:rPr>
              <a:t>with questions or thoughts.</a:t>
            </a:r>
          </a:p>
        </p:txBody>
      </p:sp>
    </p:spTree>
    <p:extLst>
      <p:ext uri="{BB962C8B-B14F-4D97-AF65-F5344CB8AC3E}">
        <p14:creationId xmlns:p14="http://schemas.microsoft.com/office/powerpoint/2010/main" val="766734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DD641-DA6E-3B7C-9494-F01933EDA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BF919A-1F4F-DA58-289A-A890676E097D}"/>
              </a:ext>
            </a:extLst>
          </p:cNvPr>
          <p:cNvSpPr>
            <a:spLocks noGrp="1"/>
          </p:cNvSpPr>
          <p:nvPr>
            <p:ph type="title"/>
          </p:nvPr>
        </p:nvSpPr>
        <p:spPr>
          <a:xfrm>
            <a:off x="612775" y="0"/>
            <a:ext cx="10978219" cy="1066800"/>
          </a:xfrm>
        </p:spPr>
        <p:txBody>
          <a:bodyPr>
            <a:normAutofit/>
          </a:bodyPr>
          <a:lstStyle/>
          <a:p>
            <a:r>
              <a:rPr lang="en-US" sz="2400" dirty="0"/>
              <a:t>References:</a:t>
            </a:r>
          </a:p>
        </p:txBody>
      </p:sp>
      <p:sp>
        <p:nvSpPr>
          <p:cNvPr id="4" name="TextBox 3">
            <a:extLst>
              <a:ext uri="{FF2B5EF4-FFF2-40B4-BE49-F238E27FC236}">
                <a16:creationId xmlns:a16="http://schemas.microsoft.com/office/drawing/2014/main" id="{006FED99-607F-72AF-D640-B4FC6969919B}"/>
              </a:ext>
            </a:extLst>
          </p:cNvPr>
          <p:cNvSpPr txBox="1"/>
          <p:nvPr/>
        </p:nvSpPr>
        <p:spPr>
          <a:xfrm>
            <a:off x="391554" y="1054608"/>
            <a:ext cx="11910633" cy="5370701"/>
          </a:xfrm>
          <a:prstGeom prst="rect">
            <a:avLst/>
          </a:prstGeom>
          <a:noFill/>
        </p:spPr>
        <p:txBody>
          <a:bodyPr wrap="none" rtlCol="0">
            <a:spAutoFit/>
          </a:bodyPr>
          <a:lstStyle/>
          <a:p>
            <a:pPr marL="285750" indent="-285750" algn="l">
              <a:lnSpc>
                <a:spcPts val="2099"/>
              </a:lnSpc>
              <a:spcAft>
                <a:spcPts val="900"/>
              </a:spcAft>
              <a:buFont typeface="Arial" panose="020B0604020202020204" pitchFamily="34" charset="0"/>
              <a:buChar char="•"/>
            </a:pPr>
            <a:r>
              <a:rPr lang="en-US" i="1" dirty="0">
                <a:solidFill>
                  <a:srgbClr val="000000"/>
                </a:solidFill>
                <a:effectLst/>
                <a:latin typeface="Book Antiqua" panose="02040602050305030304" pitchFamily="18" charset="0"/>
              </a:rPr>
              <a:t>Origin of the Covariant Wigner Operator as a Quantum Amplitude in QCD </a:t>
            </a:r>
            <a:r>
              <a:rPr lang="en-US" dirty="0">
                <a:solidFill>
                  <a:srgbClr val="000000"/>
                </a:solidFill>
                <a:effectLst/>
                <a:latin typeface="Book Antiqua" panose="02040602050305030304" pitchFamily="18" charset="0"/>
              </a:rPr>
              <a:t>by</a:t>
            </a:r>
            <a:r>
              <a:rPr lang="en-US" i="1" dirty="0">
                <a:solidFill>
                  <a:srgbClr val="000000"/>
                </a:solidFill>
                <a:effectLst/>
                <a:latin typeface="Book Antiqua" panose="02040602050305030304" pitchFamily="18" charset="0"/>
              </a:rPr>
              <a:t> </a:t>
            </a:r>
            <a:r>
              <a:rPr lang="en-US" b="0" i="0" u="none" strike="noStrike" dirty="0" err="1">
                <a:solidFill>
                  <a:srgbClr val="000000"/>
                </a:solidFill>
                <a:effectLst/>
                <a:latin typeface="Book Antiqua" panose="02040602050305030304" pitchFamily="18" charset="0"/>
                <a:hlinkClick r:id="rId2"/>
              </a:rPr>
              <a:t>Chueng</a:t>
            </a:r>
            <a:r>
              <a:rPr lang="en-US" b="0" i="0" u="none" strike="noStrike" dirty="0">
                <a:solidFill>
                  <a:srgbClr val="000000"/>
                </a:solidFill>
                <a:effectLst/>
                <a:latin typeface="Book Antiqua" panose="02040602050305030304" pitchFamily="18" charset="0"/>
                <a:hlinkClick r:id="rId2"/>
              </a:rPr>
              <a:t>-Ryong Ji</a:t>
            </a:r>
            <a:r>
              <a:rPr lang="en-US" b="0" i="0" dirty="0">
                <a:solidFill>
                  <a:srgbClr val="000000"/>
                </a:solidFill>
                <a:effectLst/>
                <a:latin typeface="Book Antiqua" panose="02040602050305030304" pitchFamily="18" charset="0"/>
              </a:rPr>
              <a:t>, </a:t>
            </a:r>
            <a:r>
              <a:rPr lang="en-US" b="0" i="0" u="none" strike="noStrike" dirty="0">
                <a:solidFill>
                  <a:srgbClr val="000000"/>
                </a:solidFill>
                <a:effectLst/>
                <a:latin typeface="Book Antiqua" panose="02040602050305030304" pitchFamily="18" charset="0"/>
                <a:hlinkClick r:id="rId3"/>
              </a:rPr>
              <a:t> D.W. Piasecki</a:t>
            </a:r>
            <a:endParaRPr lang="en-US" b="0" i="0" u="none" strike="noStrike" dirty="0">
              <a:solidFill>
                <a:srgbClr val="000000"/>
              </a:solidFill>
              <a:effectLst/>
              <a:latin typeface="Book Antiqua" panose="02040602050305030304" pitchFamily="18" charset="0"/>
            </a:endParaRPr>
          </a:p>
          <a:p>
            <a:pPr marL="285750" indent="-285750" algn="l">
              <a:lnSpc>
                <a:spcPts val="2099"/>
              </a:lnSpc>
              <a:spcAft>
                <a:spcPts val="900"/>
              </a:spcAft>
              <a:buFont typeface="Arial" panose="020B0604020202020204" pitchFamily="34" charset="0"/>
              <a:buChar char="•"/>
            </a:pPr>
            <a:r>
              <a:rPr lang="en-US" i="1" dirty="0">
                <a:solidFill>
                  <a:srgbClr val="000000"/>
                </a:solidFill>
                <a:effectLst/>
                <a:latin typeface="Book Antiqua" panose="02040602050305030304" pitchFamily="18" charset="0"/>
              </a:rPr>
              <a:t>Introduction to Koopman-von Neumann Mechanics </a:t>
            </a:r>
            <a:r>
              <a:rPr lang="en-US" dirty="0">
                <a:solidFill>
                  <a:srgbClr val="000000"/>
                </a:solidFill>
                <a:effectLst/>
                <a:latin typeface="Book Antiqua" panose="02040602050305030304" pitchFamily="18" charset="0"/>
              </a:rPr>
              <a:t>by</a:t>
            </a:r>
            <a:r>
              <a:rPr lang="en-US" i="1" dirty="0">
                <a:solidFill>
                  <a:srgbClr val="000000"/>
                </a:solidFill>
                <a:effectLst/>
                <a:latin typeface="Book Antiqua" panose="02040602050305030304" pitchFamily="18" charset="0"/>
              </a:rPr>
              <a:t> </a:t>
            </a:r>
            <a:r>
              <a:rPr lang="en-US" b="0" i="0" u="none" strike="noStrike" dirty="0">
                <a:solidFill>
                  <a:srgbClr val="000000"/>
                </a:solidFill>
                <a:effectLst/>
                <a:latin typeface="Book Antiqua" panose="02040602050305030304" pitchFamily="18" charset="0"/>
                <a:hlinkClick r:id="rId4"/>
              </a:rPr>
              <a:t>Daniel Piasecki</a:t>
            </a:r>
            <a:endParaRPr lang="en-US" b="0" i="0" u="none" strike="noStrike" dirty="0">
              <a:solidFill>
                <a:srgbClr val="000000"/>
              </a:solidFill>
              <a:effectLst/>
              <a:latin typeface="Book Antiqua" panose="02040602050305030304" pitchFamily="18" charset="0"/>
            </a:endParaRPr>
          </a:p>
          <a:p>
            <a:pPr marL="285750" indent="-285750" algn="l">
              <a:lnSpc>
                <a:spcPts val="2099"/>
              </a:lnSpc>
              <a:spcAft>
                <a:spcPts val="900"/>
              </a:spcAft>
              <a:buFont typeface="Arial" panose="020B0604020202020204" pitchFamily="34" charset="0"/>
              <a:buChar char="•"/>
            </a:pPr>
            <a:r>
              <a:rPr lang="en-US" i="1" dirty="0">
                <a:latin typeface="Book Antiqua" panose="02040602050305030304" pitchFamily="18" charset="0"/>
              </a:rPr>
              <a:t>Spacetime Algebra as a Powerful Tool for Electromagnetism </a:t>
            </a:r>
            <a:r>
              <a:rPr lang="en-US" dirty="0">
                <a:latin typeface="Book Antiqua" panose="02040602050305030304" pitchFamily="18" charset="0"/>
              </a:rPr>
              <a:t>by Justin Dressel, Konstantin Y. </a:t>
            </a:r>
            <a:r>
              <a:rPr lang="en-US" dirty="0" err="1">
                <a:latin typeface="Book Antiqua" panose="02040602050305030304" pitchFamily="18" charset="0"/>
              </a:rPr>
              <a:t>Bliokh</a:t>
            </a:r>
            <a:r>
              <a:rPr lang="en-US" dirty="0">
                <a:latin typeface="Book Antiqua" panose="02040602050305030304" pitchFamily="18" charset="0"/>
              </a:rPr>
              <a:t>, Franco Nori</a:t>
            </a:r>
          </a:p>
          <a:p>
            <a:pPr algn="l">
              <a:lnSpc>
                <a:spcPts val="2099"/>
              </a:lnSpc>
              <a:spcAft>
                <a:spcPts val="900"/>
              </a:spcAft>
            </a:pPr>
            <a:r>
              <a:rPr lang="en-US" dirty="0">
                <a:latin typeface="Book Antiqua" panose="02040602050305030304" pitchFamily="18" charset="0"/>
              </a:rPr>
              <a:t> Physics Reports 589, 1–71 (2015).</a:t>
            </a:r>
          </a:p>
          <a:p>
            <a:pPr marL="285750" indent="-285750" algn="l">
              <a:lnSpc>
                <a:spcPts val="2099"/>
              </a:lnSpc>
              <a:spcAft>
                <a:spcPts val="900"/>
              </a:spcAft>
              <a:buFont typeface="Arial" panose="020B0604020202020204" pitchFamily="34" charset="0"/>
              <a:buChar char="•"/>
            </a:pPr>
            <a:r>
              <a:rPr lang="en-US" i="1" dirty="0">
                <a:solidFill>
                  <a:srgbClr val="000000"/>
                </a:solidFill>
                <a:effectLst/>
                <a:latin typeface="Book Antiqua" panose="02040602050305030304" pitchFamily="18" charset="0"/>
              </a:rPr>
              <a:t>Operational Dynamic Modeling Transcending Quantum and Classical Mechanics </a:t>
            </a:r>
            <a:r>
              <a:rPr lang="en-US" dirty="0">
                <a:solidFill>
                  <a:srgbClr val="000000"/>
                </a:solidFill>
                <a:effectLst/>
                <a:latin typeface="Book Antiqua" panose="02040602050305030304" pitchFamily="18" charset="0"/>
              </a:rPr>
              <a:t>by</a:t>
            </a:r>
            <a:r>
              <a:rPr lang="en-US" i="1" dirty="0">
                <a:solidFill>
                  <a:srgbClr val="000000"/>
                </a:solidFill>
                <a:effectLst/>
                <a:latin typeface="Book Antiqua" panose="02040602050305030304" pitchFamily="18" charset="0"/>
              </a:rPr>
              <a:t> </a:t>
            </a:r>
            <a:r>
              <a:rPr lang="en-US" b="0" i="0" u="none" strike="noStrike" dirty="0">
                <a:solidFill>
                  <a:srgbClr val="000000"/>
                </a:solidFill>
                <a:effectLst/>
                <a:latin typeface="Book Antiqua" panose="02040602050305030304" pitchFamily="18" charset="0"/>
                <a:hlinkClick r:id="rId5"/>
              </a:rPr>
              <a:t>Denys I. Bondar</a:t>
            </a:r>
            <a:r>
              <a:rPr lang="en-US" b="0" i="0" dirty="0">
                <a:solidFill>
                  <a:srgbClr val="000000"/>
                </a:solidFill>
                <a:effectLst/>
                <a:latin typeface="Book Antiqua" panose="02040602050305030304" pitchFamily="18" charset="0"/>
              </a:rPr>
              <a:t>, </a:t>
            </a:r>
            <a:r>
              <a:rPr lang="en-US" b="0" i="0" u="none" strike="noStrike" dirty="0">
                <a:solidFill>
                  <a:srgbClr val="000000"/>
                </a:solidFill>
                <a:effectLst/>
                <a:latin typeface="Book Antiqua" panose="02040602050305030304" pitchFamily="18" charset="0"/>
                <a:hlinkClick r:id="rId6"/>
              </a:rPr>
              <a:t>Renan Cabrera</a:t>
            </a:r>
            <a:r>
              <a:rPr lang="en-US" b="0" i="0" dirty="0">
                <a:solidFill>
                  <a:srgbClr val="000000"/>
                </a:solidFill>
                <a:effectLst/>
                <a:latin typeface="Book Antiqua" panose="02040602050305030304" pitchFamily="18" charset="0"/>
              </a:rPr>
              <a:t>, </a:t>
            </a:r>
          </a:p>
          <a:p>
            <a:pPr algn="l">
              <a:lnSpc>
                <a:spcPts val="2099"/>
              </a:lnSpc>
              <a:spcAft>
                <a:spcPts val="900"/>
              </a:spcAft>
            </a:pPr>
            <a:r>
              <a:rPr lang="en-US" u="none" strike="noStrike" dirty="0">
                <a:solidFill>
                  <a:srgbClr val="000000"/>
                </a:solidFill>
                <a:latin typeface="Book Antiqua" panose="02040602050305030304" pitchFamily="18" charset="0"/>
                <a:hlinkClick r:id="rId7"/>
              </a:rPr>
              <a:t>       </a:t>
            </a:r>
            <a:r>
              <a:rPr lang="en-US" b="0" i="0" u="none" strike="noStrike" dirty="0">
                <a:solidFill>
                  <a:srgbClr val="000000"/>
                </a:solidFill>
                <a:effectLst/>
                <a:latin typeface="Book Antiqua" panose="02040602050305030304" pitchFamily="18" charset="0"/>
                <a:hlinkClick r:id="rId7"/>
              </a:rPr>
              <a:t>Robert R. </a:t>
            </a:r>
            <a:r>
              <a:rPr lang="en-US" b="0" i="0" u="none" strike="noStrike" dirty="0" err="1">
                <a:solidFill>
                  <a:srgbClr val="000000"/>
                </a:solidFill>
                <a:effectLst/>
                <a:latin typeface="Book Antiqua" panose="02040602050305030304" pitchFamily="18" charset="0"/>
                <a:hlinkClick r:id="rId7"/>
              </a:rPr>
              <a:t>Lompay</a:t>
            </a:r>
            <a:r>
              <a:rPr lang="en-US" b="0" i="0" dirty="0">
                <a:solidFill>
                  <a:srgbClr val="000000"/>
                </a:solidFill>
                <a:effectLst/>
                <a:latin typeface="Book Antiqua" panose="02040602050305030304" pitchFamily="18" charset="0"/>
              </a:rPr>
              <a:t>, </a:t>
            </a:r>
            <a:r>
              <a:rPr lang="en-US" b="0" i="0" u="none" strike="noStrike" dirty="0">
                <a:solidFill>
                  <a:srgbClr val="000000"/>
                </a:solidFill>
                <a:effectLst/>
                <a:latin typeface="Book Antiqua" panose="02040602050305030304" pitchFamily="18" charset="0"/>
                <a:hlinkClick r:id="rId8"/>
              </a:rPr>
              <a:t>Misha Yu. Ivanov</a:t>
            </a:r>
            <a:r>
              <a:rPr lang="en-US" b="0" i="0" dirty="0">
                <a:solidFill>
                  <a:srgbClr val="000000"/>
                </a:solidFill>
                <a:effectLst/>
                <a:latin typeface="Book Antiqua" panose="02040602050305030304" pitchFamily="18" charset="0"/>
              </a:rPr>
              <a:t>, </a:t>
            </a:r>
            <a:r>
              <a:rPr lang="en-US" b="0" i="0" u="none" strike="noStrike" dirty="0">
                <a:solidFill>
                  <a:srgbClr val="000000"/>
                </a:solidFill>
                <a:effectLst/>
                <a:latin typeface="Book Antiqua" panose="02040602050305030304" pitchFamily="18" charset="0"/>
                <a:hlinkClick r:id="rId9"/>
              </a:rPr>
              <a:t>Herschel A. </a:t>
            </a:r>
            <a:r>
              <a:rPr lang="en-US" b="0" i="0" u="none" strike="noStrike" dirty="0" err="1">
                <a:solidFill>
                  <a:srgbClr val="000000"/>
                </a:solidFill>
                <a:effectLst/>
                <a:latin typeface="Book Antiqua" panose="02040602050305030304" pitchFamily="18" charset="0"/>
                <a:hlinkClick r:id="rId9"/>
              </a:rPr>
              <a:t>Rabitz</a:t>
            </a:r>
            <a:r>
              <a:rPr lang="en-US" b="0" i="0" u="none" strike="noStrike" dirty="0">
                <a:solidFill>
                  <a:srgbClr val="000000"/>
                </a:solidFill>
                <a:effectLst/>
                <a:latin typeface="Book Antiqua" panose="02040602050305030304" pitchFamily="18" charset="0"/>
              </a:rPr>
              <a:t> </a:t>
            </a:r>
            <a:r>
              <a:rPr lang="en-US" b="0" i="0" dirty="0">
                <a:solidFill>
                  <a:srgbClr val="000000"/>
                </a:solidFill>
                <a:effectLst/>
                <a:latin typeface="Book Antiqua" panose="02040602050305030304" pitchFamily="18" charset="0"/>
              </a:rPr>
              <a:t>Phys. Rev. Lett. 109, 190403 (2012)</a:t>
            </a:r>
          </a:p>
          <a:p>
            <a:pPr marL="285750" indent="-285750" algn="l">
              <a:lnSpc>
                <a:spcPts val="2099"/>
              </a:lnSpc>
              <a:spcAft>
                <a:spcPts val="900"/>
              </a:spcAft>
              <a:buFont typeface="Arial" panose="020B0604020202020204" pitchFamily="34" charset="0"/>
              <a:buChar char="•"/>
            </a:pPr>
            <a:r>
              <a:rPr lang="en-US" b="0" i="1" dirty="0">
                <a:solidFill>
                  <a:srgbClr val="181817"/>
                </a:solidFill>
                <a:effectLst/>
                <a:latin typeface="Book Antiqua" panose="02040602050305030304" pitchFamily="18" charset="0"/>
              </a:rPr>
              <a:t>Clifford Algebras and Spinors </a:t>
            </a:r>
            <a:r>
              <a:rPr lang="en-US" b="0" dirty="0">
                <a:solidFill>
                  <a:srgbClr val="181817"/>
                </a:solidFill>
                <a:effectLst/>
                <a:latin typeface="Book Antiqua" panose="02040602050305030304" pitchFamily="18" charset="0"/>
              </a:rPr>
              <a:t>by P. </a:t>
            </a:r>
            <a:r>
              <a:rPr lang="en-US" b="0" dirty="0" err="1">
                <a:solidFill>
                  <a:srgbClr val="181817"/>
                </a:solidFill>
                <a:effectLst/>
                <a:latin typeface="Book Antiqua" panose="02040602050305030304" pitchFamily="18" charset="0"/>
              </a:rPr>
              <a:t>Lounesto</a:t>
            </a:r>
            <a:r>
              <a:rPr lang="en-US" b="0" i="0" dirty="0">
                <a:solidFill>
                  <a:srgbClr val="181817"/>
                </a:solidFill>
                <a:effectLst/>
                <a:latin typeface="Book Antiqua" panose="02040602050305030304" pitchFamily="18" charset="0"/>
              </a:rPr>
              <a:t>. 2nd ed. Cambridge University Press; 2001.</a:t>
            </a:r>
            <a:endParaRPr lang="en-US" b="0" i="0" dirty="0">
              <a:solidFill>
                <a:srgbClr val="000000"/>
              </a:solidFill>
              <a:effectLst/>
              <a:latin typeface="Book Antiqua" panose="02040602050305030304" pitchFamily="18" charset="0"/>
            </a:endParaRPr>
          </a:p>
          <a:p>
            <a:pPr marL="285750" indent="-285750" algn="l">
              <a:lnSpc>
                <a:spcPts val="2099"/>
              </a:lnSpc>
              <a:spcAft>
                <a:spcPts val="900"/>
              </a:spcAft>
              <a:buFont typeface="Arial" panose="020B0604020202020204" pitchFamily="34" charset="0"/>
              <a:buChar char="•"/>
            </a:pPr>
            <a:endParaRPr lang="en-US" b="0" i="0" dirty="0">
              <a:solidFill>
                <a:srgbClr val="000000"/>
              </a:solidFill>
              <a:effectLst/>
              <a:latin typeface="Book Antiqua" panose="02040602050305030304" pitchFamily="18" charset="0"/>
            </a:endParaRPr>
          </a:p>
          <a:p>
            <a:pPr algn="l">
              <a:lnSpc>
                <a:spcPts val="2099"/>
              </a:lnSpc>
              <a:spcAft>
                <a:spcPts val="900"/>
              </a:spcAft>
            </a:pPr>
            <a:r>
              <a:rPr lang="en-US" dirty="0">
                <a:solidFill>
                  <a:srgbClr val="000000"/>
                </a:solidFill>
                <a:latin typeface="Book Antiqua" panose="02040602050305030304" pitchFamily="18" charset="0"/>
              </a:rPr>
              <a:t>Images that do not appear in the above but were utilized:</a:t>
            </a:r>
          </a:p>
          <a:p>
            <a:pPr marL="285750" indent="-285750" algn="l">
              <a:lnSpc>
                <a:spcPts val="2099"/>
              </a:lnSpc>
              <a:spcAft>
                <a:spcPts val="900"/>
              </a:spcAft>
              <a:buFont typeface="Arial" panose="020B0604020202020204" pitchFamily="34" charset="0"/>
              <a:buChar char="•"/>
            </a:pPr>
            <a:r>
              <a:rPr lang="en-US" b="0" i="0" u="none" strike="noStrike" dirty="0">
                <a:solidFill>
                  <a:srgbClr val="000000"/>
                </a:solidFill>
                <a:effectLst/>
                <a:latin typeface="Book Antiqua" panose="02040602050305030304" pitchFamily="18" charset="0"/>
                <a:hlinkClick r:id="rId10"/>
              </a:rPr>
              <a:t>https://en.wikipedia.org/wiki/Light_cone#/media/File:World_line.svg</a:t>
            </a:r>
            <a:r>
              <a:rPr lang="en-US" b="0" i="0" u="none" strike="noStrike" dirty="0">
                <a:solidFill>
                  <a:srgbClr val="000000"/>
                </a:solidFill>
                <a:effectLst/>
                <a:latin typeface="Book Antiqua" panose="02040602050305030304" pitchFamily="18" charset="0"/>
              </a:rPr>
              <a:t>  (Light cone)</a:t>
            </a:r>
          </a:p>
          <a:p>
            <a:pPr marL="285750" indent="-285750" algn="l">
              <a:lnSpc>
                <a:spcPts val="2099"/>
              </a:lnSpc>
              <a:spcAft>
                <a:spcPts val="900"/>
              </a:spcAft>
              <a:buFont typeface="Arial" panose="020B0604020202020204" pitchFamily="34" charset="0"/>
              <a:buChar char="•"/>
            </a:pPr>
            <a:r>
              <a:rPr lang="en-US" b="0" i="0" u="none" strike="noStrike" dirty="0">
                <a:solidFill>
                  <a:srgbClr val="000000"/>
                </a:solidFill>
                <a:effectLst/>
                <a:latin typeface="Book Antiqua" panose="02040602050305030304" pitchFamily="18" charset="0"/>
                <a:hlinkClick r:id="rId11"/>
              </a:rPr>
              <a:t>https://www.wired.com/sponsored/story/a-path-to-breaking-up-forever-chemicals/</a:t>
            </a:r>
            <a:r>
              <a:rPr lang="en-US" b="0" i="0" u="none" strike="noStrike" dirty="0">
                <a:solidFill>
                  <a:srgbClr val="000000"/>
                </a:solidFill>
                <a:effectLst/>
                <a:latin typeface="Book Antiqua" panose="02040602050305030304" pitchFamily="18" charset="0"/>
              </a:rPr>
              <a:t> (Molecules)</a:t>
            </a:r>
            <a:endParaRPr lang="en-US" dirty="0">
              <a:solidFill>
                <a:srgbClr val="000000"/>
              </a:solidFill>
              <a:latin typeface="Book Antiqua" panose="02040602050305030304" pitchFamily="18" charset="0"/>
            </a:endParaRPr>
          </a:p>
          <a:p>
            <a:pPr marL="285750" indent="-285750" algn="l">
              <a:lnSpc>
                <a:spcPts val="2099"/>
              </a:lnSpc>
              <a:spcAft>
                <a:spcPts val="900"/>
              </a:spcAft>
              <a:buFont typeface="Arial" panose="020B0604020202020204" pitchFamily="34" charset="0"/>
              <a:buChar char="•"/>
            </a:pPr>
            <a:endParaRPr lang="en-US" b="0" i="0" u="none" strike="noStrike" dirty="0">
              <a:solidFill>
                <a:srgbClr val="000000"/>
              </a:solidFill>
              <a:effectLst/>
              <a:latin typeface="Book Antiqua" panose="02040602050305030304" pitchFamily="18" charset="0"/>
            </a:endParaRPr>
          </a:p>
          <a:p>
            <a:pPr marL="285750" indent="-285750" algn="l">
              <a:lnSpc>
                <a:spcPts val="2099"/>
              </a:lnSpc>
              <a:spcAft>
                <a:spcPts val="900"/>
              </a:spcAft>
              <a:buFont typeface="Arial" panose="020B0604020202020204" pitchFamily="34" charset="0"/>
              <a:buChar char="•"/>
            </a:pPr>
            <a:endParaRPr lang="en-US" b="0" i="0" dirty="0">
              <a:solidFill>
                <a:srgbClr val="000000"/>
              </a:solidFill>
              <a:effectLst/>
              <a:latin typeface="Book Antiqua" panose="02040602050305030304" pitchFamily="18" charset="0"/>
            </a:endParaRPr>
          </a:p>
          <a:p>
            <a:endParaRPr lang="en-US" dirty="0"/>
          </a:p>
        </p:txBody>
      </p:sp>
    </p:spTree>
    <p:extLst>
      <p:ext uri="{BB962C8B-B14F-4D97-AF65-F5344CB8AC3E}">
        <p14:creationId xmlns:p14="http://schemas.microsoft.com/office/powerpoint/2010/main" val="3496325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A89ED-4BE1-56B1-E7F2-1679E9382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D0786A-7E8E-2B34-380D-17864143BC2B}"/>
              </a:ext>
            </a:extLst>
          </p:cNvPr>
          <p:cNvSpPr>
            <a:spLocks noGrp="1"/>
          </p:cNvSpPr>
          <p:nvPr>
            <p:ph type="ctrTitle"/>
          </p:nvPr>
        </p:nvSpPr>
        <p:spPr>
          <a:xfrm>
            <a:off x="365759" y="411480"/>
            <a:ext cx="10852573" cy="3739896"/>
          </a:xfrm>
        </p:spPr>
        <p:txBody>
          <a:bodyPr anchor="t">
            <a:normAutofit/>
          </a:bodyPr>
          <a:lstStyle/>
          <a:p>
            <a:r>
              <a:rPr lang="en-US" sz="2400" dirty="0"/>
              <a:t>Using Dirac-von Neumann Axioms and Ehrenfest Theorems to derive Quantum/Classical Dynamics:</a:t>
            </a:r>
            <a:br>
              <a:rPr lang="en-US" sz="2400" dirty="0"/>
            </a:br>
            <a:br>
              <a:rPr lang="en-US" sz="2400" dirty="0"/>
            </a:br>
            <a:r>
              <a:rPr lang="en-US" sz="2400" dirty="0"/>
              <a:t>Quantum Case)</a:t>
            </a:r>
          </a:p>
        </p:txBody>
      </p:sp>
      <p:pic>
        <p:nvPicPr>
          <p:cNvPr id="12" name="Picture 11">
            <a:extLst>
              <a:ext uri="{FF2B5EF4-FFF2-40B4-BE49-F238E27FC236}">
                <a16:creationId xmlns:a16="http://schemas.microsoft.com/office/drawing/2014/main" id="{AB692F67-F968-04F4-B9D9-ADE6678BEFF0}"/>
              </a:ext>
            </a:extLst>
          </p:cNvPr>
          <p:cNvPicPr>
            <a:picLocks noChangeAspect="1"/>
          </p:cNvPicPr>
          <p:nvPr/>
        </p:nvPicPr>
        <p:blipFill>
          <a:blip r:embed="rId2"/>
          <a:stretch>
            <a:fillRect/>
          </a:stretch>
        </p:blipFill>
        <p:spPr>
          <a:xfrm>
            <a:off x="2757576" y="1213776"/>
            <a:ext cx="2081036" cy="683977"/>
          </a:xfrm>
          <a:prstGeom prst="rect">
            <a:avLst/>
          </a:prstGeom>
        </p:spPr>
      </p:pic>
      <p:pic>
        <p:nvPicPr>
          <p:cNvPr id="7" name="Picture 6">
            <a:extLst>
              <a:ext uri="{FF2B5EF4-FFF2-40B4-BE49-F238E27FC236}">
                <a16:creationId xmlns:a16="http://schemas.microsoft.com/office/drawing/2014/main" id="{9282902D-2CBD-1910-E300-4BCAA1A60A08}"/>
              </a:ext>
            </a:extLst>
          </p:cNvPr>
          <p:cNvPicPr>
            <a:picLocks noChangeAspect="1"/>
          </p:cNvPicPr>
          <p:nvPr/>
        </p:nvPicPr>
        <p:blipFill>
          <a:blip r:embed="rId3"/>
          <a:stretch>
            <a:fillRect/>
          </a:stretch>
        </p:blipFill>
        <p:spPr>
          <a:xfrm>
            <a:off x="365759" y="2281428"/>
            <a:ext cx="4244372" cy="1298824"/>
          </a:xfrm>
          <a:prstGeom prst="rect">
            <a:avLst/>
          </a:prstGeom>
        </p:spPr>
      </p:pic>
      <p:pic>
        <p:nvPicPr>
          <p:cNvPr id="11" name="Picture 10">
            <a:extLst>
              <a:ext uri="{FF2B5EF4-FFF2-40B4-BE49-F238E27FC236}">
                <a16:creationId xmlns:a16="http://schemas.microsoft.com/office/drawing/2014/main" id="{C334089A-4E3B-2375-3740-1B00CCD7CB20}"/>
              </a:ext>
            </a:extLst>
          </p:cNvPr>
          <p:cNvPicPr>
            <a:picLocks noChangeAspect="1"/>
          </p:cNvPicPr>
          <p:nvPr/>
        </p:nvPicPr>
        <p:blipFill>
          <a:blip r:embed="rId4"/>
          <a:stretch>
            <a:fillRect/>
          </a:stretch>
        </p:blipFill>
        <p:spPr>
          <a:xfrm>
            <a:off x="5859778" y="2399961"/>
            <a:ext cx="4238398" cy="881747"/>
          </a:xfrm>
          <a:prstGeom prst="rect">
            <a:avLst/>
          </a:prstGeom>
        </p:spPr>
      </p:pic>
      <p:cxnSp>
        <p:nvCxnSpPr>
          <p:cNvPr id="17" name="Straight Arrow Connector 16">
            <a:extLst>
              <a:ext uri="{FF2B5EF4-FFF2-40B4-BE49-F238E27FC236}">
                <a16:creationId xmlns:a16="http://schemas.microsoft.com/office/drawing/2014/main" id="{11248382-4172-7EE8-14B6-E35ED73D0A73}"/>
              </a:ext>
            </a:extLst>
          </p:cNvPr>
          <p:cNvCxnSpPr>
            <a:cxnSpLocks/>
          </p:cNvCxnSpPr>
          <p:nvPr/>
        </p:nvCxnSpPr>
        <p:spPr>
          <a:xfrm>
            <a:off x="4826000" y="2768600"/>
            <a:ext cx="9660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46FF30C-5461-B6B6-B0CA-5B4BE56C3715}"/>
              </a:ext>
            </a:extLst>
          </p:cNvPr>
          <p:cNvPicPr>
            <a:picLocks noChangeAspect="1"/>
          </p:cNvPicPr>
          <p:nvPr/>
        </p:nvPicPr>
        <p:blipFill>
          <a:blip r:embed="rId5"/>
          <a:stretch>
            <a:fillRect/>
          </a:stretch>
        </p:blipFill>
        <p:spPr>
          <a:xfrm>
            <a:off x="2866648" y="3766177"/>
            <a:ext cx="5502834" cy="770397"/>
          </a:xfrm>
          <a:prstGeom prst="rect">
            <a:avLst/>
          </a:prstGeom>
        </p:spPr>
      </p:pic>
      <p:pic>
        <p:nvPicPr>
          <p:cNvPr id="23" name="Picture 22">
            <a:extLst>
              <a:ext uri="{FF2B5EF4-FFF2-40B4-BE49-F238E27FC236}">
                <a16:creationId xmlns:a16="http://schemas.microsoft.com/office/drawing/2014/main" id="{ADC5838F-B997-B942-27C3-30148A0F7073}"/>
              </a:ext>
            </a:extLst>
          </p:cNvPr>
          <p:cNvPicPr>
            <a:picLocks noChangeAspect="1"/>
          </p:cNvPicPr>
          <p:nvPr/>
        </p:nvPicPr>
        <p:blipFill>
          <a:blip r:embed="rId6"/>
          <a:stretch>
            <a:fillRect/>
          </a:stretch>
        </p:blipFill>
        <p:spPr>
          <a:xfrm>
            <a:off x="2387628" y="4476422"/>
            <a:ext cx="6117320" cy="913626"/>
          </a:xfrm>
          <a:prstGeom prst="rect">
            <a:avLst/>
          </a:prstGeom>
        </p:spPr>
      </p:pic>
      <p:pic>
        <p:nvPicPr>
          <p:cNvPr id="27" name="Picture 26">
            <a:extLst>
              <a:ext uri="{FF2B5EF4-FFF2-40B4-BE49-F238E27FC236}">
                <a16:creationId xmlns:a16="http://schemas.microsoft.com/office/drawing/2014/main" id="{573989A5-0AED-6109-0319-1F0D0BA319A1}"/>
              </a:ext>
            </a:extLst>
          </p:cNvPr>
          <p:cNvPicPr>
            <a:picLocks noChangeAspect="1"/>
          </p:cNvPicPr>
          <p:nvPr/>
        </p:nvPicPr>
        <p:blipFill>
          <a:blip r:embed="rId7"/>
          <a:stretch>
            <a:fillRect/>
          </a:stretch>
        </p:blipFill>
        <p:spPr>
          <a:xfrm>
            <a:off x="3217555" y="5768704"/>
            <a:ext cx="1942303" cy="715586"/>
          </a:xfrm>
          <a:prstGeom prst="rect">
            <a:avLst/>
          </a:prstGeom>
        </p:spPr>
      </p:pic>
      <p:cxnSp>
        <p:nvCxnSpPr>
          <p:cNvPr id="29" name="Straight Arrow Connector 28">
            <a:extLst>
              <a:ext uri="{FF2B5EF4-FFF2-40B4-BE49-F238E27FC236}">
                <a16:creationId xmlns:a16="http://schemas.microsoft.com/office/drawing/2014/main" id="{12E54655-8B4F-3C25-3EED-0C03115C01AB}"/>
              </a:ext>
            </a:extLst>
          </p:cNvPr>
          <p:cNvCxnSpPr>
            <a:cxnSpLocks/>
          </p:cNvCxnSpPr>
          <p:nvPr/>
        </p:nvCxnSpPr>
        <p:spPr>
          <a:xfrm>
            <a:off x="609600" y="6019800"/>
            <a:ext cx="2133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CF3EB61B-7189-7EAF-2C79-AD036B96AF20}"/>
              </a:ext>
            </a:extLst>
          </p:cNvPr>
          <p:cNvPicPr>
            <a:picLocks noChangeAspect="1"/>
          </p:cNvPicPr>
          <p:nvPr/>
        </p:nvPicPr>
        <p:blipFill>
          <a:blip r:embed="rId8"/>
          <a:stretch>
            <a:fillRect/>
          </a:stretch>
        </p:blipFill>
        <p:spPr>
          <a:xfrm>
            <a:off x="5634214" y="5851658"/>
            <a:ext cx="2348200" cy="656838"/>
          </a:xfrm>
          <a:prstGeom prst="rect">
            <a:avLst/>
          </a:prstGeom>
        </p:spPr>
      </p:pic>
      <p:sp>
        <p:nvSpPr>
          <p:cNvPr id="34" name="TextBox 33">
            <a:extLst>
              <a:ext uri="{FF2B5EF4-FFF2-40B4-BE49-F238E27FC236}">
                <a16:creationId xmlns:a16="http://schemas.microsoft.com/office/drawing/2014/main" id="{57DB567A-1DD2-C128-AA26-D35D8EC4E49B}"/>
              </a:ext>
            </a:extLst>
          </p:cNvPr>
          <p:cNvSpPr txBox="1"/>
          <p:nvPr/>
        </p:nvSpPr>
        <p:spPr>
          <a:xfrm>
            <a:off x="8369482" y="6019800"/>
            <a:ext cx="2512226" cy="369332"/>
          </a:xfrm>
          <a:prstGeom prst="rect">
            <a:avLst/>
          </a:prstGeom>
          <a:noFill/>
        </p:spPr>
        <p:txBody>
          <a:bodyPr wrap="none" rtlCol="0">
            <a:spAutoFit/>
          </a:bodyPr>
          <a:lstStyle/>
          <a:p>
            <a:r>
              <a:rPr lang="en-US" i="1" dirty="0">
                <a:latin typeface="Aharoni" panose="02010803020104030203" pitchFamily="2" charset="-79"/>
                <a:cs typeface="Aharoni" panose="02010803020104030203" pitchFamily="2" charset="-79"/>
              </a:rPr>
              <a:t>Schr</a:t>
            </a:r>
            <a:r>
              <a:rPr lang="en-US" b="1" i="1" dirty="0">
                <a:latin typeface="Aharoni" panose="02010803020104030203" pitchFamily="2" charset="-79"/>
                <a:cs typeface="Aharoni" panose="02010803020104030203" pitchFamily="2" charset="-79"/>
              </a:rPr>
              <a:t>ö</a:t>
            </a:r>
            <a:r>
              <a:rPr lang="en-US" i="1" dirty="0">
                <a:latin typeface="Aharoni" panose="02010803020104030203" pitchFamily="2" charset="-79"/>
                <a:cs typeface="Aharoni" panose="02010803020104030203" pitchFamily="2" charset="-79"/>
              </a:rPr>
              <a:t>dinger Equation</a:t>
            </a:r>
          </a:p>
        </p:txBody>
      </p:sp>
      <p:cxnSp>
        <p:nvCxnSpPr>
          <p:cNvPr id="36" name="Straight Arrow Connector 35">
            <a:extLst>
              <a:ext uri="{FF2B5EF4-FFF2-40B4-BE49-F238E27FC236}">
                <a16:creationId xmlns:a16="http://schemas.microsoft.com/office/drawing/2014/main" id="{141BF36C-190F-ED29-E699-7DE8DDC457F9}"/>
              </a:ext>
            </a:extLst>
          </p:cNvPr>
          <p:cNvCxnSpPr>
            <a:cxnSpLocks/>
          </p:cNvCxnSpPr>
          <p:nvPr/>
        </p:nvCxnSpPr>
        <p:spPr>
          <a:xfrm>
            <a:off x="491067" y="4631267"/>
            <a:ext cx="17610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743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7EF30-9C84-DFAD-C5A6-69414C7F55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6B1D5-7E37-1D42-93B0-2968AE390C3B}"/>
              </a:ext>
            </a:extLst>
          </p:cNvPr>
          <p:cNvSpPr>
            <a:spLocks noGrp="1"/>
          </p:cNvSpPr>
          <p:nvPr>
            <p:ph type="ctrTitle"/>
          </p:nvPr>
        </p:nvSpPr>
        <p:spPr>
          <a:xfrm>
            <a:off x="365759" y="411480"/>
            <a:ext cx="10852573" cy="3739896"/>
          </a:xfrm>
        </p:spPr>
        <p:txBody>
          <a:bodyPr anchor="t">
            <a:normAutofit/>
          </a:bodyPr>
          <a:lstStyle/>
          <a:p>
            <a:r>
              <a:rPr lang="en-US" sz="2400" dirty="0"/>
              <a:t>Using Dirac-von Neumann Axioms and Ehrenfest Theorems to derive Quantum/Classical Dynamics:</a:t>
            </a:r>
            <a:br>
              <a:rPr lang="en-US" sz="2400" dirty="0"/>
            </a:br>
            <a:br>
              <a:rPr lang="en-US" sz="2400" dirty="0"/>
            </a:br>
            <a:r>
              <a:rPr lang="en-US" sz="2400" dirty="0"/>
              <a:t>Classical Case)</a:t>
            </a:r>
          </a:p>
        </p:txBody>
      </p:sp>
      <p:pic>
        <p:nvPicPr>
          <p:cNvPr id="7" name="Picture 6">
            <a:extLst>
              <a:ext uri="{FF2B5EF4-FFF2-40B4-BE49-F238E27FC236}">
                <a16:creationId xmlns:a16="http://schemas.microsoft.com/office/drawing/2014/main" id="{A0821F69-75DE-FF4B-6614-90E08014C175}"/>
              </a:ext>
            </a:extLst>
          </p:cNvPr>
          <p:cNvPicPr>
            <a:picLocks noChangeAspect="1"/>
          </p:cNvPicPr>
          <p:nvPr/>
        </p:nvPicPr>
        <p:blipFill>
          <a:blip r:embed="rId2"/>
          <a:stretch>
            <a:fillRect/>
          </a:stretch>
        </p:blipFill>
        <p:spPr>
          <a:xfrm>
            <a:off x="365759" y="2281428"/>
            <a:ext cx="4244372" cy="1298824"/>
          </a:xfrm>
          <a:prstGeom prst="rect">
            <a:avLst/>
          </a:prstGeom>
        </p:spPr>
      </p:pic>
      <p:pic>
        <p:nvPicPr>
          <p:cNvPr id="11" name="Picture 10">
            <a:extLst>
              <a:ext uri="{FF2B5EF4-FFF2-40B4-BE49-F238E27FC236}">
                <a16:creationId xmlns:a16="http://schemas.microsoft.com/office/drawing/2014/main" id="{1FA48B75-5EAB-D072-152A-7EE4212BE016}"/>
              </a:ext>
            </a:extLst>
          </p:cNvPr>
          <p:cNvPicPr>
            <a:picLocks noChangeAspect="1"/>
          </p:cNvPicPr>
          <p:nvPr/>
        </p:nvPicPr>
        <p:blipFill>
          <a:blip r:embed="rId3"/>
          <a:stretch>
            <a:fillRect/>
          </a:stretch>
        </p:blipFill>
        <p:spPr>
          <a:xfrm>
            <a:off x="5859778" y="2399961"/>
            <a:ext cx="4238398" cy="881747"/>
          </a:xfrm>
          <a:prstGeom prst="rect">
            <a:avLst/>
          </a:prstGeom>
        </p:spPr>
      </p:pic>
      <p:cxnSp>
        <p:nvCxnSpPr>
          <p:cNvPr id="17" name="Straight Arrow Connector 16">
            <a:extLst>
              <a:ext uri="{FF2B5EF4-FFF2-40B4-BE49-F238E27FC236}">
                <a16:creationId xmlns:a16="http://schemas.microsoft.com/office/drawing/2014/main" id="{E03EFFEA-2B0B-B2AC-BF28-0E7E562F35F0}"/>
              </a:ext>
            </a:extLst>
          </p:cNvPr>
          <p:cNvCxnSpPr>
            <a:cxnSpLocks/>
          </p:cNvCxnSpPr>
          <p:nvPr/>
        </p:nvCxnSpPr>
        <p:spPr>
          <a:xfrm>
            <a:off x="4826000" y="2768600"/>
            <a:ext cx="9660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459D65D-4E1A-8363-E53D-5FB023FCC309}"/>
              </a:ext>
            </a:extLst>
          </p:cNvPr>
          <p:cNvCxnSpPr>
            <a:cxnSpLocks/>
          </p:cNvCxnSpPr>
          <p:nvPr/>
        </p:nvCxnSpPr>
        <p:spPr>
          <a:xfrm>
            <a:off x="491067" y="4631267"/>
            <a:ext cx="17610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7C89C46-9CFE-CBCC-E74B-98790AC06C4A}"/>
              </a:ext>
            </a:extLst>
          </p:cNvPr>
          <p:cNvPicPr>
            <a:picLocks noChangeAspect="1"/>
          </p:cNvPicPr>
          <p:nvPr/>
        </p:nvPicPr>
        <p:blipFill>
          <a:blip r:embed="rId4"/>
          <a:stretch>
            <a:fillRect/>
          </a:stretch>
        </p:blipFill>
        <p:spPr>
          <a:xfrm>
            <a:off x="2389685" y="4177409"/>
            <a:ext cx="4440891" cy="985661"/>
          </a:xfrm>
          <a:prstGeom prst="rect">
            <a:avLst/>
          </a:prstGeom>
        </p:spPr>
      </p:pic>
      <p:sp>
        <p:nvSpPr>
          <p:cNvPr id="5" name="TextBox 4">
            <a:extLst>
              <a:ext uri="{FF2B5EF4-FFF2-40B4-BE49-F238E27FC236}">
                <a16:creationId xmlns:a16="http://schemas.microsoft.com/office/drawing/2014/main" id="{7A30C471-45E5-A4D7-0E3E-36D4EFD21043}"/>
              </a:ext>
            </a:extLst>
          </p:cNvPr>
          <p:cNvSpPr txBox="1"/>
          <p:nvPr/>
        </p:nvSpPr>
        <p:spPr>
          <a:xfrm>
            <a:off x="7239000" y="4300907"/>
            <a:ext cx="1914307" cy="584775"/>
          </a:xfrm>
          <a:prstGeom prst="rect">
            <a:avLst/>
          </a:prstGeom>
          <a:noFill/>
        </p:spPr>
        <p:txBody>
          <a:bodyPr wrap="none" rtlCol="0">
            <a:spAutoFit/>
          </a:bodyPr>
          <a:lstStyle/>
          <a:p>
            <a:r>
              <a:rPr lang="en-US" sz="3200" b="1" i="1" dirty="0">
                <a:latin typeface="Aharoni" panose="02010803020104030203" pitchFamily="2" charset="-79"/>
                <a:cs typeface="Aharoni" panose="02010803020104030203" pitchFamily="2" charset="-79"/>
              </a:rPr>
              <a:t>Problem!</a:t>
            </a:r>
          </a:p>
        </p:txBody>
      </p:sp>
      <p:pic>
        <p:nvPicPr>
          <p:cNvPr id="8" name="Picture 7">
            <a:extLst>
              <a:ext uri="{FF2B5EF4-FFF2-40B4-BE49-F238E27FC236}">
                <a16:creationId xmlns:a16="http://schemas.microsoft.com/office/drawing/2014/main" id="{9CDB0040-208F-2B02-44AC-FA4C7D6D0CB2}"/>
              </a:ext>
            </a:extLst>
          </p:cNvPr>
          <p:cNvPicPr>
            <a:picLocks noChangeAspect="1"/>
          </p:cNvPicPr>
          <p:nvPr/>
        </p:nvPicPr>
        <p:blipFill>
          <a:blip r:embed="rId5"/>
          <a:stretch>
            <a:fillRect/>
          </a:stretch>
        </p:blipFill>
        <p:spPr>
          <a:xfrm>
            <a:off x="2875043" y="1235104"/>
            <a:ext cx="1688574" cy="695296"/>
          </a:xfrm>
          <a:prstGeom prst="rect">
            <a:avLst/>
          </a:prstGeom>
        </p:spPr>
      </p:pic>
    </p:spTree>
    <p:extLst>
      <p:ext uri="{BB962C8B-B14F-4D97-AF65-F5344CB8AC3E}">
        <p14:creationId xmlns:p14="http://schemas.microsoft.com/office/powerpoint/2010/main" val="1343556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32D1D-ABBB-F8C8-489F-528054CFC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801DDD-37B1-3AE9-04E2-4D9124EE1A9B}"/>
              </a:ext>
            </a:extLst>
          </p:cNvPr>
          <p:cNvSpPr>
            <a:spLocks noGrp="1"/>
          </p:cNvSpPr>
          <p:nvPr>
            <p:ph type="ctrTitle"/>
          </p:nvPr>
        </p:nvSpPr>
        <p:spPr>
          <a:xfrm>
            <a:off x="365759" y="411480"/>
            <a:ext cx="10852573" cy="3739896"/>
          </a:xfrm>
        </p:spPr>
        <p:txBody>
          <a:bodyPr anchor="t">
            <a:normAutofit/>
          </a:bodyPr>
          <a:lstStyle/>
          <a:p>
            <a:r>
              <a:rPr lang="en-US" sz="2400" dirty="0"/>
              <a:t>Using Dirac-von Neumann Axioms and Ehrenfest Theorems to derive Quantum/Classical Dynamics:</a:t>
            </a:r>
            <a:br>
              <a:rPr lang="en-US" sz="2400" dirty="0"/>
            </a:br>
            <a:br>
              <a:rPr lang="en-US" sz="2400" dirty="0"/>
            </a:br>
            <a:r>
              <a:rPr lang="en-US" sz="2400" dirty="0"/>
              <a:t>Classical Case)</a:t>
            </a:r>
          </a:p>
        </p:txBody>
      </p:sp>
      <p:pic>
        <p:nvPicPr>
          <p:cNvPr id="7" name="Picture 6">
            <a:extLst>
              <a:ext uri="{FF2B5EF4-FFF2-40B4-BE49-F238E27FC236}">
                <a16:creationId xmlns:a16="http://schemas.microsoft.com/office/drawing/2014/main" id="{92889B56-546C-A1A8-47C4-D0D18BD97F8C}"/>
              </a:ext>
            </a:extLst>
          </p:cNvPr>
          <p:cNvPicPr>
            <a:picLocks noChangeAspect="1"/>
          </p:cNvPicPr>
          <p:nvPr/>
        </p:nvPicPr>
        <p:blipFill>
          <a:blip r:embed="rId2"/>
          <a:stretch>
            <a:fillRect/>
          </a:stretch>
        </p:blipFill>
        <p:spPr>
          <a:xfrm>
            <a:off x="365759" y="2281428"/>
            <a:ext cx="4244372" cy="1298824"/>
          </a:xfrm>
          <a:prstGeom prst="rect">
            <a:avLst/>
          </a:prstGeom>
        </p:spPr>
      </p:pic>
      <p:pic>
        <p:nvPicPr>
          <p:cNvPr id="11" name="Picture 10">
            <a:extLst>
              <a:ext uri="{FF2B5EF4-FFF2-40B4-BE49-F238E27FC236}">
                <a16:creationId xmlns:a16="http://schemas.microsoft.com/office/drawing/2014/main" id="{71647EF1-8265-3B7D-8CDC-7A52F5746205}"/>
              </a:ext>
            </a:extLst>
          </p:cNvPr>
          <p:cNvPicPr>
            <a:picLocks noChangeAspect="1"/>
          </p:cNvPicPr>
          <p:nvPr/>
        </p:nvPicPr>
        <p:blipFill>
          <a:blip r:embed="rId3"/>
          <a:stretch>
            <a:fillRect/>
          </a:stretch>
        </p:blipFill>
        <p:spPr>
          <a:xfrm>
            <a:off x="5859778" y="2399961"/>
            <a:ext cx="4238398" cy="881747"/>
          </a:xfrm>
          <a:prstGeom prst="rect">
            <a:avLst/>
          </a:prstGeom>
        </p:spPr>
      </p:pic>
      <p:cxnSp>
        <p:nvCxnSpPr>
          <p:cNvPr id="17" name="Straight Arrow Connector 16">
            <a:extLst>
              <a:ext uri="{FF2B5EF4-FFF2-40B4-BE49-F238E27FC236}">
                <a16:creationId xmlns:a16="http://schemas.microsoft.com/office/drawing/2014/main" id="{B929817C-ECC6-4A78-C46F-57B9FD8FE654}"/>
              </a:ext>
            </a:extLst>
          </p:cNvPr>
          <p:cNvCxnSpPr>
            <a:cxnSpLocks/>
          </p:cNvCxnSpPr>
          <p:nvPr/>
        </p:nvCxnSpPr>
        <p:spPr>
          <a:xfrm>
            <a:off x="4826000" y="2768600"/>
            <a:ext cx="9660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E024F7A-01B9-8384-1C27-87D7B2A7D2B5}"/>
              </a:ext>
            </a:extLst>
          </p:cNvPr>
          <p:cNvCxnSpPr>
            <a:cxnSpLocks/>
          </p:cNvCxnSpPr>
          <p:nvPr/>
        </p:nvCxnSpPr>
        <p:spPr>
          <a:xfrm>
            <a:off x="609600" y="6019800"/>
            <a:ext cx="2133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00B5D83-4AF0-A0C3-C872-F9F183AADC95}"/>
              </a:ext>
            </a:extLst>
          </p:cNvPr>
          <p:cNvCxnSpPr>
            <a:cxnSpLocks/>
          </p:cNvCxnSpPr>
          <p:nvPr/>
        </p:nvCxnSpPr>
        <p:spPr>
          <a:xfrm>
            <a:off x="491067" y="4631267"/>
            <a:ext cx="17610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1E362B8-EAFF-C37B-DBB4-E9697C3CBD12}"/>
              </a:ext>
            </a:extLst>
          </p:cNvPr>
          <p:cNvPicPr>
            <a:picLocks noChangeAspect="1"/>
          </p:cNvPicPr>
          <p:nvPr/>
        </p:nvPicPr>
        <p:blipFill>
          <a:blip r:embed="rId4"/>
          <a:stretch>
            <a:fillRect/>
          </a:stretch>
        </p:blipFill>
        <p:spPr>
          <a:xfrm>
            <a:off x="2488572" y="3885991"/>
            <a:ext cx="7214855" cy="1264141"/>
          </a:xfrm>
          <a:prstGeom prst="rect">
            <a:avLst/>
          </a:prstGeom>
        </p:spPr>
      </p:pic>
      <p:pic>
        <p:nvPicPr>
          <p:cNvPr id="8" name="Picture 7">
            <a:extLst>
              <a:ext uri="{FF2B5EF4-FFF2-40B4-BE49-F238E27FC236}">
                <a16:creationId xmlns:a16="http://schemas.microsoft.com/office/drawing/2014/main" id="{BC665C2B-D49E-AEA1-67D0-D3969836562E}"/>
              </a:ext>
            </a:extLst>
          </p:cNvPr>
          <p:cNvPicPr>
            <a:picLocks noChangeAspect="1"/>
          </p:cNvPicPr>
          <p:nvPr/>
        </p:nvPicPr>
        <p:blipFill>
          <a:blip r:embed="rId5"/>
          <a:stretch>
            <a:fillRect/>
          </a:stretch>
        </p:blipFill>
        <p:spPr>
          <a:xfrm>
            <a:off x="2803279" y="1206472"/>
            <a:ext cx="1683039" cy="693017"/>
          </a:xfrm>
          <a:prstGeom prst="rect">
            <a:avLst/>
          </a:prstGeom>
        </p:spPr>
      </p:pic>
      <p:pic>
        <p:nvPicPr>
          <p:cNvPr id="10" name="Picture 9">
            <a:extLst>
              <a:ext uri="{FF2B5EF4-FFF2-40B4-BE49-F238E27FC236}">
                <a16:creationId xmlns:a16="http://schemas.microsoft.com/office/drawing/2014/main" id="{845D7130-13A7-866E-231F-833386081FEE}"/>
              </a:ext>
            </a:extLst>
          </p:cNvPr>
          <p:cNvPicPr>
            <a:picLocks noChangeAspect="1"/>
          </p:cNvPicPr>
          <p:nvPr/>
        </p:nvPicPr>
        <p:blipFill>
          <a:blip r:embed="rId6"/>
          <a:stretch>
            <a:fillRect/>
          </a:stretch>
        </p:blipFill>
        <p:spPr>
          <a:xfrm>
            <a:off x="4359318" y="1269875"/>
            <a:ext cx="2447486" cy="640331"/>
          </a:xfrm>
          <a:prstGeom prst="rect">
            <a:avLst/>
          </a:prstGeom>
        </p:spPr>
      </p:pic>
      <p:pic>
        <p:nvPicPr>
          <p:cNvPr id="13" name="Picture 12">
            <a:extLst>
              <a:ext uri="{FF2B5EF4-FFF2-40B4-BE49-F238E27FC236}">
                <a16:creationId xmlns:a16="http://schemas.microsoft.com/office/drawing/2014/main" id="{417F2555-CB91-5CA6-6B39-1771FB9C034C}"/>
              </a:ext>
            </a:extLst>
          </p:cNvPr>
          <p:cNvPicPr>
            <a:picLocks noChangeAspect="1"/>
          </p:cNvPicPr>
          <p:nvPr/>
        </p:nvPicPr>
        <p:blipFill>
          <a:blip r:embed="rId7"/>
          <a:stretch>
            <a:fillRect/>
          </a:stretch>
        </p:blipFill>
        <p:spPr>
          <a:xfrm>
            <a:off x="3318935" y="5588125"/>
            <a:ext cx="3172214" cy="726967"/>
          </a:xfrm>
          <a:prstGeom prst="rect">
            <a:avLst/>
          </a:prstGeom>
        </p:spPr>
      </p:pic>
      <p:sp>
        <p:nvSpPr>
          <p:cNvPr id="14" name="TextBox 13">
            <a:extLst>
              <a:ext uri="{FF2B5EF4-FFF2-40B4-BE49-F238E27FC236}">
                <a16:creationId xmlns:a16="http://schemas.microsoft.com/office/drawing/2014/main" id="{B6423E77-ECF0-8F62-018E-639EA67C2AA6}"/>
              </a:ext>
            </a:extLst>
          </p:cNvPr>
          <p:cNvSpPr txBox="1"/>
          <p:nvPr/>
        </p:nvSpPr>
        <p:spPr>
          <a:xfrm>
            <a:off x="7066884" y="5898190"/>
            <a:ext cx="2448106" cy="369332"/>
          </a:xfrm>
          <a:prstGeom prst="rect">
            <a:avLst/>
          </a:prstGeom>
          <a:noFill/>
        </p:spPr>
        <p:txBody>
          <a:bodyPr wrap="none" rtlCol="0">
            <a:spAutoFit/>
          </a:bodyPr>
          <a:lstStyle/>
          <a:p>
            <a:r>
              <a:rPr lang="en-US" b="1" i="1" dirty="0">
                <a:latin typeface="Aharoni" panose="02010803020104030203" pitchFamily="2" charset="-79"/>
                <a:cs typeface="Aharoni" panose="02010803020104030203" pitchFamily="2" charset="-79"/>
              </a:rPr>
              <a:t>Koopman Generator</a:t>
            </a:r>
          </a:p>
        </p:txBody>
      </p:sp>
    </p:spTree>
    <p:extLst>
      <p:ext uri="{BB962C8B-B14F-4D97-AF65-F5344CB8AC3E}">
        <p14:creationId xmlns:p14="http://schemas.microsoft.com/office/powerpoint/2010/main" val="1892598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B0087-7063-4720-FF00-57782D6F4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3E7A35-3E7E-9E54-59B1-1137D4DAD508}"/>
              </a:ext>
            </a:extLst>
          </p:cNvPr>
          <p:cNvSpPr>
            <a:spLocks noGrp="1"/>
          </p:cNvSpPr>
          <p:nvPr>
            <p:ph type="ctrTitle"/>
          </p:nvPr>
        </p:nvSpPr>
        <p:spPr>
          <a:xfrm>
            <a:off x="365759" y="411480"/>
            <a:ext cx="10852573" cy="3739896"/>
          </a:xfrm>
        </p:spPr>
        <p:txBody>
          <a:bodyPr anchor="t">
            <a:normAutofit/>
          </a:bodyPr>
          <a:lstStyle/>
          <a:p>
            <a:r>
              <a:rPr lang="en-US" sz="2400" dirty="0"/>
              <a:t>Using Dirac-von Neumann Axioms and Ehrenfest Theorems to derive Quantum/Classical Dynamics:</a:t>
            </a:r>
            <a:br>
              <a:rPr lang="en-US" sz="2400" dirty="0"/>
            </a:br>
            <a:br>
              <a:rPr lang="en-US" sz="2400" dirty="0"/>
            </a:br>
            <a:r>
              <a:rPr lang="en-US" sz="2400" dirty="0"/>
              <a:t>Classical Case)</a:t>
            </a:r>
          </a:p>
        </p:txBody>
      </p:sp>
      <p:pic>
        <p:nvPicPr>
          <p:cNvPr id="8" name="Picture 7">
            <a:extLst>
              <a:ext uri="{FF2B5EF4-FFF2-40B4-BE49-F238E27FC236}">
                <a16:creationId xmlns:a16="http://schemas.microsoft.com/office/drawing/2014/main" id="{036E1251-19FB-DD07-5F75-917F14F9C1EC}"/>
              </a:ext>
            </a:extLst>
          </p:cNvPr>
          <p:cNvPicPr>
            <a:picLocks noChangeAspect="1"/>
          </p:cNvPicPr>
          <p:nvPr/>
        </p:nvPicPr>
        <p:blipFill>
          <a:blip r:embed="rId2"/>
          <a:stretch>
            <a:fillRect/>
          </a:stretch>
        </p:blipFill>
        <p:spPr>
          <a:xfrm>
            <a:off x="2803279" y="1206472"/>
            <a:ext cx="1683039" cy="693017"/>
          </a:xfrm>
          <a:prstGeom prst="rect">
            <a:avLst/>
          </a:prstGeom>
        </p:spPr>
      </p:pic>
      <p:pic>
        <p:nvPicPr>
          <p:cNvPr id="10" name="Picture 9">
            <a:extLst>
              <a:ext uri="{FF2B5EF4-FFF2-40B4-BE49-F238E27FC236}">
                <a16:creationId xmlns:a16="http://schemas.microsoft.com/office/drawing/2014/main" id="{E3417BD5-C348-9642-C2AC-46C02366CAB3}"/>
              </a:ext>
            </a:extLst>
          </p:cNvPr>
          <p:cNvPicPr>
            <a:picLocks noChangeAspect="1"/>
          </p:cNvPicPr>
          <p:nvPr/>
        </p:nvPicPr>
        <p:blipFill>
          <a:blip r:embed="rId3"/>
          <a:stretch>
            <a:fillRect/>
          </a:stretch>
        </p:blipFill>
        <p:spPr>
          <a:xfrm>
            <a:off x="4359318" y="1269875"/>
            <a:ext cx="2447486" cy="640331"/>
          </a:xfrm>
          <a:prstGeom prst="rect">
            <a:avLst/>
          </a:prstGeom>
        </p:spPr>
      </p:pic>
      <p:pic>
        <p:nvPicPr>
          <p:cNvPr id="13" name="Picture 12">
            <a:extLst>
              <a:ext uri="{FF2B5EF4-FFF2-40B4-BE49-F238E27FC236}">
                <a16:creationId xmlns:a16="http://schemas.microsoft.com/office/drawing/2014/main" id="{8D9F4A22-707F-FBDA-DACF-4E6AE6C55188}"/>
              </a:ext>
            </a:extLst>
          </p:cNvPr>
          <p:cNvPicPr>
            <a:picLocks noChangeAspect="1"/>
          </p:cNvPicPr>
          <p:nvPr/>
        </p:nvPicPr>
        <p:blipFill>
          <a:blip r:embed="rId4"/>
          <a:stretch>
            <a:fillRect/>
          </a:stretch>
        </p:blipFill>
        <p:spPr>
          <a:xfrm>
            <a:off x="2619831" y="2056705"/>
            <a:ext cx="3172214" cy="726967"/>
          </a:xfrm>
          <a:prstGeom prst="rect">
            <a:avLst/>
          </a:prstGeom>
        </p:spPr>
      </p:pic>
      <p:pic>
        <p:nvPicPr>
          <p:cNvPr id="4" name="Picture 3">
            <a:extLst>
              <a:ext uri="{FF2B5EF4-FFF2-40B4-BE49-F238E27FC236}">
                <a16:creationId xmlns:a16="http://schemas.microsoft.com/office/drawing/2014/main" id="{A6E6A769-0DEE-15EA-ED69-C221177F9011}"/>
              </a:ext>
            </a:extLst>
          </p:cNvPr>
          <p:cNvPicPr>
            <a:picLocks noChangeAspect="1"/>
          </p:cNvPicPr>
          <p:nvPr/>
        </p:nvPicPr>
        <p:blipFill>
          <a:blip r:embed="rId5"/>
          <a:stretch>
            <a:fillRect/>
          </a:stretch>
        </p:blipFill>
        <p:spPr>
          <a:xfrm>
            <a:off x="427227" y="2783672"/>
            <a:ext cx="6719990" cy="1202655"/>
          </a:xfrm>
          <a:prstGeom prst="rect">
            <a:avLst/>
          </a:prstGeom>
        </p:spPr>
      </p:pic>
      <p:sp>
        <p:nvSpPr>
          <p:cNvPr id="6" name="TextBox 5">
            <a:extLst>
              <a:ext uri="{FF2B5EF4-FFF2-40B4-BE49-F238E27FC236}">
                <a16:creationId xmlns:a16="http://schemas.microsoft.com/office/drawing/2014/main" id="{66344076-3FDB-6D0C-41DB-F87C5DBEDD16}"/>
              </a:ext>
            </a:extLst>
          </p:cNvPr>
          <p:cNvSpPr txBox="1"/>
          <p:nvPr/>
        </p:nvSpPr>
        <p:spPr>
          <a:xfrm>
            <a:off x="7420351" y="2646335"/>
            <a:ext cx="4578497" cy="1477328"/>
          </a:xfrm>
          <a:prstGeom prst="rect">
            <a:avLst/>
          </a:prstGeom>
          <a:noFill/>
        </p:spPr>
        <p:txBody>
          <a:bodyPr wrap="none" rtlCol="0">
            <a:spAutoFit/>
          </a:bodyPr>
          <a:lstStyle/>
          <a:p>
            <a:r>
              <a:rPr lang="en-US" dirty="0">
                <a:latin typeface="Book Antiqua" panose="02040602050305030304" pitchFamily="18" charset="0"/>
              </a:rPr>
              <a:t>Since x and p commute, classical</a:t>
            </a:r>
          </a:p>
          <a:p>
            <a:r>
              <a:rPr lang="en-US" dirty="0">
                <a:latin typeface="Book Antiqua" panose="02040602050305030304" pitchFamily="18" charset="0"/>
              </a:rPr>
              <a:t>wavefunctions must be wavefunctions on</a:t>
            </a:r>
          </a:p>
          <a:p>
            <a:r>
              <a:rPr lang="en-US" dirty="0">
                <a:latin typeface="Book Antiqua" panose="02040602050305030304" pitchFamily="18" charset="0"/>
              </a:rPr>
              <a:t>phase space. Effectively, x and p have been</a:t>
            </a:r>
          </a:p>
          <a:p>
            <a:r>
              <a:rPr lang="en-US" dirty="0">
                <a:latin typeface="Book Antiqua" panose="02040602050305030304" pitchFamily="18" charset="0"/>
              </a:rPr>
              <a:t>deconjugated (no </a:t>
            </a:r>
            <a:r>
              <a:rPr lang="en-US" dirty="0" err="1">
                <a:latin typeface="Book Antiqua" panose="02040602050305030304" pitchFamily="18" charset="0"/>
              </a:rPr>
              <a:t>wavenature</a:t>
            </a:r>
            <a:r>
              <a:rPr lang="en-US" dirty="0">
                <a:latin typeface="Book Antiqua" panose="02040602050305030304" pitchFamily="18" charset="0"/>
              </a:rPr>
              <a:t>) to get </a:t>
            </a:r>
          </a:p>
          <a:p>
            <a:r>
              <a:rPr lang="en-US" dirty="0">
                <a:latin typeface="Book Antiqua" panose="02040602050305030304" pitchFamily="18" charset="0"/>
              </a:rPr>
              <a:t>classical mechanics of point particles. </a:t>
            </a:r>
          </a:p>
        </p:txBody>
      </p:sp>
      <p:sp>
        <p:nvSpPr>
          <p:cNvPr id="9" name="TextBox 8">
            <a:extLst>
              <a:ext uri="{FF2B5EF4-FFF2-40B4-BE49-F238E27FC236}">
                <a16:creationId xmlns:a16="http://schemas.microsoft.com/office/drawing/2014/main" id="{55B77267-10D7-F2DD-5D88-F9E313ACE176}"/>
              </a:ext>
            </a:extLst>
          </p:cNvPr>
          <p:cNvSpPr txBox="1"/>
          <p:nvPr/>
        </p:nvSpPr>
        <p:spPr>
          <a:xfrm>
            <a:off x="2060768" y="4568037"/>
            <a:ext cx="742511" cy="369332"/>
          </a:xfrm>
          <a:prstGeom prst="rect">
            <a:avLst/>
          </a:prstGeom>
          <a:noFill/>
        </p:spPr>
        <p:txBody>
          <a:bodyPr wrap="none" rtlCol="0">
            <a:spAutoFit/>
          </a:bodyPr>
          <a:lstStyle/>
          <a:p>
            <a:r>
              <a:rPr lang="en-US" b="1" i="1" dirty="0">
                <a:latin typeface="Book Antiqua" panose="02040602050305030304" pitchFamily="18" charset="0"/>
              </a:rPr>
              <a:t>Note:</a:t>
            </a:r>
          </a:p>
        </p:txBody>
      </p:sp>
      <p:pic>
        <p:nvPicPr>
          <p:cNvPr id="15" name="Picture 14">
            <a:extLst>
              <a:ext uri="{FF2B5EF4-FFF2-40B4-BE49-F238E27FC236}">
                <a16:creationId xmlns:a16="http://schemas.microsoft.com/office/drawing/2014/main" id="{FB09C51E-B5EB-3744-293F-BB41A892EA11}"/>
              </a:ext>
            </a:extLst>
          </p:cNvPr>
          <p:cNvPicPr>
            <a:picLocks noChangeAspect="1"/>
          </p:cNvPicPr>
          <p:nvPr/>
        </p:nvPicPr>
        <p:blipFill>
          <a:blip r:embed="rId6"/>
          <a:stretch>
            <a:fillRect/>
          </a:stretch>
        </p:blipFill>
        <p:spPr>
          <a:xfrm>
            <a:off x="2803279" y="4528628"/>
            <a:ext cx="5153672" cy="858946"/>
          </a:xfrm>
          <a:prstGeom prst="rect">
            <a:avLst/>
          </a:prstGeom>
        </p:spPr>
      </p:pic>
    </p:spTree>
    <p:extLst>
      <p:ext uri="{BB962C8B-B14F-4D97-AF65-F5344CB8AC3E}">
        <p14:creationId xmlns:p14="http://schemas.microsoft.com/office/powerpoint/2010/main" val="2029291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37ACD-44CF-A404-F47A-C1052AD28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79F6C2-3D73-9F31-58A5-7C71A10DBECE}"/>
              </a:ext>
            </a:extLst>
          </p:cNvPr>
          <p:cNvSpPr>
            <a:spLocks noGrp="1"/>
          </p:cNvSpPr>
          <p:nvPr>
            <p:ph type="ctrTitle"/>
          </p:nvPr>
        </p:nvSpPr>
        <p:spPr>
          <a:xfrm>
            <a:off x="365759" y="411480"/>
            <a:ext cx="10852573" cy="3739896"/>
          </a:xfrm>
        </p:spPr>
        <p:txBody>
          <a:bodyPr anchor="t">
            <a:normAutofit/>
          </a:bodyPr>
          <a:lstStyle/>
          <a:p>
            <a:r>
              <a:rPr lang="en-US" sz="2400" dirty="0"/>
              <a:t>Using Dirac-von Neumann Axioms and Ehrenfest Theorems to derive Quantum/Classical Dynamics:</a:t>
            </a:r>
            <a:br>
              <a:rPr lang="en-US" sz="2400" dirty="0"/>
            </a:br>
            <a:br>
              <a:rPr lang="en-US" sz="2400" dirty="0"/>
            </a:br>
            <a:r>
              <a:rPr lang="en-US" sz="2400" dirty="0"/>
              <a:t>Classical Case)</a:t>
            </a:r>
          </a:p>
        </p:txBody>
      </p:sp>
      <p:pic>
        <p:nvPicPr>
          <p:cNvPr id="8" name="Picture 7">
            <a:extLst>
              <a:ext uri="{FF2B5EF4-FFF2-40B4-BE49-F238E27FC236}">
                <a16:creationId xmlns:a16="http://schemas.microsoft.com/office/drawing/2014/main" id="{A50A663C-944D-A3F0-1269-FF8A4C6027D2}"/>
              </a:ext>
            </a:extLst>
          </p:cNvPr>
          <p:cNvPicPr>
            <a:picLocks noChangeAspect="1"/>
          </p:cNvPicPr>
          <p:nvPr/>
        </p:nvPicPr>
        <p:blipFill>
          <a:blip r:embed="rId2"/>
          <a:stretch>
            <a:fillRect/>
          </a:stretch>
        </p:blipFill>
        <p:spPr>
          <a:xfrm>
            <a:off x="2803279" y="1206472"/>
            <a:ext cx="1683039" cy="693017"/>
          </a:xfrm>
          <a:prstGeom prst="rect">
            <a:avLst/>
          </a:prstGeom>
        </p:spPr>
      </p:pic>
      <p:pic>
        <p:nvPicPr>
          <p:cNvPr id="10" name="Picture 9">
            <a:extLst>
              <a:ext uri="{FF2B5EF4-FFF2-40B4-BE49-F238E27FC236}">
                <a16:creationId xmlns:a16="http://schemas.microsoft.com/office/drawing/2014/main" id="{92C4C17F-9FF8-8EFF-69E5-D76C746378E6}"/>
              </a:ext>
            </a:extLst>
          </p:cNvPr>
          <p:cNvPicPr>
            <a:picLocks noChangeAspect="1"/>
          </p:cNvPicPr>
          <p:nvPr/>
        </p:nvPicPr>
        <p:blipFill>
          <a:blip r:embed="rId3"/>
          <a:stretch>
            <a:fillRect/>
          </a:stretch>
        </p:blipFill>
        <p:spPr>
          <a:xfrm>
            <a:off x="4359318" y="1269875"/>
            <a:ext cx="2447486" cy="640331"/>
          </a:xfrm>
          <a:prstGeom prst="rect">
            <a:avLst/>
          </a:prstGeom>
        </p:spPr>
      </p:pic>
      <p:pic>
        <p:nvPicPr>
          <p:cNvPr id="13" name="Picture 12">
            <a:extLst>
              <a:ext uri="{FF2B5EF4-FFF2-40B4-BE49-F238E27FC236}">
                <a16:creationId xmlns:a16="http://schemas.microsoft.com/office/drawing/2014/main" id="{7D0991C0-587C-BC4B-C1AB-8FF13A23611C}"/>
              </a:ext>
            </a:extLst>
          </p:cNvPr>
          <p:cNvPicPr>
            <a:picLocks noChangeAspect="1"/>
          </p:cNvPicPr>
          <p:nvPr/>
        </p:nvPicPr>
        <p:blipFill>
          <a:blip r:embed="rId4"/>
          <a:stretch>
            <a:fillRect/>
          </a:stretch>
        </p:blipFill>
        <p:spPr>
          <a:xfrm>
            <a:off x="2619831" y="2056705"/>
            <a:ext cx="3172214" cy="726967"/>
          </a:xfrm>
          <a:prstGeom prst="rect">
            <a:avLst/>
          </a:prstGeom>
        </p:spPr>
      </p:pic>
      <p:pic>
        <p:nvPicPr>
          <p:cNvPr id="4" name="Picture 3">
            <a:extLst>
              <a:ext uri="{FF2B5EF4-FFF2-40B4-BE49-F238E27FC236}">
                <a16:creationId xmlns:a16="http://schemas.microsoft.com/office/drawing/2014/main" id="{EA8B08EC-F8C8-7977-CC92-4AAD2409F163}"/>
              </a:ext>
            </a:extLst>
          </p:cNvPr>
          <p:cNvPicPr>
            <a:picLocks noChangeAspect="1"/>
          </p:cNvPicPr>
          <p:nvPr/>
        </p:nvPicPr>
        <p:blipFill>
          <a:blip r:embed="rId5"/>
          <a:stretch>
            <a:fillRect/>
          </a:stretch>
        </p:blipFill>
        <p:spPr>
          <a:xfrm>
            <a:off x="427227" y="2783672"/>
            <a:ext cx="6719990" cy="1202655"/>
          </a:xfrm>
          <a:prstGeom prst="rect">
            <a:avLst/>
          </a:prstGeom>
        </p:spPr>
      </p:pic>
      <p:sp>
        <p:nvSpPr>
          <p:cNvPr id="6" name="TextBox 5">
            <a:extLst>
              <a:ext uri="{FF2B5EF4-FFF2-40B4-BE49-F238E27FC236}">
                <a16:creationId xmlns:a16="http://schemas.microsoft.com/office/drawing/2014/main" id="{09C4AC18-19C3-9C30-C092-7CAA26208950}"/>
              </a:ext>
            </a:extLst>
          </p:cNvPr>
          <p:cNvSpPr txBox="1"/>
          <p:nvPr/>
        </p:nvSpPr>
        <p:spPr>
          <a:xfrm>
            <a:off x="7394951" y="2420188"/>
            <a:ext cx="4578497" cy="1477328"/>
          </a:xfrm>
          <a:prstGeom prst="rect">
            <a:avLst/>
          </a:prstGeom>
          <a:noFill/>
        </p:spPr>
        <p:txBody>
          <a:bodyPr wrap="none" rtlCol="0">
            <a:spAutoFit/>
          </a:bodyPr>
          <a:lstStyle/>
          <a:p>
            <a:r>
              <a:rPr lang="en-US" dirty="0">
                <a:latin typeface="Book Antiqua" panose="02040602050305030304" pitchFamily="18" charset="0"/>
              </a:rPr>
              <a:t>Since x and p commute, classical</a:t>
            </a:r>
          </a:p>
          <a:p>
            <a:r>
              <a:rPr lang="en-US" dirty="0">
                <a:latin typeface="Book Antiqua" panose="02040602050305030304" pitchFamily="18" charset="0"/>
              </a:rPr>
              <a:t>wavefunctions must be wavefunctions on</a:t>
            </a:r>
          </a:p>
          <a:p>
            <a:r>
              <a:rPr lang="en-US" dirty="0">
                <a:latin typeface="Book Antiqua" panose="02040602050305030304" pitchFamily="18" charset="0"/>
              </a:rPr>
              <a:t>phase space. Effectively, x and p have been</a:t>
            </a:r>
          </a:p>
          <a:p>
            <a:r>
              <a:rPr lang="en-US" dirty="0">
                <a:latin typeface="Book Antiqua" panose="02040602050305030304" pitchFamily="18" charset="0"/>
              </a:rPr>
              <a:t>deconjugated (no </a:t>
            </a:r>
            <a:r>
              <a:rPr lang="en-US" dirty="0" err="1">
                <a:latin typeface="Book Antiqua" panose="02040602050305030304" pitchFamily="18" charset="0"/>
              </a:rPr>
              <a:t>wavenature</a:t>
            </a:r>
            <a:r>
              <a:rPr lang="en-US" dirty="0">
                <a:latin typeface="Book Antiqua" panose="02040602050305030304" pitchFamily="18" charset="0"/>
              </a:rPr>
              <a:t>) to get </a:t>
            </a:r>
          </a:p>
          <a:p>
            <a:r>
              <a:rPr lang="en-US" dirty="0">
                <a:latin typeface="Book Antiqua" panose="02040602050305030304" pitchFamily="18" charset="0"/>
              </a:rPr>
              <a:t>classical mechanics of point particles. </a:t>
            </a:r>
          </a:p>
        </p:txBody>
      </p:sp>
      <p:sp>
        <p:nvSpPr>
          <p:cNvPr id="3" name="TextBox 2">
            <a:extLst>
              <a:ext uri="{FF2B5EF4-FFF2-40B4-BE49-F238E27FC236}">
                <a16:creationId xmlns:a16="http://schemas.microsoft.com/office/drawing/2014/main" id="{D338E4FE-F053-3F5E-FF21-3C45EB1F06BF}"/>
              </a:ext>
            </a:extLst>
          </p:cNvPr>
          <p:cNvSpPr txBox="1"/>
          <p:nvPr/>
        </p:nvSpPr>
        <p:spPr>
          <a:xfrm>
            <a:off x="470742" y="4308592"/>
            <a:ext cx="5625258" cy="369332"/>
          </a:xfrm>
          <a:prstGeom prst="rect">
            <a:avLst/>
          </a:prstGeom>
          <a:noFill/>
        </p:spPr>
        <p:txBody>
          <a:bodyPr wrap="none" rtlCol="0">
            <a:spAutoFit/>
          </a:bodyPr>
          <a:lstStyle/>
          <a:p>
            <a:r>
              <a:rPr lang="en-US" b="1" dirty="0">
                <a:latin typeface="Aharoni" panose="02010803020104030203" pitchFamily="2" charset="-79"/>
                <a:cs typeface="Aharoni" panose="02010803020104030203" pitchFamily="2" charset="-79"/>
              </a:rPr>
              <a:t>Poisson Bracket from Quantum-like Commutators:</a:t>
            </a:r>
          </a:p>
        </p:txBody>
      </p:sp>
      <p:pic>
        <p:nvPicPr>
          <p:cNvPr id="7" name="Picture 6">
            <a:extLst>
              <a:ext uri="{FF2B5EF4-FFF2-40B4-BE49-F238E27FC236}">
                <a16:creationId xmlns:a16="http://schemas.microsoft.com/office/drawing/2014/main" id="{CCDDF6D4-7609-C3EF-AF5C-E13F39369A59}"/>
              </a:ext>
            </a:extLst>
          </p:cNvPr>
          <p:cNvPicPr>
            <a:picLocks noChangeAspect="1"/>
          </p:cNvPicPr>
          <p:nvPr/>
        </p:nvPicPr>
        <p:blipFill>
          <a:blip r:embed="rId6"/>
          <a:stretch>
            <a:fillRect/>
          </a:stretch>
        </p:blipFill>
        <p:spPr>
          <a:xfrm>
            <a:off x="470742" y="4835140"/>
            <a:ext cx="2791122" cy="597321"/>
          </a:xfrm>
          <a:prstGeom prst="rect">
            <a:avLst/>
          </a:prstGeom>
        </p:spPr>
      </p:pic>
      <p:sp>
        <p:nvSpPr>
          <p:cNvPr id="9" name="TextBox 8">
            <a:extLst>
              <a:ext uri="{FF2B5EF4-FFF2-40B4-BE49-F238E27FC236}">
                <a16:creationId xmlns:a16="http://schemas.microsoft.com/office/drawing/2014/main" id="{10DDEE44-07B4-D4F0-5CCD-25A04E2786B6}"/>
              </a:ext>
            </a:extLst>
          </p:cNvPr>
          <p:cNvSpPr txBox="1"/>
          <p:nvPr/>
        </p:nvSpPr>
        <p:spPr>
          <a:xfrm>
            <a:off x="3865795" y="5009771"/>
            <a:ext cx="1241045" cy="369332"/>
          </a:xfrm>
          <a:prstGeom prst="rect">
            <a:avLst/>
          </a:prstGeom>
          <a:noFill/>
        </p:spPr>
        <p:txBody>
          <a:bodyPr wrap="none" rtlCol="0">
            <a:spAutoFit/>
          </a:bodyPr>
          <a:lstStyle/>
          <a:p>
            <a:r>
              <a:rPr lang="en-US" dirty="0">
                <a:latin typeface="Aharoni" panose="02010803020104030203" pitchFamily="2" charset="-79"/>
                <a:cs typeface="Aharoni" panose="02010803020104030203" pitchFamily="2" charset="-79"/>
              </a:rPr>
              <a:t>Born Rule</a:t>
            </a:r>
          </a:p>
        </p:txBody>
      </p:sp>
      <p:pic>
        <p:nvPicPr>
          <p:cNvPr id="12" name="Picture 11">
            <a:extLst>
              <a:ext uri="{FF2B5EF4-FFF2-40B4-BE49-F238E27FC236}">
                <a16:creationId xmlns:a16="http://schemas.microsoft.com/office/drawing/2014/main" id="{1E5A4887-9357-66C9-556C-E67182D36861}"/>
              </a:ext>
            </a:extLst>
          </p:cNvPr>
          <p:cNvPicPr>
            <a:picLocks noChangeAspect="1"/>
          </p:cNvPicPr>
          <p:nvPr/>
        </p:nvPicPr>
        <p:blipFill>
          <a:blip r:embed="rId7"/>
          <a:stretch>
            <a:fillRect/>
          </a:stretch>
        </p:blipFill>
        <p:spPr>
          <a:xfrm>
            <a:off x="666225" y="5564532"/>
            <a:ext cx="4274108" cy="751654"/>
          </a:xfrm>
          <a:prstGeom prst="rect">
            <a:avLst/>
          </a:prstGeom>
        </p:spPr>
      </p:pic>
      <p:sp>
        <p:nvSpPr>
          <p:cNvPr id="14" name="TextBox 13">
            <a:extLst>
              <a:ext uri="{FF2B5EF4-FFF2-40B4-BE49-F238E27FC236}">
                <a16:creationId xmlns:a16="http://schemas.microsoft.com/office/drawing/2014/main" id="{B463F262-42C8-7808-1F7C-37786ACE96AC}"/>
              </a:ext>
            </a:extLst>
          </p:cNvPr>
          <p:cNvSpPr txBox="1"/>
          <p:nvPr/>
        </p:nvSpPr>
        <p:spPr>
          <a:xfrm>
            <a:off x="5461000" y="5796601"/>
            <a:ext cx="2101857" cy="369332"/>
          </a:xfrm>
          <a:prstGeom prst="rect">
            <a:avLst/>
          </a:prstGeom>
          <a:noFill/>
        </p:spPr>
        <p:txBody>
          <a:bodyPr wrap="none" rtlCol="0">
            <a:spAutoFit/>
          </a:bodyPr>
          <a:lstStyle/>
          <a:p>
            <a:r>
              <a:rPr lang="en-US" b="1" i="1" dirty="0">
                <a:latin typeface="Aharoni" panose="02010803020104030203" pitchFamily="2" charset="-79"/>
                <a:cs typeface="Aharoni" panose="02010803020104030203" pitchFamily="2" charset="-79"/>
              </a:rPr>
              <a:t>Liouville Equation</a:t>
            </a:r>
          </a:p>
        </p:txBody>
      </p:sp>
    </p:spTree>
    <p:extLst>
      <p:ext uri="{BB962C8B-B14F-4D97-AF65-F5344CB8AC3E}">
        <p14:creationId xmlns:p14="http://schemas.microsoft.com/office/powerpoint/2010/main" val="3429585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D5AA8-18E3-C65C-34D0-79B19F7783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A7C68-578E-77A7-F8FD-BB6DDD2882C5}"/>
              </a:ext>
            </a:extLst>
          </p:cNvPr>
          <p:cNvSpPr>
            <a:spLocks noGrp="1"/>
          </p:cNvSpPr>
          <p:nvPr>
            <p:ph type="ctrTitle"/>
          </p:nvPr>
        </p:nvSpPr>
        <p:spPr>
          <a:xfrm>
            <a:off x="365760" y="411480"/>
            <a:ext cx="4654296" cy="3739896"/>
          </a:xfrm>
        </p:spPr>
        <p:txBody>
          <a:bodyPr anchor="t">
            <a:normAutofit/>
          </a:bodyPr>
          <a:lstStyle/>
          <a:p>
            <a:r>
              <a:rPr lang="en-US" sz="4800" dirty="0"/>
              <a:t>Nonrelativistic Koopman Mechanics/</a:t>
            </a:r>
            <a:br>
              <a:rPr lang="en-US" sz="4800" dirty="0"/>
            </a:br>
            <a:r>
              <a:rPr lang="en-US" sz="4800" dirty="0"/>
              <a:t>Quantum </a:t>
            </a:r>
            <a:br>
              <a:rPr lang="en-US" sz="4800" dirty="0"/>
            </a:br>
            <a:r>
              <a:rPr lang="en-US" sz="4800" dirty="0"/>
              <a:t>Mechanics</a:t>
            </a:r>
          </a:p>
        </p:txBody>
      </p:sp>
      <p:sp>
        <p:nvSpPr>
          <p:cNvPr id="3" name="Content Placeholder 2">
            <a:extLst>
              <a:ext uri="{FF2B5EF4-FFF2-40B4-BE49-F238E27FC236}">
                <a16:creationId xmlns:a16="http://schemas.microsoft.com/office/drawing/2014/main" id="{7A828536-FC82-777E-4258-ECAEC5F02A36}"/>
              </a:ext>
            </a:extLst>
          </p:cNvPr>
          <p:cNvSpPr>
            <a:spLocks noGrp="1"/>
          </p:cNvSpPr>
          <p:nvPr>
            <p:ph type="subTitle" idx="1"/>
          </p:nvPr>
        </p:nvSpPr>
        <p:spPr>
          <a:xfrm>
            <a:off x="365760" y="4873752"/>
            <a:ext cx="4206240" cy="1380744"/>
          </a:xfrm>
        </p:spPr>
        <p:txBody>
          <a:bodyPr anchor="b">
            <a:normAutofit/>
          </a:bodyPr>
          <a:lstStyle/>
          <a:p>
            <a:pPr marL="0" indent="0">
              <a:buNone/>
            </a:pPr>
            <a:r>
              <a:rPr lang="en-US" i="1" dirty="0">
                <a:latin typeface="Book Antiqua" panose="02040602050305030304" pitchFamily="18" charset="0"/>
              </a:rPr>
              <a:t>Dirac-von Neumann Axioms: Universal Axioms for Quantum-Classical Mechanics</a:t>
            </a:r>
          </a:p>
        </p:txBody>
      </p:sp>
      <p:pic>
        <p:nvPicPr>
          <p:cNvPr id="5" name="Picture 4">
            <a:extLst>
              <a:ext uri="{FF2B5EF4-FFF2-40B4-BE49-F238E27FC236}">
                <a16:creationId xmlns:a16="http://schemas.microsoft.com/office/drawing/2014/main" id="{30BA5797-6694-5247-D543-55E378B85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128" y="840121"/>
            <a:ext cx="6595872" cy="5177758"/>
          </a:xfrm>
          <a:prstGeom prst="rect">
            <a:avLst/>
          </a:prstGeom>
          <a:noFill/>
        </p:spPr>
      </p:pic>
    </p:spTree>
    <p:extLst>
      <p:ext uri="{BB962C8B-B14F-4D97-AF65-F5344CB8AC3E}">
        <p14:creationId xmlns:p14="http://schemas.microsoft.com/office/powerpoint/2010/main" val="2046409641"/>
      </p:ext>
    </p:extLst>
  </p:cSld>
  <p:clrMapOvr>
    <a:masterClrMapping/>
  </p:clrMapOvr>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_win32_DN_V3" id="{9F427321-9060-43C1-8B15-4D38A9FA231C}" vid="{F91C65FD-DCCD-4832-9662-5F5E106155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7CFCFE-9E11-486F-94A1-AD5EF62DEC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A2E174-8201-44C8-8E86-D532E6482AAF}">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7815C017-F059-461C-B5CA-F74FA8291930}">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{7117849A-4A24-4F72-916E-3A8C6BB95FC7}9db5ba7a-f6a8-423e-8130-f3099013613b-TF6f351658-02aa-4255-a406-604a46294ca9_win32</Template>
  <TotalTime>415</TotalTime>
  <Words>1795</Words>
  <Application>Microsoft Office PowerPoint</Application>
  <PresentationFormat>Widescreen</PresentationFormat>
  <Paragraphs>293</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Aharoni</vt:lpstr>
      <vt:lpstr>Aptos</vt:lpstr>
      <vt:lpstr>Arial</vt:lpstr>
      <vt:lpstr>Book Antiqua</vt:lpstr>
      <vt:lpstr>Neue Haas Grotesk Text Pro</vt:lpstr>
      <vt:lpstr>Helena</vt:lpstr>
      <vt:lpstr>Koopman- von Neumann Field Theory   Dirac Algebra, Spinors, Pauli matrices, and other tools for relativistic classical mechanics</vt:lpstr>
      <vt:lpstr>PowerPoint Presentation</vt:lpstr>
      <vt:lpstr>Main Difference between Nonrelativistic Classical and Quantum: Commutation Relations of Algebra of Observables</vt:lpstr>
      <vt:lpstr>Using Dirac-von Neumann Axioms and Ehrenfest Theorems to derive Quantum/Classical Dynamics:  Quantum Case)</vt:lpstr>
      <vt:lpstr>Using Dirac-von Neumann Axioms and Ehrenfest Theorems to derive Quantum/Classical Dynamics:  Classical Case)</vt:lpstr>
      <vt:lpstr>Using Dirac-von Neumann Axioms and Ehrenfest Theorems to derive Quantum/Classical Dynamics:  Classical Case)</vt:lpstr>
      <vt:lpstr>Using Dirac-von Neumann Axioms and Ehrenfest Theorems to derive Quantum/Classical Dynamics:  Classical Case)</vt:lpstr>
      <vt:lpstr>Using Dirac-von Neumann Axioms and Ehrenfest Theorems to derive Quantum/Classical Dynamics:  Classical Case)</vt:lpstr>
      <vt:lpstr>Nonrelativistic Koopman Mechanics/ Quantum  Mechanics</vt:lpstr>
      <vt:lpstr>Hidden Variables… for Classical Mechanics (instead of for Quantum Mechanics)</vt:lpstr>
      <vt:lpstr>Some Results of Nonrelativistic Koopman Theory</vt:lpstr>
      <vt:lpstr>Some Results of Nonrelativistic Koopman Theory</vt:lpstr>
      <vt:lpstr>Some Results of Nonrelativistic Koopman Theory</vt:lpstr>
      <vt:lpstr>Applications of Nonrelativistic Koopman Theory</vt:lpstr>
      <vt:lpstr>Relativizing Koopman Theory</vt:lpstr>
      <vt:lpstr>But… this is far from straightforward.</vt:lpstr>
      <vt:lpstr>Spacetime Geometry Considerations: Classical/Quantum Particles with Spin</vt:lpstr>
      <vt:lpstr>Detour: Spacetime Geometry and Clifford Algebra</vt:lpstr>
      <vt:lpstr>Detour: Spacetime Geometry and Clifford Algebra</vt:lpstr>
      <vt:lpstr>Detour: Spacetime Geometry and Clifford Algebra</vt:lpstr>
      <vt:lpstr>Detour: Spacetime Geometry and Clifford Algebra</vt:lpstr>
      <vt:lpstr>Why the long detour?</vt:lpstr>
      <vt:lpstr>Why the long detour?</vt:lpstr>
      <vt:lpstr>Why the long detour?</vt:lpstr>
      <vt:lpstr>Why the long detour?</vt:lpstr>
      <vt:lpstr>Why the long detour?</vt:lpstr>
      <vt:lpstr>Introducing Koopman Philosophy to Geometric Spinors</vt:lpstr>
      <vt:lpstr>Introducing Koopman Philosophy to Geometric Spinors</vt:lpstr>
      <vt:lpstr>Action Principle for Relativistic Koopman Formalism</vt:lpstr>
      <vt:lpstr>Wigner Operator as a Spinorial Amplitude</vt:lpstr>
      <vt:lpstr>Koopman Treatment of Classical Chromodynamics</vt:lpstr>
      <vt:lpstr>Further Work Being Done</vt:lpstr>
      <vt:lpstr>Resources: Computational Classical/Quantum Mechanics  in Hilbert Space</vt:lpstr>
      <vt:lpstr>Resources:  Theory of Geometric Spinors</vt:lpstr>
      <vt:lpstr>Thank you!  This line of research may have implications for condensed matter, solid state, plasma physics, statistical mechanics, QCD Parton Distribution Functions, etc.   If you have ideas how to extend the work, feel free to reach out, always happy to chat.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Piasecki</dc:creator>
  <cp:lastModifiedBy>Daniel Piasecki</cp:lastModifiedBy>
  <cp:revision>5</cp:revision>
  <dcterms:created xsi:type="dcterms:W3CDTF">2026-04-02T21:43:06Z</dcterms:created>
  <dcterms:modified xsi:type="dcterms:W3CDTF">2026-04-16T03:22:52Z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