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82" r:id="rId3"/>
    <p:sldId id="266" r:id="rId4"/>
    <p:sldId id="270" r:id="rId5"/>
    <p:sldId id="268" r:id="rId6"/>
    <p:sldId id="273" r:id="rId7"/>
    <p:sldId id="269" r:id="rId8"/>
    <p:sldId id="281" r:id="rId9"/>
    <p:sldId id="262" r:id="rId10"/>
    <p:sldId id="280" r:id="rId11"/>
    <p:sldId id="263" r:id="rId12"/>
    <p:sldId id="264" r:id="rId13"/>
    <p:sldId id="271" r:id="rId14"/>
    <p:sldId id="265" r:id="rId15"/>
    <p:sldId id="274" r:id="rId16"/>
    <p:sldId id="275" r:id="rId17"/>
    <p:sldId id="290" r:id="rId18"/>
    <p:sldId id="272" r:id="rId19"/>
    <p:sldId id="267" r:id="rId20"/>
    <p:sldId id="276" r:id="rId21"/>
    <p:sldId id="279" r:id="rId22"/>
    <p:sldId id="278" r:id="rId23"/>
    <p:sldId id="284" r:id="rId24"/>
    <p:sldId id="277" r:id="rId25"/>
    <p:sldId id="285" r:id="rId26"/>
    <p:sldId id="283" r:id="rId27"/>
    <p:sldId id="288" r:id="rId28"/>
    <p:sldId id="289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6"/>
    <p:restoredTop sz="94595"/>
  </p:normalViewPr>
  <p:slideViewPr>
    <p:cSldViewPr snapToGrid="0">
      <p:cViewPr>
        <p:scale>
          <a:sx n="106" d="100"/>
          <a:sy n="106" d="100"/>
        </p:scale>
        <p:origin x="94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781DC-9A5A-F24E-A3F7-DFC88E4CA07D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52469-F154-A24B-8462-2ECC8889B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4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52469-F154-A24B-8462-2ECC8889B7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1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52469-F154-A24B-8462-2ECC8889B7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0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EB0D8-C427-C816-8F22-67668BE4A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DFF25-3F44-F589-A986-F516FAC2A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1AA56-9EC6-C372-C251-8F35D951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EA72-AC06-F044-9253-1CB63237D796}" type="datetime1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D3A36-3D79-2D7E-8D3C-252DA9AEE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2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9885-68EB-649C-30E6-F20A1302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D5179-9CF9-D93B-61F1-BF1D332E9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DB463-B481-11E8-666C-49343B4F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0154-2173-D24F-9CE2-51ED829ABD7A}" type="datetime1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300A6-FB03-6C3D-CF4F-67D6FE7C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E201C-A73B-55FF-71EC-0359379C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51B67-21A9-4447-AC8F-DEC75F04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3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16DFB2-ADFB-4B0D-CC36-80597D517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3B5DE-F2EF-A13B-190B-81E73D754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2D783-A000-AABB-1C6B-882EE6AC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67F-0BB4-B647-B7D0-BCDA2D987C63}" type="datetime1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B7674-F27E-51B6-790C-07B8FB0E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7E9DB-F001-AC6C-D8BD-F363D2FA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51B67-21A9-4447-AC8F-DEC75F04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8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EF46F-055A-A556-3215-F8A2406C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390E6-2E73-F08A-4C7B-1A8C7FD1F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679AD-33F1-48E0-1BA9-6CAD09FFE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9727-E070-9D4F-8779-3A39B97F0400}" type="datetime1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5719B-6492-5744-0980-74FEFE18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 descr="Bao with solid fill">
            <a:extLst>
              <a:ext uri="{FF2B5EF4-FFF2-40B4-BE49-F238E27FC236}">
                <a16:creationId xmlns:a16="http://schemas.microsoft.com/office/drawing/2014/main" id="{63CDAB2A-1A0C-2F74-B777-12730565C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6081712"/>
            <a:ext cx="914400" cy="91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784AE-2548-CA30-1857-AC417191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9690" y="64149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</a:lstStyle>
          <a:p>
            <a:fld id="{A5051B67-21A9-4447-AC8F-DEC75F04B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6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22DC-49EB-B5F2-A76D-4617F1FD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71CE9-D030-7A06-9D7F-050CAA246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383EB-C04A-55BD-3055-CF3D0F5E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245A-F7B6-E843-B414-9D72EF82BDA2}" type="datetime1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3F69A-51AA-9841-F0B3-A55DB314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phic 6" descr="Bao with solid fill">
            <a:extLst>
              <a:ext uri="{FF2B5EF4-FFF2-40B4-BE49-F238E27FC236}">
                <a16:creationId xmlns:a16="http://schemas.microsoft.com/office/drawing/2014/main" id="{981ECB2D-478E-EA84-659A-E4E182EA5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6081712"/>
            <a:ext cx="914400" cy="9144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87A822-2258-C588-59ED-92D99411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9690" y="64149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</a:lstStyle>
          <a:p>
            <a:fld id="{A5051B67-21A9-4447-AC8F-DEC75F04B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FDD7-2CCA-7DDF-E623-1B37B65B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8447C-4B84-0245-3E5A-EB6E0D693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4F644-934B-D8E7-9B38-924D7F323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4A0AF-B43A-6B4E-95AB-5C275472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5092-BB19-084F-80B4-BA3DD08AB8F0}" type="datetime1">
              <a:rPr lang="en-US" smtClean="0"/>
              <a:t>11/18/25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35419-78C8-6FF6-BF77-5D7E7BDF2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 descr="Bao with solid fill">
            <a:extLst>
              <a:ext uri="{FF2B5EF4-FFF2-40B4-BE49-F238E27FC236}">
                <a16:creationId xmlns:a16="http://schemas.microsoft.com/office/drawing/2014/main" id="{D3CAB22A-A00F-A5AA-F5F1-1A1FAB3C9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6081712"/>
            <a:ext cx="914400" cy="9144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CCC963-5826-17F9-0715-B7D18147B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9690" y="64149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</a:lstStyle>
          <a:p>
            <a:fld id="{A5051B67-21A9-4447-AC8F-DEC75F04B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0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68E11-F10B-B62F-D572-2ABBF06E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129EB-4540-A9BE-A72A-D4ECF54DC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DB613-FB89-47F3-B117-52334FB0B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BB417-35DC-9DDF-A900-E8D1B9FCF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CE233-07AD-CFAA-AB99-05DFF1EA6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A526A4-4875-A2CA-7F18-88E5EC63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15DF-B460-B244-900C-A708CF2639EB}" type="datetime1">
              <a:rPr lang="en-US" smtClean="0"/>
              <a:t>11/18/25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CB15D-79E0-41BD-8AC5-95A77789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347E80-3ED9-8C7F-0690-8BC13B9A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51B67-21A9-4447-AC8F-DEC75F04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5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8671-91C5-CC97-51A8-58E2D6D1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49632-90F1-48AF-D4A3-697D35D7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2581-0670-E44B-AB07-F1608BEFE6E3}" type="datetime1">
              <a:rPr lang="en-US" smtClean="0"/>
              <a:t>11/18/25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CA629-40DE-B5D2-D64B-6B681C67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76685-705F-DFB0-CE1B-D21C72A0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51B67-21A9-4447-AC8F-DEC75F04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7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AB52D1-9F97-8812-C843-F3FFE521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9EF4-6FE4-784F-9A36-3898AE2984F0}" type="datetime1">
              <a:rPr lang="en-US" smtClean="0"/>
              <a:t>11/18/25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2F959-C0C9-F83D-B85E-2164323A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B0D18-8A2D-268F-5F2C-ED70F258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51B67-21A9-4447-AC8F-DEC75F04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EA01-1562-CBCA-14E4-549C7B46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E4B03-D87C-1640-70A1-1377E0C08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741A6-EF23-C549-48FE-761A70282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0DC5A-AF45-81E2-1319-5275D5879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4F76-7EB3-E64B-9EAB-23E26C22CD4D}" type="datetime1">
              <a:rPr lang="en-US" smtClean="0"/>
              <a:t>11/18/25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9151F-2517-54C9-9309-1E9038D4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3DC5D-CBEF-FEA8-3585-4D1146B7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51B67-21A9-4447-AC8F-DEC75F04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6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110B-12CE-93E2-0997-CB84E2575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37DF6F-659F-E312-93C7-15E7A0E26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F1CA0-DE5F-0D75-C135-1D8CAF459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2A44E-0A8A-4CFD-A81B-435A8F4D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79AE-9545-6440-B8F0-102EB0730B79}" type="datetime1">
              <a:rPr lang="en-US" smtClean="0"/>
              <a:t>11/18/25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1279C-409D-8A3D-621A-E5D350DEC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9DFD9-1DCA-64E2-9CC5-3087513D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51B67-21A9-4447-AC8F-DEC75F04B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B1E71-63CB-5D24-6917-FFEEE972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444D7-7C18-DF41-21CB-766CC0E69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E71E7-C2AD-46C6-B67C-0E0AEFB94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276253-8675-5F47-8A72-7C49AF58B526}" type="datetime1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A6DDF-7DB4-7900-2A41-AA0A35CB1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Graphic 6" descr="Bao with solid fill">
            <a:extLst>
              <a:ext uri="{FF2B5EF4-FFF2-40B4-BE49-F238E27FC236}">
                <a16:creationId xmlns:a16="http://schemas.microsoft.com/office/drawing/2014/main" id="{FF0146E3-FF59-FAB4-C4C6-B5557DD10F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277600" y="6081712"/>
            <a:ext cx="914400" cy="9144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C538A3E-957A-4D80-9D65-37874FF72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690" y="64149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002060"/>
                </a:solidFill>
              </a:defRPr>
            </a:lvl1pPr>
          </a:lstStyle>
          <a:p>
            <a:fld id="{A5051B67-21A9-4447-AC8F-DEC75F04B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3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17" Type="http://schemas.openxmlformats.org/officeDocument/2006/relationships/image" Target="../media/image32.emf"/><Relationship Id="rId2" Type="http://schemas.openxmlformats.org/officeDocument/2006/relationships/image" Target="../media/image17.emf"/><Relationship Id="rId1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5" Type="http://schemas.openxmlformats.org/officeDocument/2006/relationships/image" Target="../media/image3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Relationship Id="rId1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Relationship Id="rId1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39.png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40.png"/><Relationship Id="rId9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rxiv.org/abs/2511.1450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46.emf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07.1038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aps.org/prl/pdf/10.1103/PhysRevLett.82.1784" TargetMode="Externa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407.1038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F1B1-8928-F5FB-124E-0620B5FFB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QED in 2+1 dimensions with qubits and </a:t>
            </a:r>
            <a:r>
              <a:rPr lang="en-US" dirty="0" err="1">
                <a:solidFill>
                  <a:srgbClr val="002060"/>
                </a:solidFill>
              </a:rPr>
              <a:t>qumodes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93914-2A7F-8F6A-4643-DB8B96C8AB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Tommaso Rainaldi – Nov 20,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389C2F-167B-6640-A65A-67998C048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0" y="5642841"/>
            <a:ext cx="3619500" cy="622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0F5563-BEB4-2C15-DE4D-E4134E3A0B37}"/>
              </a:ext>
            </a:extLst>
          </p:cNvPr>
          <p:cNvSpPr/>
          <p:nvPr/>
        </p:nvSpPr>
        <p:spPr>
          <a:xfrm>
            <a:off x="11140966" y="5791200"/>
            <a:ext cx="1051034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03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E8899-3682-1270-895C-60A69F38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Some selected challenges to tackle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07050-DEC6-D3C7-FCA7-0A71F57D4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Representation of the Hamiltonian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Hybrid qubit-</a:t>
            </a:r>
            <a:r>
              <a:rPr lang="en-US" b="1" dirty="0" err="1">
                <a:solidFill>
                  <a:srgbClr val="0070C0"/>
                </a:solidFill>
              </a:rPr>
              <a:t>qumode</a:t>
            </a:r>
            <a:r>
              <a:rPr lang="en-US" dirty="0">
                <a:solidFill>
                  <a:srgbClr val="0070C0"/>
                </a:solidFill>
              </a:rPr>
              <a:t>, qubit-only, </a:t>
            </a:r>
            <a:r>
              <a:rPr lang="en-US" dirty="0" err="1">
                <a:solidFill>
                  <a:srgbClr val="0070C0"/>
                </a:solidFill>
              </a:rPr>
              <a:t>qumode</a:t>
            </a:r>
            <a:r>
              <a:rPr lang="en-US" dirty="0">
                <a:solidFill>
                  <a:srgbClr val="0070C0"/>
                </a:solidFill>
              </a:rPr>
              <a:t>-only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Ground state preparation (or even higher states)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QITE</a:t>
            </a:r>
            <a:r>
              <a:rPr lang="en-US" dirty="0">
                <a:solidFill>
                  <a:srgbClr val="0070C0"/>
                </a:solidFill>
              </a:rPr>
              <a:t>, VQE (regular, ADAPT, SC-ADAPT,…), </a:t>
            </a:r>
            <a:r>
              <a:rPr lang="en-US" b="1" dirty="0">
                <a:solidFill>
                  <a:srgbClr val="0070C0"/>
                </a:solidFill>
              </a:rPr>
              <a:t>non unitary ansatz</a:t>
            </a:r>
            <a:r>
              <a:rPr lang="en-US" dirty="0">
                <a:solidFill>
                  <a:srgbClr val="0070C0"/>
                </a:solidFill>
              </a:rPr>
              <a:t>, adiabatic state preparation,…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Time evolution (Real time dynamics)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Survival probabilities</a:t>
            </a:r>
            <a:r>
              <a:rPr lang="en-US" dirty="0">
                <a:solidFill>
                  <a:srgbClr val="0070C0"/>
                </a:solidFill>
              </a:rPr>
              <a:t>, correlations,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779D1-3A10-B1A7-A370-1AD860E1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B88EB-4D9F-1C9E-4CB7-A5BC8F7EAD07}"/>
              </a:ext>
            </a:extLst>
          </p:cNvPr>
          <p:cNvSpPr txBox="1"/>
          <p:nvPr/>
        </p:nvSpPr>
        <p:spPr>
          <a:xfrm>
            <a:off x="1034715" y="5992297"/>
            <a:ext cx="15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Many more …</a:t>
            </a:r>
          </a:p>
        </p:txBody>
      </p:sp>
    </p:spTree>
    <p:extLst>
      <p:ext uri="{BB962C8B-B14F-4D97-AF65-F5344CB8AC3E}">
        <p14:creationId xmlns:p14="http://schemas.microsoft.com/office/powerpoint/2010/main" val="258211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7AA8-99B0-0E91-B244-EF99F9A2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QED in 2+1</a:t>
            </a:r>
          </a:p>
        </p:txBody>
      </p:sp>
      <p:pic>
        <p:nvPicPr>
          <p:cNvPr id="5" name="Picture 4" descr="A group of mathematical equations&#10;&#10;Description automatically generated">
            <a:extLst>
              <a:ext uri="{FF2B5EF4-FFF2-40B4-BE49-F238E27FC236}">
                <a16:creationId xmlns:a16="http://schemas.microsoft.com/office/drawing/2014/main" id="{F8B1B108-FF5E-64E2-A3F8-737EFBACE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283" y="1547283"/>
            <a:ext cx="7032086" cy="415982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2B50FD0-8F6A-E6F2-FE1A-7C3076D0118B}"/>
              </a:ext>
            </a:extLst>
          </p:cNvPr>
          <p:cNvGrpSpPr/>
          <p:nvPr/>
        </p:nvGrpSpPr>
        <p:grpSpPr>
          <a:xfrm>
            <a:off x="7035683" y="1434974"/>
            <a:ext cx="4733079" cy="4734890"/>
            <a:chOff x="2411729" y="863474"/>
            <a:chExt cx="4733079" cy="473489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8E8520-CF23-32FA-0F9F-316F8DA2FE1E}"/>
                </a:ext>
              </a:extLst>
            </p:cNvPr>
            <p:cNvSpPr/>
            <p:nvPr/>
          </p:nvSpPr>
          <p:spPr>
            <a:xfrm>
              <a:off x="24905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6610948-BEA6-E904-2A0D-F34548F14D9A}"/>
                </a:ext>
              </a:extLst>
            </p:cNvPr>
            <p:cNvSpPr/>
            <p:nvPr/>
          </p:nvSpPr>
          <p:spPr>
            <a:xfrm>
              <a:off x="24905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59E70DD-6683-7C02-5A47-949CFBCAB6F7}"/>
                </a:ext>
              </a:extLst>
            </p:cNvPr>
            <p:cNvSpPr/>
            <p:nvPr/>
          </p:nvSpPr>
          <p:spPr>
            <a:xfrm>
              <a:off x="24905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707F3D2-388E-8FC9-6D09-4C48FDAC771A}"/>
                </a:ext>
              </a:extLst>
            </p:cNvPr>
            <p:cNvSpPr/>
            <p:nvPr/>
          </p:nvSpPr>
          <p:spPr>
            <a:xfrm>
              <a:off x="24905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6ED6AF-5FC6-7F0F-26E6-4DBF4D8478B9}"/>
                </a:ext>
              </a:extLst>
            </p:cNvPr>
            <p:cNvSpPr/>
            <p:nvPr/>
          </p:nvSpPr>
          <p:spPr>
            <a:xfrm>
              <a:off x="24905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F2A712-54AD-C71C-B7E6-70E89626150A}"/>
                </a:ext>
              </a:extLst>
            </p:cNvPr>
            <p:cNvSpPr/>
            <p:nvPr/>
          </p:nvSpPr>
          <p:spPr>
            <a:xfrm>
              <a:off x="34049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0869886-68F0-3CF5-EE50-D76DBDA56E9A}"/>
                </a:ext>
              </a:extLst>
            </p:cNvPr>
            <p:cNvSpPr/>
            <p:nvPr/>
          </p:nvSpPr>
          <p:spPr>
            <a:xfrm>
              <a:off x="34049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2A7D24D-E348-BCE9-D56B-92575288A094}"/>
                </a:ext>
              </a:extLst>
            </p:cNvPr>
            <p:cNvSpPr/>
            <p:nvPr/>
          </p:nvSpPr>
          <p:spPr>
            <a:xfrm>
              <a:off x="34049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F564259-4BAA-BFFE-6720-3E6BAAAD3F85}"/>
                </a:ext>
              </a:extLst>
            </p:cNvPr>
            <p:cNvSpPr/>
            <p:nvPr/>
          </p:nvSpPr>
          <p:spPr>
            <a:xfrm>
              <a:off x="34049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D979C7-5448-EFB3-1C32-B6B240CDFB7D}"/>
                </a:ext>
              </a:extLst>
            </p:cNvPr>
            <p:cNvSpPr/>
            <p:nvPr/>
          </p:nvSpPr>
          <p:spPr>
            <a:xfrm>
              <a:off x="34049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81E9CA9-E434-3F5B-5797-D25008427D81}"/>
                </a:ext>
              </a:extLst>
            </p:cNvPr>
            <p:cNvSpPr/>
            <p:nvPr/>
          </p:nvSpPr>
          <p:spPr>
            <a:xfrm>
              <a:off x="43193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F99A10E-416B-17A1-4ADF-A2E1DC36E41C}"/>
                </a:ext>
              </a:extLst>
            </p:cNvPr>
            <p:cNvSpPr/>
            <p:nvPr/>
          </p:nvSpPr>
          <p:spPr>
            <a:xfrm>
              <a:off x="43193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2795E14-5BA1-D3AC-C5E3-D52A2C082637}"/>
                </a:ext>
              </a:extLst>
            </p:cNvPr>
            <p:cNvSpPr/>
            <p:nvPr/>
          </p:nvSpPr>
          <p:spPr>
            <a:xfrm>
              <a:off x="43193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4DD9160-1155-61A0-A409-457BE0818540}"/>
                </a:ext>
              </a:extLst>
            </p:cNvPr>
            <p:cNvSpPr/>
            <p:nvPr/>
          </p:nvSpPr>
          <p:spPr>
            <a:xfrm>
              <a:off x="43193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88F04CC-A711-CA1B-C421-744ACD39E3B1}"/>
                </a:ext>
              </a:extLst>
            </p:cNvPr>
            <p:cNvSpPr/>
            <p:nvPr/>
          </p:nvSpPr>
          <p:spPr>
            <a:xfrm>
              <a:off x="43193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3ED103D-4720-1446-E68A-AA207C6B3271}"/>
                </a:ext>
              </a:extLst>
            </p:cNvPr>
            <p:cNvSpPr/>
            <p:nvPr/>
          </p:nvSpPr>
          <p:spPr>
            <a:xfrm>
              <a:off x="52337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3554B76-EC2D-C72B-8AED-6B45DC4729A3}"/>
                </a:ext>
              </a:extLst>
            </p:cNvPr>
            <p:cNvSpPr/>
            <p:nvPr/>
          </p:nvSpPr>
          <p:spPr>
            <a:xfrm>
              <a:off x="52337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EEA7196-902F-8739-020C-747E646C7B7D}"/>
                </a:ext>
              </a:extLst>
            </p:cNvPr>
            <p:cNvSpPr/>
            <p:nvPr/>
          </p:nvSpPr>
          <p:spPr>
            <a:xfrm>
              <a:off x="52337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ADA9C06-336D-CC03-11A6-F0FBCDB36A41}"/>
                </a:ext>
              </a:extLst>
            </p:cNvPr>
            <p:cNvSpPr/>
            <p:nvPr/>
          </p:nvSpPr>
          <p:spPr>
            <a:xfrm>
              <a:off x="52337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67DCC5E-A062-EC5A-FB8E-11D67B8A3E0A}"/>
                </a:ext>
              </a:extLst>
            </p:cNvPr>
            <p:cNvSpPr/>
            <p:nvPr/>
          </p:nvSpPr>
          <p:spPr>
            <a:xfrm>
              <a:off x="52337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EA25925-85ED-6E64-3920-3EFC263CF2A1}"/>
                </a:ext>
              </a:extLst>
            </p:cNvPr>
            <p:cNvSpPr/>
            <p:nvPr/>
          </p:nvSpPr>
          <p:spPr>
            <a:xfrm>
              <a:off x="61481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4B76B2B-04D3-E5D1-4B16-3A5777B92B4E}"/>
                </a:ext>
              </a:extLst>
            </p:cNvPr>
            <p:cNvSpPr/>
            <p:nvPr/>
          </p:nvSpPr>
          <p:spPr>
            <a:xfrm>
              <a:off x="61481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5B370E3-C3D0-B32D-912B-5198F296EB6E}"/>
                </a:ext>
              </a:extLst>
            </p:cNvPr>
            <p:cNvSpPr/>
            <p:nvPr/>
          </p:nvSpPr>
          <p:spPr>
            <a:xfrm>
              <a:off x="61481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7C984C-C69C-EFB1-CBB5-E670BF7FB898}"/>
                </a:ext>
              </a:extLst>
            </p:cNvPr>
            <p:cNvSpPr/>
            <p:nvPr/>
          </p:nvSpPr>
          <p:spPr>
            <a:xfrm>
              <a:off x="61481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C3867AD-C76B-E82E-FBF4-5EA8812BA8A9}"/>
                </a:ext>
              </a:extLst>
            </p:cNvPr>
            <p:cNvSpPr/>
            <p:nvPr/>
          </p:nvSpPr>
          <p:spPr>
            <a:xfrm>
              <a:off x="61481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>
              <a:extLst>
                <a:ext uri="{FF2B5EF4-FFF2-40B4-BE49-F238E27FC236}">
                  <a16:creationId xmlns:a16="http://schemas.microsoft.com/office/drawing/2014/main" id="{5B9D8F58-B6BD-50BC-1505-8EBF16AE71BA}"/>
                </a:ext>
              </a:extLst>
            </p:cNvPr>
            <p:cNvSpPr/>
            <p:nvPr/>
          </p:nvSpPr>
          <p:spPr>
            <a:xfrm>
              <a:off x="2578535" y="54996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D2AC3C35-AAC7-CFEF-3FBD-277030B78605}"/>
                </a:ext>
              </a:extLst>
            </p:cNvPr>
            <p:cNvSpPr/>
            <p:nvPr/>
          </p:nvSpPr>
          <p:spPr>
            <a:xfrm>
              <a:off x="2578534" y="458596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>
              <a:extLst>
                <a:ext uri="{FF2B5EF4-FFF2-40B4-BE49-F238E27FC236}">
                  <a16:creationId xmlns:a16="http://schemas.microsoft.com/office/drawing/2014/main" id="{F0320C03-5B42-8F89-3313-045CC876474F}"/>
                </a:ext>
              </a:extLst>
            </p:cNvPr>
            <p:cNvSpPr/>
            <p:nvPr/>
          </p:nvSpPr>
          <p:spPr>
            <a:xfrm>
              <a:off x="2578533" y="36708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Arrow 47">
              <a:extLst>
                <a:ext uri="{FF2B5EF4-FFF2-40B4-BE49-F238E27FC236}">
                  <a16:creationId xmlns:a16="http://schemas.microsoft.com/office/drawing/2014/main" id="{3A1BE8E5-830A-9E09-A40F-4683DF06E0C6}"/>
                </a:ext>
              </a:extLst>
            </p:cNvPr>
            <p:cNvSpPr/>
            <p:nvPr/>
          </p:nvSpPr>
          <p:spPr>
            <a:xfrm>
              <a:off x="2578532" y="27557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Arrow 48">
              <a:extLst>
                <a:ext uri="{FF2B5EF4-FFF2-40B4-BE49-F238E27FC236}">
                  <a16:creationId xmlns:a16="http://schemas.microsoft.com/office/drawing/2014/main" id="{87D06F9E-B232-69CB-C376-29AF38C594C4}"/>
                </a:ext>
              </a:extLst>
            </p:cNvPr>
            <p:cNvSpPr/>
            <p:nvPr/>
          </p:nvSpPr>
          <p:spPr>
            <a:xfrm>
              <a:off x="2578531" y="184057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ight Arrow 49">
              <a:extLst>
                <a:ext uri="{FF2B5EF4-FFF2-40B4-BE49-F238E27FC236}">
                  <a16:creationId xmlns:a16="http://schemas.microsoft.com/office/drawing/2014/main" id="{4D13721D-2DBF-B72E-4EEB-AAEA3F58B9ED}"/>
                </a:ext>
              </a:extLst>
            </p:cNvPr>
            <p:cNvSpPr/>
            <p:nvPr/>
          </p:nvSpPr>
          <p:spPr>
            <a:xfrm>
              <a:off x="3492932" y="54989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Arrow 50">
              <a:extLst>
                <a:ext uri="{FF2B5EF4-FFF2-40B4-BE49-F238E27FC236}">
                  <a16:creationId xmlns:a16="http://schemas.microsoft.com/office/drawing/2014/main" id="{88E5C047-D7B2-4D4E-1345-9FB907C69514}"/>
                </a:ext>
              </a:extLst>
            </p:cNvPr>
            <p:cNvSpPr/>
            <p:nvPr/>
          </p:nvSpPr>
          <p:spPr>
            <a:xfrm>
              <a:off x="3492931" y="45852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Arrow 51">
              <a:extLst>
                <a:ext uri="{FF2B5EF4-FFF2-40B4-BE49-F238E27FC236}">
                  <a16:creationId xmlns:a16="http://schemas.microsoft.com/office/drawing/2014/main" id="{25618647-9240-152B-AAC0-EA111E11841E}"/>
                </a:ext>
              </a:extLst>
            </p:cNvPr>
            <p:cNvSpPr/>
            <p:nvPr/>
          </p:nvSpPr>
          <p:spPr>
            <a:xfrm>
              <a:off x="3492930" y="36701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Arrow 52">
              <a:extLst>
                <a:ext uri="{FF2B5EF4-FFF2-40B4-BE49-F238E27FC236}">
                  <a16:creationId xmlns:a16="http://schemas.microsoft.com/office/drawing/2014/main" id="{63396B50-A005-AA72-AD47-BD6C46DA23DB}"/>
                </a:ext>
              </a:extLst>
            </p:cNvPr>
            <p:cNvSpPr/>
            <p:nvPr/>
          </p:nvSpPr>
          <p:spPr>
            <a:xfrm>
              <a:off x="3492929" y="275497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10D07137-59E8-7194-5828-AB01D557FA6B}"/>
                </a:ext>
              </a:extLst>
            </p:cNvPr>
            <p:cNvSpPr/>
            <p:nvPr/>
          </p:nvSpPr>
          <p:spPr>
            <a:xfrm>
              <a:off x="3492928" y="183984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id="{05986DDD-C823-DDE6-23AE-C919952E3CAD}"/>
                </a:ext>
              </a:extLst>
            </p:cNvPr>
            <p:cNvSpPr/>
            <p:nvPr/>
          </p:nvSpPr>
          <p:spPr>
            <a:xfrm>
              <a:off x="4435032" y="54989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id="{C87D6241-6D24-CA9F-03DC-A35BACFF1996}"/>
                </a:ext>
              </a:extLst>
            </p:cNvPr>
            <p:cNvSpPr/>
            <p:nvPr/>
          </p:nvSpPr>
          <p:spPr>
            <a:xfrm>
              <a:off x="4435031" y="45852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E3445FB0-AFB9-4AE0-EFB7-92BCD5695329}"/>
                </a:ext>
              </a:extLst>
            </p:cNvPr>
            <p:cNvSpPr/>
            <p:nvPr/>
          </p:nvSpPr>
          <p:spPr>
            <a:xfrm>
              <a:off x="4435030" y="36701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ight Arrow 57">
              <a:extLst>
                <a:ext uri="{FF2B5EF4-FFF2-40B4-BE49-F238E27FC236}">
                  <a16:creationId xmlns:a16="http://schemas.microsoft.com/office/drawing/2014/main" id="{1D95CB2B-2858-2127-D795-165CA8F708EC}"/>
                </a:ext>
              </a:extLst>
            </p:cNvPr>
            <p:cNvSpPr/>
            <p:nvPr/>
          </p:nvSpPr>
          <p:spPr>
            <a:xfrm>
              <a:off x="4435029" y="275497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FAE16FE7-A0DE-94D3-CF61-8FC0A0AC55A0}"/>
                </a:ext>
              </a:extLst>
            </p:cNvPr>
            <p:cNvSpPr/>
            <p:nvPr/>
          </p:nvSpPr>
          <p:spPr>
            <a:xfrm>
              <a:off x="4435028" y="183984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Arrow 59">
              <a:extLst>
                <a:ext uri="{FF2B5EF4-FFF2-40B4-BE49-F238E27FC236}">
                  <a16:creationId xmlns:a16="http://schemas.microsoft.com/office/drawing/2014/main" id="{8226C90B-CD5C-C523-0613-6E307B010751}"/>
                </a:ext>
              </a:extLst>
            </p:cNvPr>
            <p:cNvSpPr/>
            <p:nvPr/>
          </p:nvSpPr>
          <p:spPr>
            <a:xfrm>
              <a:off x="5345779" y="54989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E46833E6-A7FC-9676-BDB2-A5DE2AC15304}"/>
                </a:ext>
              </a:extLst>
            </p:cNvPr>
            <p:cNvSpPr/>
            <p:nvPr/>
          </p:nvSpPr>
          <p:spPr>
            <a:xfrm>
              <a:off x="5345778" y="45852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Arrow 61">
              <a:extLst>
                <a:ext uri="{FF2B5EF4-FFF2-40B4-BE49-F238E27FC236}">
                  <a16:creationId xmlns:a16="http://schemas.microsoft.com/office/drawing/2014/main" id="{913E11D2-6EFD-22CB-0A95-876E5DB6B318}"/>
                </a:ext>
              </a:extLst>
            </p:cNvPr>
            <p:cNvSpPr/>
            <p:nvPr/>
          </p:nvSpPr>
          <p:spPr>
            <a:xfrm>
              <a:off x="5345777" y="36701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>
              <a:extLst>
                <a:ext uri="{FF2B5EF4-FFF2-40B4-BE49-F238E27FC236}">
                  <a16:creationId xmlns:a16="http://schemas.microsoft.com/office/drawing/2014/main" id="{16215E28-E8D5-E75C-46B8-82B027349776}"/>
                </a:ext>
              </a:extLst>
            </p:cNvPr>
            <p:cNvSpPr/>
            <p:nvPr/>
          </p:nvSpPr>
          <p:spPr>
            <a:xfrm>
              <a:off x="5345776" y="275497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>
              <a:extLst>
                <a:ext uri="{FF2B5EF4-FFF2-40B4-BE49-F238E27FC236}">
                  <a16:creationId xmlns:a16="http://schemas.microsoft.com/office/drawing/2014/main" id="{000595BA-C8DF-18BD-BA35-D60BC4B96BB3}"/>
                </a:ext>
              </a:extLst>
            </p:cNvPr>
            <p:cNvSpPr/>
            <p:nvPr/>
          </p:nvSpPr>
          <p:spPr>
            <a:xfrm>
              <a:off x="5345775" y="183984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Arrow 64">
              <a:extLst>
                <a:ext uri="{FF2B5EF4-FFF2-40B4-BE49-F238E27FC236}">
                  <a16:creationId xmlns:a16="http://schemas.microsoft.com/office/drawing/2014/main" id="{EBD5CEAA-EDD2-8916-2D8C-B60109A62BFF}"/>
                </a:ext>
              </a:extLst>
            </p:cNvPr>
            <p:cNvSpPr/>
            <p:nvPr/>
          </p:nvSpPr>
          <p:spPr>
            <a:xfrm>
              <a:off x="6244084" y="54989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ight Arrow 65">
              <a:extLst>
                <a:ext uri="{FF2B5EF4-FFF2-40B4-BE49-F238E27FC236}">
                  <a16:creationId xmlns:a16="http://schemas.microsoft.com/office/drawing/2014/main" id="{474884D9-C08E-7973-B1F2-A2050BA9F7E3}"/>
                </a:ext>
              </a:extLst>
            </p:cNvPr>
            <p:cNvSpPr/>
            <p:nvPr/>
          </p:nvSpPr>
          <p:spPr>
            <a:xfrm>
              <a:off x="6244083" y="45852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Arrow 66">
              <a:extLst>
                <a:ext uri="{FF2B5EF4-FFF2-40B4-BE49-F238E27FC236}">
                  <a16:creationId xmlns:a16="http://schemas.microsoft.com/office/drawing/2014/main" id="{4644BC34-8E05-E01A-1432-823C8798C88C}"/>
                </a:ext>
              </a:extLst>
            </p:cNvPr>
            <p:cNvSpPr/>
            <p:nvPr/>
          </p:nvSpPr>
          <p:spPr>
            <a:xfrm>
              <a:off x="6244082" y="36701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ight Arrow 67">
              <a:extLst>
                <a:ext uri="{FF2B5EF4-FFF2-40B4-BE49-F238E27FC236}">
                  <a16:creationId xmlns:a16="http://schemas.microsoft.com/office/drawing/2014/main" id="{55B01BC0-97CF-F87B-CD15-E4653D827A00}"/>
                </a:ext>
              </a:extLst>
            </p:cNvPr>
            <p:cNvSpPr/>
            <p:nvPr/>
          </p:nvSpPr>
          <p:spPr>
            <a:xfrm>
              <a:off x="6244081" y="275497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ight Arrow 68">
              <a:extLst>
                <a:ext uri="{FF2B5EF4-FFF2-40B4-BE49-F238E27FC236}">
                  <a16:creationId xmlns:a16="http://schemas.microsoft.com/office/drawing/2014/main" id="{DFD191E8-6258-3512-A265-D5FCF35677CF}"/>
                </a:ext>
              </a:extLst>
            </p:cNvPr>
            <p:cNvSpPr/>
            <p:nvPr/>
          </p:nvSpPr>
          <p:spPr>
            <a:xfrm>
              <a:off x="6244080" y="183984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ight Arrow 69">
              <a:extLst>
                <a:ext uri="{FF2B5EF4-FFF2-40B4-BE49-F238E27FC236}">
                  <a16:creationId xmlns:a16="http://schemas.microsoft.com/office/drawing/2014/main" id="{467F78A5-3277-777A-0EFC-35C4C7B0D059}"/>
                </a:ext>
              </a:extLst>
            </p:cNvPr>
            <p:cNvSpPr/>
            <p:nvPr/>
          </p:nvSpPr>
          <p:spPr>
            <a:xfrm rot="16200000">
              <a:off x="2132873" y="50424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Arrow 70">
              <a:extLst>
                <a:ext uri="{FF2B5EF4-FFF2-40B4-BE49-F238E27FC236}">
                  <a16:creationId xmlns:a16="http://schemas.microsoft.com/office/drawing/2014/main" id="{56FAF02A-0B41-2A6F-D2A9-7AD8DA8FB063}"/>
                </a:ext>
              </a:extLst>
            </p:cNvPr>
            <p:cNvSpPr/>
            <p:nvPr/>
          </p:nvSpPr>
          <p:spPr>
            <a:xfrm rot="16200000">
              <a:off x="2132872" y="411660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Arrow 71">
              <a:extLst>
                <a:ext uri="{FF2B5EF4-FFF2-40B4-BE49-F238E27FC236}">
                  <a16:creationId xmlns:a16="http://schemas.microsoft.com/office/drawing/2014/main" id="{94C281DA-3416-6B9A-8B16-822AC5116818}"/>
                </a:ext>
              </a:extLst>
            </p:cNvPr>
            <p:cNvSpPr/>
            <p:nvPr/>
          </p:nvSpPr>
          <p:spPr>
            <a:xfrm rot="16200000">
              <a:off x="2132871" y="320220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Arrow 72">
              <a:extLst>
                <a:ext uri="{FF2B5EF4-FFF2-40B4-BE49-F238E27FC236}">
                  <a16:creationId xmlns:a16="http://schemas.microsoft.com/office/drawing/2014/main" id="{096FF90D-C6CC-8AA6-759A-39A4F33E170A}"/>
                </a:ext>
              </a:extLst>
            </p:cNvPr>
            <p:cNvSpPr/>
            <p:nvPr/>
          </p:nvSpPr>
          <p:spPr>
            <a:xfrm rot="16200000">
              <a:off x="2132873" y="228780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Arrow 73">
              <a:extLst>
                <a:ext uri="{FF2B5EF4-FFF2-40B4-BE49-F238E27FC236}">
                  <a16:creationId xmlns:a16="http://schemas.microsoft.com/office/drawing/2014/main" id="{7FE3CB1A-2860-06AD-D57D-7100592D07DD}"/>
                </a:ext>
              </a:extLst>
            </p:cNvPr>
            <p:cNvSpPr/>
            <p:nvPr/>
          </p:nvSpPr>
          <p:spPr>
            <a:xfrm rot="16200000">
              <a:off x="2132872" y="136197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Arrow 74">
              <a:extLst>
                <a:ext uri="{FF2B5EF4-FFF2-40B4-BE49-F238E27FC236}">
                  <a16:creationId xmlns:a16="http://schemas.microsoft.com/office/drawing/2014/main" id="{A96749F3-C1CD-22D3-DF4F-CB94644028A0}"/>
                </a:ext>
              </a:extLst>
            </p:cNvPr>
            <p:cNvSpPr/>
            <p:nvPr/>
          </p:nvSpPr>
          <p:spPr>
            <a:xfrm rot="16200000">
              <a:off x="3041574" y="50424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Arrow 75">
              <a:extLst>
                <a:ext uri="{FF2B5EF4-FFF2-40B4-BE49-F238E27FC236}">
                  <a16:creationId xmlns:a16="http://schemas.microsoft.com/office/drawing/2014/main" id="{30287743-4EA5-89A4-A920-D1FA38678E58}"/>
                </a:ext>
              </a:extLst>
            </p:cNvPr>
            <p:cNvSpPr/>
            <p:nvPr/>
          </p:nvSpPr>
          <p:spPr>
            <a:xfrm rot="16200000">
              <a:off x="3041573" y="411660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Arrow 76">
              <a:extLst>
                <a:ext uri="{FF2B5EF4-FFF2-40B4-BE49-F238E27FC236}">
                  <a16:creationId xmlns:a16="http://schemas.microsoft.com/office/drawing/2014/main" id="{55AB945B-DADD-DB2E-11A6-F1834AF30F3C}"/>
                </a:ext>
              </a:extLst>
            </p:cNvPr>
            <p:cNvSpPr/>
            <p:nvPr/>
          </p:nvSpPr>
          <p:spPr>
            <a:xfrm rot="16200000">
              <a:off x="3041572" y="320220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ight Arrow 77">
              <a:extLst>
                <a:ext uri="{FF2B5EF4-FFF2-40B4-BE49-F238E27FC236}">
                  <a16:creationId xmlns:a16="http://schemas.microsoft.com/office/drawing/2014/main" id="{9F697BD7-57AC-8675-FCF4-2A659568C1DF}"/>
                </a:ext>
              </a:extLst>
            </p:cNvPr>
            <p:cNvSpPr/>
            <p:nvPr/>
          </p:nvSpPr>
          <p:spPr>
            <a:xfrm rot="16200000">
              <a:off x="3041574" y="228780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Arrow 78">
              <a:extLst>
                <a:ext uri="{FF2B5EF4-FFF2-40B4-BE49-F238E27FC236}">
                  <a16:creationId xmlns:a16="http://schemas.microsoft.com/office/drawing/2014/main" id="{1347D7F5-FB93-A2C2-F5D8-D5ACBFA74F4F}"/>
                </a:ext>
              </a:extLst>
            </p:cNvPr>
            <p:cNvSpPr/>
            <p:nvPr/>
          </p:nvSpPr>
          <p:spPr>
            <a:xfrm rot="16200000">
              <a:off x="3041573" y="136197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ight Arrow 79">
              <a:extLst>
                <a:ext uri="{FF2B5EF4-FFF2-40B4-BE49-F238E27FC236}">
                  <a16:creationId xmlns:a16="http://schemas.microsoft.com/office/drawing/2014/main" id="{721F536B-EB47-5A3A-43E4-6DDB9F190F1C}"/>
                </a:ext>
              </a:extLst>
            </p:cNvPr>
            <p:cNvSpPr/>
            <p:nvPr/>
          </p:nvSpPr>
          <p:spPr>
            <a:xfrm rot="16200000">
              <a:off x="3956829" y="505349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ight Arrow 80">
              <a:extLst>
                <a:ext uri="{FF2B5EF4-FFF2-40B4-BE49-F238E27FC236}">
                  <a16:creationId xmlns:a16="http://schemas.microsoft.com/office/drawing/2014/main" id="{0B8A617F-C98A-2204-625F-FBFAF1BD8875}"/>
                </a:ext>
              </a:extLst>
            </p:cNvPr>
            <p:cNvSpPr/>
            <p:nvPr/>
          </p:nvSpPr>
          <p:spPr>
            <a:xfrm rot="16200000">
              <a:off x="3956828" y="41276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ight Arrow 81">
              <a:extLst>
                <a:ext uri="{FF2B5EF4-FFF2-40B4-BE49-F238E27FC236}">
                  <a16:creationId xmlns:a16="http://schemas.microsoft.com/office/drawing/2014/main" id="{E4D9B1D9-97AC-762B-D0BA-8CA0F9D08C27}"/>
                </a:ext>
              </a:extLst>
            </p:cNvPr>
            <p:cNvSpPr/>
            <p:nvPr/>
          </p:nvSpPr>
          <p:spPr>
            <a:xfrm rot="16200000">
              <a:off x="3956827" y="32132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ight Arrow 82">
              <a:extLst>
                <a:ext uri="{FF2B5EF4-FFF2-40B4-BE49-F238E27FC236}">
                  <a16:creationId xmlns:a16="http://schemas.microsoft.com/office/drawing/2014/main" id="{5C48B379-3965-80B9-CE8D-D705E64A3CCB}"/>
                </a:ext>
              </a:extLst>
            </p:cNvPr>
            <p:cNvSpPr/>
            <p:nvPr/>
          </p:nvSpPr>
          <p:spPr>
            <a:xfrm rot="16200000">
              <a:off x="3956829" y="229886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ight Arrow 83">
              <a:extLst>
                <a:ext uri="{FF2B5EF4-FFF2-40B4-BE49-F238E27FC236}">
                  <a16:creationId xmlns:a16="http://schemas.microsoft.com/office/drawing/2014/main" id="{46EFD93A-13E7-D705-9E32-48823733D97A}"/>
                </a:ext>
              </a:extLst>
            </p:cNvPr>
            <p:cNvSpPr/>
            <p:nvPr/>
          </p:nvSpPr>
          <p:spPr>
            <a:xfrm rot="16200000">
              <a:off x="3956828" y="137303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ight Arrow 84">
              <a:extLst>
                <a:ext uri="{FF2B5EF4-FFF2-40B4-BE49-F238E27FC236}">
                  <a16:creationId xmlns:a16="http://schemas.microsoft.com/office/drawing/2014/main" id="{CCC5C663-A2BA-8F6F-ECFA-11818FE44E8A}"/>
                </a:ext>
              </a:extLst>
            </p:cNvPr>
            <p:cNvSpPr/>
            <p:nvPr/>
          </p:nvSpPr>
          <p:spPr>
            <a:xfrm rot="16200000">
              <a:off x="4871229" y="5053500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ight Arrow 85">
              <a:extLst>
                <a:ext uri="{FF2B5EF4-FFF2-40B4-BE49-F238E27FC236}">
                  <a16:creationId xmlns:a16="http://schemas.microsoft.com/office/drawing/2014/main" id="{9B680CA9-B2F6-1074-F96F-861A7A199ADF}"/>
                </a:ext>
              </a:extLst>
            </p:cNvPr>
            <p:cNvSpPr/>
            <p:nvPr/>
          </p:nvSpPr>
          <p:spPr>
            <a:xfrm rot="16200000">
              <a:off x="4871228" y="4127670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Arrow 86">
              <a:extLst>
                <a:ext uri="{FF2B5EF4-FFF2-40B4-BE49-F238E27FC236}">
                  <a16:creationId xmlns:a16="http://schemas.microsoft.com/office/drawing/2014/main" id="{12FF368F-0830-CB64-C3C5-89D72CEBED3C}"/>
                </a:ext>
              </a:extLst>
            </p:cNvPr>
            <p:cNvSpPr/>
            <p:nvPr/>
          </p:nvSpPr>
          <p:spPr>
            <a:xfrm rot="16200000">
              <a:off x="4871227" y="3213270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Arrow 87">
              <a:extLst>
                <a:ext uri="{FF2B5EF4-FFF2-40B4-BE49-F238E27FC236}">
                  <a16:creationId xmlns:a16="http://schemas.microsoft.com/office/drawing/2014/main" id="{02CEC133-240F-72D6-2CA2-5D33D4176BD8}"/>
                </a:ext>
              </a:extLst>
            </p:cNvPr>
            <p:cNvSpPr/>
            <p:nvPr/>
          </p:nvSpPr>
          <p:spPr>
            <a:xfrm rot="16200000">
              <a:off x="4871229" y="22988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ight Arrow 88">
              <a:extLst>
                <a:ext uri="{FF2B5EF4-FFF2-40B4-BE49-F238E27FC236}">
                  <a16:creationId xmlns:a16="http://schemas.microsoft.com/office/drawing/2014/main" id="{062A9B22-00FB-13B9-2870-5BBEC92E4ED5}"/>
                </a:ext>
              </a:extLst>
            </p:cNvPr>
            <p:cNvSpPr/>
            <p:nvPr/>
          </p:nvSpPr>
          <p:spPr>
            <a:xfrm rot="16200000">
              <a:off x="4871228" y="137303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ight Arrow 89">
              <a:extLst>
                <a:ext uri="{FF2B5EF4-FFF2-40B4-BE49-F238E27FC236}">
                  <a16:creationId xmlns:a16="http://schemas.microsoft.com/office/drawing/2014/main" id="{70181665-4885-D3A5-584D-B6111AE0B3B7}"/>
                </a:ext>
              </a:extLst>
            </p:cNvPr>
            <p:cNvSpPr/>
            <p:nvPr/>
          </p:nvSpPr>
          <p:spPr>
            <a:xfrm rot="16200000">
              <a:off x="5785627" y="505349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Arrow 90">
              <a:extLst>
                <a:ext uri="{FF2B5EF4-FFF2-40B4-BE49-F238E27FC236}">
                  <a16:creationId xmlns:a16="http://schemas.microsoft.com/office/drawing/2014/main" id="{BC3818D3-2B56-A92F-5AB3-EA33E007667F}"/>
                </a:ext>
              </a:extLst>
            </p:cNvPr>
            <p:cNvSpPr/>
            <p:nvPr/>
          </p:nvSpPr>
          <p:spPr>
            <a:xfrm rot="16200000">
              <a:off x="5785626" y="41276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ight Arrow 91">
              <a:extLst>
                <a:ext uri="{FF2B5EF4-FFF2-40B4-BE49-F238E27FC236}">
                  <a16:creationId xmlns:a16="http://schemas.microsoft.com/office/drawing/2014/main" id="{7AA6B6ED-45BB-F6FB-2CFB-F7ADB4AC8F2A}"/>
                </a:ext>
              </a:extLst>
            </p:cNvPr>
            <p:cNvSpPr/>
            <p:nvPr/>
          </p:nvSpPr>
          <p:spPr>
            <a:xfrm rot="16200000">
              <a:off x="5785625" y="32132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ight Arrow 92">
              <a:extLst>
                <a:ext uri="{FF2B5EF4-FFF2-40B4-BE49-F238E27FC236}">
                  <a16:creationId xmlns:a16="http://schemas.microsoft.com/office/drawing/2014/main" id="{D1CC3255-1E27-1A78-79E5-4EA2976129C4}"/>
                </a:ext>
              </a:extLst>
            </p:cNvPr>
            <p:cNvSpPr/>
            <p:nvPr/>
          </p:nvSpPr>
          <p:spPr>
            <a:xfrm rot="16200000">
              <a:off x="5785627" y="229886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ight Arrow 93">
              <a:extLst>
                <a:ext uri="{FF2B5EF4-FFF2-40B4-BE49-F238E27FC236}">
                  <a16:creationId xmlns:a16="http://schemas.microsoft.com/office/drawing/2014/main" id="{AE65CFFA-464A-1D58-E9AE-12839CA94604}"/>
                </a:ext>
              </a:extLst>
            </p:cNvPr>
            <p:cNvSpPr/>
            <p:nvPr/>
          </p:nvSpPr>
          <p:spPr>
            <a:xfrm rot="16200000">
              <a:off x="5785626" y="137303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ight Arrow 94">
              <a:extLst>
                <a:ext uri="{FF2B5EF4-FFF2-40B4-BE49-F238E27FC236}">
                  <a16:creationId xmlns:a16="http://schemas.microsoft.com/office/drawing/2014/main" id="{44F7DC15-5412-6CCE-1984-4C2E174C142A}"/>
                </a:ext>
              </a:extLst>
            </p:cNvPr>
            <p:cNvSpPr/>
            <p:nvPr/>
          </p:nvSpPr>
          <p:spPr>
            <a:xfrm rot="16200000">
              <a:off x="6700025" y="505349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ight Arrow 95">
              <a:extLst>
                <a:ext uri="{FF2B5EF4-FFF2-40B4-BE49-F238E27FC236}">
                  <a16:creationId xmlns:a16="http://schemas.microsoft.com/office/drawing/2014/main" id="{6C243CC2-F780-B6B5-F6DA-8152967FE352}"/>
                </a:ext>
              </a:extLst>
            </p:cNvPr>
            <p:cNvSpPr/>
            <p:nvPr/>
          </p:nvSpPr>
          <p:spPr>
            <a:xfrm rot="16200000">
              <a:off x="6700024" y="41276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Arrow 96">
              <a:extLst>
                <a:ext uri="{FF2B5EF4-FFF2-40B4-BE49-F238E27FC236}">
                  <a16:creationId xmlns:a16="http://schemas.microsoft.com/office/drawing/2014/main" id="{D5A78490-94A8-2517-3A99-DD1E80236E3A}"/>
                </a:ext>
              </a:extLst>
            </p:cNvPr>
            <p:cNvSpPr/>
            <p:nvPr/>
          </p:nvSpPr>
          <p:spPr>
            <a:xfrm rot="16200000">
              <a:off x="6700023" y="32132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ight Arrow 97">
              <a:extLst>
                <a:ext uri="{FF2B5EF4-FFF2-40B4-BE49-F238E27FC236}">
                  <a16:creationId xmlns:a16="http://schemas.microsoft.com/office/drawing/2014/main" id="{F35A6850-3479-ACCF-B4A1-99716F88AAA1}"/>
                </a:ext>
              </a:extLst>
            </p:cNvPr>
            <p:cNvSpPr/>
            <p:nvPr/>
          </p:nvSpPr>
          <p:spPr>
            <a:xfrm rot="16200000">
              <a:off x="6700025" y="229886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ight Arrow 98">
              <a:extLst>
                <a:ext uri="{FF2B5EF4-FFF2-40B4-BE49-F238E27FC236}">
                  <a16:creationId xmlns:a16="http://schemas.microsoft.com/office/drawing/2014/main" id="{2C1D888F-F654-5C84-120E-ADF2A8F3746E}"/>
                </a:ext>
              </a:extLst>
            </p:cNvPr>
            <p:cNvSpPr/>
            <p:nvPr/>
          </p:nvSpPr>
          <p:spPr>
            <a:xfrm rot="16200000">
              <a:off x="6700024" y="137303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ight Arrow 99">
              <a:extLst>
                <a:ext uri="{FF2B5EF4-FFF2-40B4-BE49-F238E27FC236}">
                  <a16:creationId xmlns:a16="http://schemas.microsoft.com/office/drawing/2014/main" id="{30D30458-72CE-AA20-BEF0-28B039106BD2}"/>
                </a:ext>
              </a:extLst>
            </p:cNvPr>
            <p:cNvSpPr/>
            <p:nvPr/>
          </p:nvSpPr>
          <p:spPr>
            <a:xfrm>
              <a:off x="2578531" y="92398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Arrow 100">
              <a:extLst>
                <a:ext uri="{FF2B5EF4-FFF2-40B4-BE49-F238E27FC236}">
                  <a16:creationId xmlns:a16="http://schemas.microsoft.com/office/drawing/2014/main" id="{FC92E80C-45C5-3033-581F-945FA7B145D6}"/>
                </a:ext>
              </a:extLst>
            </p:cNvPr>
            <p:cNvSpPr/>
            <p:nvPr/>
          </p:nvSpPr>
          <p:spPr>
            <a:xfrm>
              <a:off x="3492928" y="923256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ight Arrow 101">
              <a:extLst>
                <a:ext uri="{FF2B5EF4-FFF2-40B4-BE49-F238E27FC236}">
                  <a16:creationId xmlns:a16="http://schemas.microsoft.com/office/drawing/2014/main" id="{FE658EF9-9DA5-4EF1-4E63-5E879645BC07}"/>
                </a:ext>
              </a:extLst>
            </p:cNvPr>
            <p:cNvSpPr/>
            <p:nvPr/>
          </p:nvSpPr>
          <p:spPr>
            <a:xfrm>
              <a:off x="4435028" y="923256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ight Arrow 102">
              <a:extLst>
                <a:ext uri="{FF2B5EF4-FFF2-40B4-BE49-F238E27FC236}">
                  <a16:creationId xmlns:a16="http://schemas.microsoft.com/office/drawing/2014/main" id="{80CD4434-DA1E-02C8-C8E2-B56A86DE5487}"/>
                </a:ext>
              </a:extLst>
            </p:cNvPr>
            <p:cNvSpPr/>
            <p:nvPr/>
          </p:nvSpPr>
          <p:spPr>
            <a:xfrm>
              <a:off x="5345775" y="923256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Arrow 103">
              <a:extLst>
                <a:ext uri="{FF2B5EF4-FFF2-40B4-BE49-F238E27FC236}">
                  <a16:creationId xmlns:a16="http://schemas.microsoft.com/office/drawing/2014/main" id="{DD8DC320-7B00-9E90-1BAD-AB5A469C1533}"/>
                </a:ext>
              </a:extLst>
            </p:cNvPr>
            <p:cNvSpPr/>
            <p:nvPr/>
          </p:nvSpPr>
          <p:spPr>
            <a:xfrm>
              <a:off x="6244080" y="923256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784BFF90-DDBE-4E40-BCCF-ACBEF801FD38}"/>
                </a:ext>
              </a:extLst>
            </p:cNvPr>
            <p:cNvSpPr/>
            <p:nvPr/>
          </p:nvSpPr>
          <p:spPr>
            <a:xfrm>
              <a:off x="2419668" y="545484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ED0E998-7B2B-3FF3-1A53-040B9EEBEE08}"/>
                </a:ext>
              </a:extLst>
            </p:cNvPr>
            <p:cNvSpPr/>
            <p:nvPr/>
          </p:nvSpPr>
          <p:spPr>
            <a:xfrm>
              <a:off x="3326019" y="545484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780A5FC-3209-B7F0-DC19-E825287BD31F}"/>
                </a:ext>
              </a:extLst>
            </p:cNvPr>
            <p:cNvSpPr/>
            <p:nvPr/>
          </p:nvSpPr>
          <p:spPr>
            <a:xfrm>
              <a:off x="4255450" y="5464537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56FC6C9-34F1-683A-92CB-7A62B2613559}"/>
                </a:ext>
              </a:extLst>
            </p:cNvPr>
            <p:cNvSpPr/>
            <p:nvPr/>
          </p:nvSpPr>
          <p:spPr>
            <a:xfrm>
              <a:off x="5161801" y="5464536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912E726-0EA9-B82E-8BDA-B3E706331305}"/>
                </a:ext>
              </a:extLst>
            </p:cNvPr>
            <p:cNvSpPr/>
            <p:nvPr/>
          </p:nvSpPr>
          <p:spPr>
            <a:xfrm>
              <a:off x="6091096" y="545557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F803A70-BB6D-5D4C-7E6D-EC8FF19C4C74}"/>
                </a:ext>
              </a:extLst>
            </p:cNvPr>
            <p:cNvSpPr/>
            <p:nvPr/>
          </p:nvSpPr>
          <p:spPr>
            <a:xfrm>
              <a:off x="6997447" y="545557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2FA87B2-BF18-E2E0-6B05-46FF2C24422A}"/>
                </a:ext>
              </a:extLst>
            </p:cNvPr>
            <p:cNvSpPr/>
            <p:nvPr/>
          </p:nvSpPr>
          <p:spPr>
            <a:xfrm>
              <a:off x="3338626" y="4530033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3F7F431-8799-42A1-6EDC-B72BF6936E42}"/>
                </a:ext>
              </a:extLst>
            </p:cNvPr>
            <p:cNvSpPr/>
            <p:nvPr/>
          </p:nvSpPr>
          <p:spPr>
            <a:xfrm>
              <a:off x="4244977" y="4530032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D5882E7-2D68-4343-52ED-EFE2C05CCDFB}"/>
                </a:ext>
              </a:extLst>
            </p:cNvPr>
            <p:cNvSpPr/>
            <p:nvPr/>
          </p:nvSpPr>
          <p:spPr>
            <a:xfrm>
              <a:off x="5174408" y="4539721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B165D08-BCAA-16BE-E9B6-FD6AF90869E5}"/>
                </a:ext>
              </a:extLst>
            </p:cNvPr>
            <p:cNvSpPr/>
            <p:nvPr/>
          </p:nvSpPr>
          <p:spPr>
            <a:xfrm>
              <a:off x="6080759" y="4539720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C47C60E-8C8F-5139-918F-C9D2096BF3B9}"/>
                </a:ext>
              </a:extLst>
            </p:cNvPr>
            <p:cNvSpPr/>
            <p:nvPr/>
          </p:nvSpPr>
          <p:spPr>
            <a:xfrm>
              <a:off x="7010054" y="4530763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574927EC-A0AE-C923-646B-621BA8B2B6F8}"/>
                </a:ext>
              </a:extLst>
            </p:cNvPr>
            <p:cNvSpPr/>
            <p:nvPr/>
          </p:nvSpPr>
          <p:spPr>
            <a:xfrm>
              <a:off x="2411729" y="4530032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A9F8257-CE57-43FF-4458-CCACBB536AB4}"/>
                </a:ext>
              </a:extLst>
            </p:cNvPr>
            <p:cNvSpPr/>
            <p:nvPr/>
          </p:nvSpPr>
          <p:spPr>
            <a:xfrm>
              <a:off x="2419668" y="3617985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C7833DD-2682-1085-128C-8ACE85EC679E}"/>
                </a:ext>
              </a:extLst>
            </p:cNvPr>
            <p:cNvSpPr/>
            <p:nvPr/>
          </p:nvSpPr>
          <p:spPr>
            <a:xfrm>
              <a:off x="3326019" y="3617984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9F588D5-4F9B-505D-8D84-4E28D146EC7D}"/>
                </a:ext>
              </a:extLst>
            </p:cNvPr>
            <p:cNvSpPr/>
            <p:nvPr/>
          </p:nvSpPr>
          <p:spPr>
            <a:xfrm>
              <a:off x="4255450" y="3627673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AD0F8A1-1B23-6D98-8F2B-60F00B5F2123}"/>
                </a:ext>
              </a:extLst>
            </p:cNvPr>
            <p:cNvSpPr/>
            <p:nvPr/>
          </p:nvSpPr>
          <p:spPr>
            <a:xfrm>
              <a:off x="5161801" y="3627672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E903E522-B453-6426-201D-46E9B8A26E43}"/>
                </a:ext>
              </a:extLst>
            </p:cNvPr>
            <p:cNvSpPr/>
            <p:nvPr/>
          </p:nvSpPr>
          <p:spPr>
            <a:xfrm>
              <a:off x="6091096" y="3618715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2970E4C-6333-B9F8-5A4B-B531B33CB25A}"/>
                </a:ext>
              </a:extLst>
            </p:cNvPr>
            <p:cNvSpPr/>
            <p:nvPr/>
          </p:nvSpPr>
          <p:spPr>
            <a:xfrm>
              <a:off x="6997447" y="3618714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70D3D78-05BE-852E-5070-2C1406403329}"/>
                </a:ext>
              </a:extLst>
            </p:cNvPr>
            <p:cNvSpPr/>
            <p:nvPr/>
          </p:nvSpPr>
          <p:spPr>
            <a:xfrm>
              <a:off x="3338626" y="269316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1CE4746-D557-EBFE-1585-1137FDA444FD}"/>
                </a:ext>
              </a:extLst>
            </p:cNvPr>
            <p:cNvSpPr/>
            <p:nvPr/>
          </p:nvSpPr>
          <p:spPr>
            <a:xfrm>
              <a:off x="4244977" y="269316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5878763D-1959-B4D6-3878-5D2198ABBEBE}"/>
                </a:ext>
              </a:extLst>
            </p:cNvPr>
            <p:cNvSpPr/>
            <p:nvPr/>
          </p:nvSpPr>
          <p:spPr>
            <a:xfrm>
              <a:off x="5174408" y="2702857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46C8DBB-A0A2-526B-05BB-6B69EFB512A1}"/>
                </a:ext>
              </a:extLst>
            </p:cNvPr>
            <p:cNvSpPr/>
            <p:nvPr/>
          </p:nvSpPr>
          <p:spPr>
            <a:xfrm>
              <a:off x="6080759" y="2702856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41E9322-4162-1B1A-A1F4-77C1C37B738C}"/>
                </a:ext>
              </a:extLst>
            </p:cNvPr>
            <p:cNvSpPr/>
            <p:nvPr/>
          </p:nvSpPr>
          <p:spPr>
            <a:xfrm>
              <a:off x="7010054" y="269389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6455847-004D-AEAC-3160-3E6B2B768E9D}"/>
                </a:ext>
              </a:extLst>
            </p:cNvPr>
            <p:cNvSpPr/>
            <p:nvPr/>
          </p:nvSpPr>
          <p:spPr>
            <a:xfrm>
              <a:off x="2411729" y="269316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1058557-2FFE-0940-1FE2-9CE3F6053296}"/>
                </a:ext>
              </a:extLst>
            </p:cNvPr>
            <p:cNvSpPr/>
            <p:nvPr/>
          </p:nvSpPr>
          <p:spPr>
            <a:xfrm>
              <a:off x="2419668" y="1788291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83BF5CA-D53F-EAAE-BFEA-D4E18E7E6AEE}"/>
                </a:ext>
              </a:extLst>
            </p:cNvPr>
            <p:cNvSpPr/>
            <p:nvPr/>
          </p:nvSpPr>
          <p:spPr>
            <a:xfrm>
              <a:off x="3326019" y="1788290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DB04C64-0C0C-4705-4214-0DB0B5671CD3}"/>
                </a:ext>
              </a:extLst>
            </p:cNvPr>
            <p:cNvSpPr/>
            <p:nvPr/>
          </p:nvSpPr>
          <p:spPr>
            <a:xfrm>
              <a:off x="4255450" y="179797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E21D5340-B77F-0F8A-6AC4-D03A03DCA9BC}"/>
                </a:ext>
              </a:extLst>
            </p:cNvPr>
            <p:cNvSpPr/>
            <p:nvPr/>
          </p:nvSpPr>
          <p:spPr>
            <a:xfrm>
              <a:off x="5161801" y="179797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BD75713-F08C-D9C8-959C-934EA9AB1F23}"/>
                </a:ext>
              </a:extLst>
            </p:cNvPr>
            <p:cNvSpPr/>
            <p:nvPr/>
          </p:nvSpPr>
          <p:spPr>
            <a:xfrm>
              <a:off x="6091096" y="1789021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0241732-F7B9-38A3-202F-AAD0442498D8}"/>
                </a:ext>
              </a:extLst>
            </p:cNvPr>
            <p:cNvSpPr/>
            <p:nvPr/>
          </p:nvSpPr>
          <p:spPr>
            <a:xfrm>
              <a:off x="6997447" y="1789020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24B9F5D-D476-DC01-E968-DC66CB5778AD}"/>
                </a:ext>
              </a:extLst>
            </p:cNvPr>
            <p:cNvSpPr/>
            <p:nvPr/>
          </p:nvSpPr>
          <p:spPr>
            <a:xfrm>
              <a:off x="3338626" y="863475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87233F99-933E-F46B-3C21-2FE4D3706678}"/>
                </a:ext>
              </a:extLst>
            </p:cNvPr>
            <p:cNvSpPr/>
            <p:nvPr/>
          </p:nvSpPr>
          <p:spPr>
            <a:xfrm>
              <a:off x="4244977" y="863474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ED357E4-1D7D-0506-D515-9ADF7C2DD414}"/>
                </a:ext>
              </a:extLst>
            </p:cNvPr>
            <p:cNvSpPr/>
            <p:nvPr/>
          </p:nvSpPr>
          <p:spPr>
            <a:xfrm>
              <a:off x="5174408" y="873163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CC43BE74-9A07-7EE7-1C96-88D863E98711}"/>
                </a:ext>
              </a:extLst>
            </p:cNvPr>
            <p:cNvSpPr/>
            <p:nvPr/>
          </p:nvSpPr>
          <p:spPr>
            <a:xfrm>
              <a:off x="6080759" y="873162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C24B447-B442-13A6-BCC3-8C5FB6FBF252}"/>
                </a:ext>
              </a:extLst>
            </p:cNvPr>
            <p:cNvSpPr/>
            <p:nvPr/>
          </p:nvSpPr>
          <p:spPr>
            <a:xfrm>
              <a:off x="7010054" y="864205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9679F48-236B-4CE0-9A9B-536A7200AD7E}"/>
                </a:ext>
              </a:extLst>
            </p:cNvPr>
            <p:cNvSpPr/>
            <p:nvPr/>
          </p:nvSpPr>
          <p:spPr>
            <a:xfrm>
              <a:off x="2411729" y="863474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C4BE8CE9-B24B-D9A6-3C86-2177C05B60FA}"/>
              </a:ext>
            </a:extLst>
          </p:cNvPr>
          <p:cNvSpPr/>
          <p:nvPr/>
        </p:nvSpPr>
        <p:spPr>
          <a:xfrm>
            <a:off x="20546" y="1598669"/>
            <a:ext cx="6953411" cy="4159825"/>
          </a:xfrm>
          <a:prstGeom prst="round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1B136024-BDDD-AD70-03C0-E780642FF9FB}"/>
              </a:ext>
            </a:extLst>
          </p:cNvPr>
          <p:cNvSpPr/>
          <p:nvPr/>
        </p:nvSpPr>
        <p:spPr>
          <a:xfrm>
            <a:off x="2966484" y="756108"/>
            <a:ext cx="4814866" cy="1189650"/>
          </a:xfrm>
          <a:custGeom>
            <a:avLst/>
            <a:gdLst>
              <a:gd name="connsiteX0" fmla="*/ 0 w 4814866"/>
              <a:gd name="connsiteY0" fmla="*/ 1189650 h 1189650"/>
              <a:gd name="connsiteX1" fmla="*/ 2987749 w 4814866"/>
              <a:gd name="connsiteY1" fmla="*/ 94497 h 1189650"/>
              <a:gd name="connsiteX2" fmla="*/ 4540102 w 4814866"/>
              <a:gd name="connsiteY2" fmla="*/ 126394 h 1189650"/>
              <a:gd name="connsiteX3" fmla="*/ 4805916 w 4814866"/>
              <a:gd name="connsiteY3" fmla="*/ 700552 h 118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4866" h="1189650">
                <a:moveTo>
                  <a:pt x="0" y="1189650"/>
                </a:moveTo>
                <a:cubicBezTo>
                  <a:pt x="1115532" y="730678"/>
                  <a:pt x="2231065" y="271706"/>
                  <a:pt x="2987749" y="94497"/>
                </a:cubicBezTo>
                <a:cubicBezTo>
                  <a:pt x="3744433" y="-82712"/>
                  <a:pt x="4237074" y="25385"/>
                  <a:pt x="4540102" y="126394"/>
                </a:cubicBezTo>
                <a:cubicBezTo>
                  <a:pt x="4843130" y="227403"/>
                  <a:pt x="4824523" y="463977"/>
                  <a:pt x="4805916" y="700552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>
            <a:extLst>
              <a:ext uri="{FF2B5EF4-FFF2-40B4-BE49-F238E27FC236}">
                <a16:creationId xmlns:a16="http://schemas.microsoft.com/office/drawing/2014/main" id="{ED48A6AA-9500-46DD-A318-73FD719AD8A3}"/>
              </a:ext>
            </a:extLst>
          </p:cNvPr>
          <p:cNvSpPr/>
          <p:nvPr/>
        </p:nvSpPr>
        <p:spPr>
          <a:xfrm>
            <a:off x="4051005" y="1924493"/>
            <a:ext cx="2977116" cy="726351"/>
          </a:xfrm>
          <a:custGeom>
            <a:avLst/>
            <a:gdLst>
              <a:gd name="connsiteX0" fmla="*/ 0 w 2977116"/>
              <a:gd name="connsiteY0" fmla="*/ 499730 h 726351"/>
              <a:gd name="connsiteX1" fmla="*/ 1520455 w 2977116"/>
              <a:gd name="connsiteY1" fmla="*/ 712381 h 726351"/>
              <a:gd name="connsiteX2" fmla="*/ 2434855 w 2977116"/>
              <a:gd name="connsiteY2" fmla="*/ 148856 h 726351"/>
              <a:gd name="connsiteX3" fmla="*/ 2977116 w 2977116"/>
              <a:gd name="connsiteY3" fmla="*/ 0 h 72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116" h="726351">
                <a:moveTo>
                  <a:pt x="0" y="499730"/>
                </a:moveTo>
                <a:cubicBezTo>
                  <a:pt x="557323" y="635295"/>
                  <a:pt x="1114646" y="770860"/>
                  <a:pt x="1520455" y="712381"/>
                </a:cubicBezTo>
                <a:cubicBezTo>
                  <a:pt x="1926264" y="653902"/>
                  <a:pt x="2192078" y="267586"/>
                  <a:pt x="2434855" y="148856"/>
                </a:cubicBezTo>
                <a:cubicBezTo>
                  <a:pt x="2677632" y="30126"/>
                  <a:pt x="2827374" y="15063"/>
                  <a:pt x="2977116" y="0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Bent Arrow 145">
            <a:extLst>
              <a:ext uri="{FF2B5EF4-FFF2-40B4-BE49-F238E27FC236}">
                <a16:creationId xmlns:a16="http://schemas.microsoft.com/office/drawing/2014/main" id="{7DC5C828-2A80-E34F-9744-52AE9694A938}"/>
              </a:ext>
            </a:extLst>
          </p:cNvPr>
          <p:cNvSpPr/>
          <p:nvPr/>
        </p:nvSpPr>
        <p:spPr>
          <a:xfrm rot="5400000" flipH="1">
            <a:off x="7204748" y="2497494"/>
            <a:ext cx="843563" cy="782227"/>
          </a:xfrm>
          <a:prstGeom prst="bentArrow">
            <a:avLst>
              <a:gd name="adj1" fmla="val 6093"/>
              <a:gd name="adj2" fmla="val 9244"/>
              <a:gd name="adj3" fmla="val 15485"/>
              <a:gd name="adj4" fmla="val 2294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7" name="Bent Arrow 146">
            <a:extLst>
              <a:ext uri="{FF2B5EF4-FFF2-40B4-BE49-F238E27FC236}">
                <a16:creationId xmlns:a16="http://schemas.microsoft.com/office/drawing/2014/main" id="{9EBCCC35-98A4-8EC4-84C3-A041EB8AD488}"/>
              </a:ext>
            </a:extLst>
          </p:cNvPr>
          <p:cNvSpPr/>
          <p:nvPr/>
        </p:nvSpPr>
        <p:spPr>
          <a:xfrm rot="16200000" flipH="1">
            <a:off x="7082601" y="2506004"/>
            <a:ext cx="843563" cy="782227"/>
          </a:xfrm>
          <a:prstGeom prst="bentArrow">
            <a:avLst>
              <a:gd name="adj1" fmla="val 6093"/>
              <a:gd name="adj2" fmla="val 9244"/>
              <a:gd name="adj3" fmla="val 15485"/>
              <a:gd name="adj4" fmla="val 2294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1" name="Freeform 150">
            <a:extLst>
              <a:ext uri="{FF2B5EF4-FFF2-40B4-BE49-F238E27FC236}">
                <a16:creationId xmlns:a16="http://schemas.microsoft.com/office/drawing/2014/main" id="{C7019AB9-897E-E843-CCE2-7834CEF6AFC7}"/>
              </a:ext>
            </a:extLst>
          </p:cNvPr>
          <p:cNvSpPr/>
          <p:nvPr/>
        </p:nvSpPr>
        <p:spPr>
          <a:xfrm>
            <a:off x="3247693" y="2715101"/>
            <a:ext cx="4290707" cy="909522"/>
          </a:xfrm>
          <a:custGeom>
            <a:avLst/>
            <a:gdLst>
              <a:gd name="connsiteX0" fmla="*/ 179507 w 4290707"/>
              <a:gd name="connsiteY0" fmla="*/ 640099 h 909522"/>
              <a:gd name="connsiteX1" fmla="*/ 165107 w 4290707"/>
              <a:gd name="connsiteY1" fmla="*/ 884899 h 909522"/>
              <a:gd name="connsiteX2" fmla="*/ 1929107 w 4290707"/>
              <a:gd name="connsiteY2" fmla="*/ 805699 h 909522"/>
              <a:gd name="connsiteX3" fmla="*/ 3491507 w 4290707"/>
              <a:gd name="connsiteY3" fmla="*/ 42499 h 909522"/>
              <a:gd name="connsiteX4" fmla="*/ 4290707 w 4290707"/>
              <a:gd name="connsiteY4" fmla="*/ 164899 h 90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707" h="909522">
                <a:moveTo>
                  <a:pt x="179507" y="640099"/>
                </a:moveTo>
                <a:cubicBezTo>
                  <a:pt x="26507" y="748699"/>
                  <a:pt x="-126493" y="857299"/>
                  <a:pt x="165107" y="884899"/>
                </a:cubicBezTo>
                <a:cubicBezTo>
                  <a:pt x="456707" y="912499"/>
                  <a:pt x="1374707" y="946099"/>
                  <a:pt x="1929107" y="805699"/>
                </a:cubicBezTo>
                <a:cubicBezTo>
                  <a:pt x="2483507" y="665299"/>
                  <a:pt x="3097907" y="149299"/>
                  <a:pt x="3491507" y="42499"/>
                </a:cubicBezTo>
                <a:cubicBezTo>
                  <a:pt x="3885107" y="-64301"/>
                  <a:pt x="4087907" y="50299"/>
                  <a:pt x="4290707" y="164899"/>
                </a:cubicBezTo>
              </a:path>
            </a:pathLst>
          </a:custGeom>
          <a:noFill/>
          <a:ln w="31750">
            <a:solidFill>
              <a:srgbClr val="0070C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>
            <a:extLst>
              <a:ext uri="{FF2B5EF4-FFF2-40B4-BE49-F238E27FC236}">
                <a16:creationId xmlns:a16="http://schemas.microsoft.com/office/drawing/2014/main" id="{3DAC1685-E9AD-264E-AA7A-AA849236A2AB}"/>
              </a:ext>
            </a:extLst>
          </p:cNvPr>
          <p:cNvSpPr/>
          <p:nvPr/>
        </p:nvSpPr>
        <p:spPr>
          <a:xfrm>
            <a:off x="3105507" y="5236535"/>
            <a:ext cx="3869451" cy="1050367"/>
          </a:xfrm>
          <a:custGeom>
            <a:avLst/>
            <a:gdLst>
              <a:gd name="connsiteX0" fmla="*/ 179953 w 3869451"/>
              <a:gd name="connsiteY0" fmla="*/ 0 h 1050367"/>
              <a:gd name="connsiteX1" fmla="*/ 238433 w 3869451"/>
              <a:gd name="connsiteY1" fmla="*/ 1047307 h 1050367"/>
              <a:gd name="connsiteX2" fmla="*/ 2508484 w 3869451"/>
              <a:gd name="connsiteY2" fmla="*/ 334925 h 1050367"/>
              <a:gd name="connsiteX3" fmla="*/ 3869451 w 3869451"/>
              <a:gd name="connsiteY3" fmla="*/ 792125 h 105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451" h="1050367">
                <a:moveTo>
                  <a:pt x="179953" y="0"/>
                </a:moveTo>
                <a:cubicBezTo>
                  <a:pt x="15149" y="495743"/>
                  <a:pt x="-149655" y="991486"/>
                  <a:pt x="238433" y="1047307"/>
                </a:cubicBezTo>
                <a:cubicBezTo>
                  <a:pt x="626521" y="1103128"/>
                  <a:pt x="1903314" y="377455"/>
                  <a:pt x="2508484" y="334925"/>
                </a:cubicBezTo>
                <a:cubicBezTo>
                  <a:pt x="3113654" y="292395"/>
                  <a:pt x="3491552" y="542260"/>
                  <a:pt x="3869451" y="792125"/>
                </a:cubicBezTo>
              </a:path>
            </a:pathLst>
          </a:custGeom>
          <a:noFill/>
          <a:ln w="31750">
            <a:solidFill>
              <a:srgbClr val="00206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>
            <a:extLst>
              <a:ext uri="{FF2B5EF4-FFF2-40B4-BE49-F238E27FC236}">
                <a16:creationId xmlns:a16="http://schemas.microsoft.com/office/drawing/2014/main" id="{4CB2FAEB-6E55-8AAB-49B7-BF5B06869E76}"/>
              </a:ext>
            </a:extLst>
          </p:cNvPr>
          <p:cNvSpPr/>
          <p:nvPr/>
        </p:nvSpPr>
        <p:spPr>
          <a:xfrm>
            <a:off x="5077511" y="4270231"/>
            <a:ext cx="2404392" cy="831301"/>
          </a:xfrm>
          <a:custGeom>
            <a:avLst/>
            <a:gdLst>
              <a:gd name="connsiteX0" fmla="*/ 27900 w 2404392"/>
              <a:gd name="connsiteY0" fmla="*/ 443212 h 831301"/>
              <a:gd name="connsiteX1" fmla="*/ 224602 w 2404392"/>
              <a:gd name="connsiteY1" fmla="*/ 71073 h 831301"/>
              <a:gd name="connsiteX2" fmla="*/ 1681263 w 2404392"/>
              <a:gd name="connsiteY2" fmla="*/ 33859 h 831301"/>
              <a:gd name="connsiteX3" fmla="*/ 2388328 w 2404392"/>
              <a:gd name="connsiteY3" fmla="*/ 448529 h 831301"/>
              <a:gd name="connsiteX4" fmla="*/ 2106565 w 2404392"/>
              <a:gd name="connsiteY4" fmla="*/ 831301 h 83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392" h="831301">
                <a:moveTo>
                  <a:pt x="27900" y="443212"/>
                </a:moveTo>
                <a:cubicBezTo>
                  <a:pt x="-11529" y="291255"/>
                  <a:pt x="-50958" y="139298"/>
                  <a:pt x="224602" y="71073"/>
                </a:cubicBezTo>
                <a:cubicBezTo>
                  <a:pt x="500162" y="2848"/>
                  <a:pt x="1320642" y="-29050"/>
                  <a:pt x="1681263" y="33859"/>
                </a:cubicBezTo>
                <a:cubicBezTo>
                  <a:pt x="2041884" y="96768"/>
                  <a:pt x="2317444" y="315622"/>
                  <a:pt x="2388328" y="448529"/>
                </a:cubicBezTo>
                <a:cubicBezTo>
                  <a:pt x="2459212" y="581436"/>
                  <a:pt x="2282888" y="706368"/>
                  <a:pt x="2106565" y="831301"/>
                </a:cubicBezTo>
              </a:path>
            </a:pathLst>
          </a:custGeom>
          <a:noFill/>
          <a:ln w="317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lide Number Placeholder 153">
            <a:extLst>
              <a:ext uri="{FF2B5EF4-FFF2-40B4-BE49-F238E27FC236}">
                <a16:creationId xmlns:a16="http://schemas.microsoft.com/office/drawing/2014/main" id="{7B755170-3845-1A4D-DBEF-113D3037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1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4" grpId="0" animBg="1"/>
      <p:bldP spid="146" grpId="0" animBg="1"/>
      <p:bldP spid="147" grpId="0" animBg="1"/>
      <p:bldP spid="151" grpId="0" animBg="1"/>
      <p:bldP spid="152" grpId="0" animBg="1"/>
      <p:bldP spid="1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67E226E-9464-C84B-EFEB-B8A451F7398A}"/>
              </a:ext>
            </a:extLst>
          </p:cNvPr>
          <p:cNvSpPr/>
          <p:nvPr/>
        </p:nvSpPr>
        <p:spPr>
          <a:xfrm>
            <a:off x="8605766" y="1283452"/>
            <a:ext cx="3370193" cy="286446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79F8F28-39A4-8A11-ADEC-EF2873E7315F}"/>
              </a:ext>
            </a:extLst>
          </p:cNvPr>
          <p:cNvSpPr/>
          <p:nvPr/>
        </p:nvSpPr>
        <p:spPr>
          <a:xfrm>
            <a:off x="8649534" y="4233971"/>
            <a:ext cx="3326425" cy="173053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9C983F42-1DC9-644C-7957-D8CB270DAD12}"/>
              </a:ext>
            </a:extLst>
          </p:cNvPr>
          <p:cNvSpPr/>
          <p:nvPr/>
        </p:nvSpPr>
        <p:spPr>
          <a:xfrm>
            <a:off x="8536775" y="1134990"/>
            <a:ext cx="3528556" cy="4980802"/>
          </a:xfrm>
          <a:prstGeom prst="roundRect">
            <a:avLst>
              <a:gd name="adj" fmla="val 3878"/>
            </a:avLst>
          </a:prstGeom>
          <a:solidFill>
            <a:schemeClr val="accent1">
              <a:lumMod val="60000"/>
              <a:lumOff val="40000"/>
              <a:alpha val="164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53D56-1C09-9397-4647-F10D3816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One plaquette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B46ED-B952-974A-EFEB-C5F255F9DCC9}"/>
              </a:ext>
            </a:extLst>
          </p:cNvPr>
          <p:cNvSpPr/>
          <p:nvPr/>
        </p:nvSpPr>
        <p:spPr>
          <a:xfrm>
            <a:off x="2438400" y="2170222"/>
            <a:ext cx="3657600" cy="3657600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0E8D94E-1332-BC9F-6A58-9C1029099855}"/>
              </a:ext>
            </a:extLst>
          </p:cNvPr>
          <p:cNvSpPr/>
          <p:nvPr/>
        </p:nvSpPr>
        <p:spPr>
          <a:xfrm>
            <a:off x="2694046" y="2065051"/>
            <a:ext cx="3157728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1E9EFB1B-5814-17FD-8EF1-98A83231ED47}"/>
              </a:ext>
            </a:extLst>
          </p:cNvPr>
          <p:cNvSpPr/>
          <p:nvPr/>
        </p:nvSpPr>
        <p:spPr>
          <a:xfrm>
            <a:off x="2686574" y="5723745"/>
            <a:ext cx="3157728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1039930-446B-C0FC-242A-88169ADBC1B5}"/>
              </a:ext>
            </a:extLst>
          </p:cNvPr>
          <p:cNvSpPr/>
          <p:nvPr/>
        </p:nvSpPr>
        <p:spPr>
          <a:xfrm rot="16200000">
            <a:off x="4517136" y="3886262"/>
            <a:ext cx="3157728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192C25C-5547-21A4-4084-531826953C89}"/>
              </a:ext>
            </a:extLst>
          </p:cNvPr>
          <p:cNvSpPr/>
          <p:nvPr/>
        </p:nvSpPr>
        <p:spPr>
          <a:xfrm rot="16200000">
            <a:off x="836135" y="3886262"/>
            <a:ext cx="3157728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2AD549-2AE1-047B-DF6B-DEDD76131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09" y="3764071"/>
            <a:ext cx="1892300" cy="46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413491-E378-E635-C2A9-78016F38A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50" y="6258352"/>
            <a:ext cx="1892300" cy="46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67CD76-26FE-565C-AB6E-14A66981F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0" y="1398824"/>
            <a:ext cx="1892300" cy="469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89C48B-93BE-91A8-0458-7E8B568A7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890" y="3764071"/>
            <a:ext cx="1892300" cy="46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A9C9B5-39A5-9745-42A5-16A9A8CBC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8498" y="6016721"/>
            <a:ext cx="152400" cy="317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8CC372-A464-2FDD-AC4A-57B40CF468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0478" y="1715023"/>
            <a:ext cx="190500" cy="317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364E4C-F8FB-BC9D-C40B-AFCB99F2B9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7290" y="1718579"/>
            <a:ext cx="203200" cy="33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6273F3-0407-10D1-FD4D-7AF6626093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3520" y="5964505"/>
            <a:ext cx="215900" cy="3175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0A10D90-F9D2-EF6E-D8B9-FE7353ECDFE4}"/>
              </a:ext>
            </a:extLst>
          </p:cNvPr>
          <p:cNvSpPr/>
          <p:nvPr/>
        </p:nvSpPr>
        <p:spPr>
          <a:xfrm>
            <a:off x="2253859" y="5638922"/>
            <a:ext cx="369081" cy="37779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14429F5-5BCE-AE8E-AD67-F5692A4D45EE}"/>
              </a:ext>
            </a:extLst>
          </p:cNvPr>
          <p:cNvSpPr/>
          <p:nvPr/>
        </p:nvSpPr>
        <p:spPr>
          <a:xfrm>
            <a:off x="5910411" y="1984848"/>
            <a:ext cx="369081" cy="37779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E8CE527-AC17-8FEE-5EF7-482675528CC9}"/>
              </a:ext>
            </a:extLst>
          </p:cNvPr>
          <p:cNvSpPr/>
          <p:nvPr/>
        </p:nvSpPr>
        <p:spPr>
          <a:xfrm>
            <a:off x="5907936" y="5642527"/>
            <a:ext cx="369081" cy="3777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D471E44-250E-E48E-89DA-06AF88473752}"/>
              </a:ext>
            </a:extLst>
          </p:cNvPr>
          <p:cNvSpPr/>
          <p:nvPr/>
        </p:nvSpPr>
        <p:spPr>
          <a:xfrm>
            <a:off x="2258262" y="1987640"/>
            <a:ext cx="369081" cy="3777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064E98-A19E-326C-BB65-60168096A2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328" y="5431645"/>
            <a:ext cx="1485900" cy="584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8CB30E-6978-8C94-E567-4518C5A68D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434" y="2128058"/>
            <a:ext cx="1485900" cy="584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C2B66B6-DA6F-959F-510A-C2B7E3B0AB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9420" y="2021280"/>
            <a:ext cx="14859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36BFFE-D8DE-B435-B489-06EF99BC9D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94344" y="5431645"/>
            <a:ext cx="14859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A416CD-2B60-D0D6-2470-B90582029F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3930" y="3242882"/>
            <a:ext cx="3175000" cy="482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8A0B76F-0C34-FE61-67AC-1CFD400273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1187" y="2132447"/>
            <a:ext cx="3124200" cy="482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C5A046-F351-A9FF-BD2E-47EBD35D1D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01994" y="5126110"/>
            <a:ext cx="2806700" cy="5969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C80F15A-7860-FD5E-5F9B-EA953759E2A7}"/>
              </a:ext>
            </a:extLst>
          </p:cNvPr>
          <p:cNvSpPr txBox="1"/>
          <p:nvPr/>
        </p:nvSpPr>
        <p:spPr>
          <a:xfrm>
            <a:off x="9336104" y="1294869"/>
            <a:ext cx="1938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Bosonic CCR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41C025-10FD-597C-F9CA-F30F6F80240C}"/>
              </a:ext>
            </a:extLst>
          </p:cNvPr>
          <p:cNvSpPr txBox="1"/>
          <p:nvPr/>
        </p:nvSpPr>
        <p:spPr>
          <a:xfrm>
            <a:off x="9209017" y="4351678"/>
            <a:ext cx="2160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Fermionic CAR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AB6157D-707F-7664-009A-212451BA45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51774" y="373115"/>
            <a:ext cx="3302000" cy="546100"/>
          </a:xfrm>
          <a:prstGeom prst="rect">
            <a:avLst/>
          </a:prstGeom>
        </p:spPr>
      </p:pic>
      <p:sp>
        <p:nvSpPr>
          <p:cNvPr id="44" name="Up-Down Arrow 43">
            <a:extLst>
              <a:ext uri="{FF2B5EF4-FFF2-40B4-BE49-F238E27FC236}">
                <a16:creationId xmlns:a16="http://schemas.microsoft.com/office/drawing/2014/main" id="{75E4279D-C26B-5E71-66EB-ACF831B156C2}"/>
              </a:ext>
            </a:extLst>
          </p:cNvPr>
          <p:cNvSpPr/>
          <p:nvPr/>
        </p:nvSpPr>
        <p:spPr>
          <a:xfrm>
            <a:off x="10371430" y="2610264"/>
            <a:ext cx="237507" cy="637402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Bent Arrow 44">
            <a:extLst>
              <a:ext uri="{FF2B5EF4-FFF2-40B4-BE49-F238E27FC236}">
                <a16:creationId xmlns:a16="http://schemas.microsoft.com/office/drawing/2014/main" id="{444BFF38-E377-9244-8A9A-6FB0E53C07DC}"/>
              </a:ext>
            </a:extLst>
          </p:cNvPr>
          <p:cNvSpPr/>
          <p:nvPr/>
        </p:nvSpPr>
        <p:spPr>
          <a:xfrm rot="5400000" flipH="1">
            <a:off x="2786288" y="2446454"/>
            <a:ext cx="3278075" cy="3265559"/>
          </a:xfrm>
          <a:prstGeom prst="bentArrow">
            <a:avLst>
              <a:gd name="adj1" fmla="val 7287"/>
              <a:gd name="adj2" fmla="val 8091"/>
              <a:gd name="adj3" fmla="val 15485"/>
              <a:gd name="adj4" fmla="val 119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Bent Arrow 45">
            <a:extLst>
              <a:ext uri="{FF2B5EF4-FFF2-40B4-BE49-F238E27FC236}">
                <a16:creationId xmlns:a16="http://schemas.microsoft.com/office/drawing/2014/main" id="{DC9023AA-06D9-FB41-C840-54374FF4E517}"/>
              </a:ext>
            </a:extLst>
          </p:cNvPr>
          <p:cNvSpPr/>
          <p:nvPr/>
        </p:nvSpPr>
        <p:spPr>
          <a:xfrm rot="5400000" flipV="1">
            <a:off x="2476222" y="2299597"/>
            <a:ext cx="3278075" cy="3265559"/>
          </a:xfrm>
          <a:prstGeom prst="bentArrow">
            <a:avLst>
              <a:gd name="adj1" fmla="val 7287"/>
              <a:gd name="adj2" fmla="val 8091"/>
              <a:gd name="adj3" fmla="val 15485"/>
              <a:gd name="adj4" fmla="val 119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467310E9-9657-EBBB-04F1-A43B6E38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4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35" grpId="0" animBg="1"/>
      <p:bldP spid="38" grpId="0"/>
      <p:bldP spid="39" grpId="0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15C1E-22A9-1091-2D03-CC6361E4D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C3210-678B-E645-63E4-D2BFA24F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Gauss Law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FCD1C-D9BA-2D70-C339-9BDEBD2E6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695" y="1055025"/>
            <a:ext cx="1892300" cy="55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14191E-E324-44B9-DF05-D207F42FF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839" y="2508240"/>
            <a:ext cx="8682875" cy="55879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66E166-FFDD-4E64-4444-9EE8F265FA25}"/>
              </a:ext>
            </a:extLst>
          </p:cNvPr>
          <p:cNvCxnSpPr/>
          <p:nvPr/>
        </p:nvCxnSpPr>
        <p:spPr>
          <a:xfrm>
            <a:off x="1754299" y="3615633"/>
            <a:ext cx="0" cy="281742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7EA84C-311C-24EF-09C7-B8A5720E194B}"/>
              </a:ext>
            </a:extLst>
          </p:cNvPr>
          <p:cNvCxnSpPr>
            <a:cxnSpLocks/>
          </p:cNvCxnSpPr>
          <p:nvPr/>
        </p:nvCxnSpPr>
        <p:spPr>
          <a:xfrm flipH="1">
            <a:off x="406450" y="4941216"/>
            <a:ext cx="269569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0FE54255-6A41-36CD-0D4F-FBC3D798F9E1}"/>
              </a:ext>
            </a:extLst>
          </p:cNvPr>
          <p:cNvSpPr/>
          <p:nvPr/>
        </p:nvSpPr>
        <p:spPr>
          <a:xfrm>
            <a:off x="1569758" y="4752316"/>
            <a:ext cx="369081" cy="37779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52B52B0D-C7BC-EDED-852B-79927252C081}"/>
              </a:ext>
            </a:extLst>
          </p:cNvPr>
          <p:cNvSpPr/>
          <p:nvPr/>
        </p:nvSpPr>
        <p:spPr>
          <a:xfrm>
            <a:off x="526686" y="4828455"/>
            <a:ext cx="1043071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87DE1F59-C342-9D27-DDC5-5D455EDEB833}"/>
              </a:ext>
            </a:extLst>
          </p:cNvPr>
          <p:cNvSpPr/>
          <p:nvPr/>
        </p:nvSpPr>
        <p:spPr>
          <a:xfrm>
            <a:off x="1998958" y="4828455"/>
            <a:ext cx="1043071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430EBCCE-DDCA-DE70-F980-F563BE3D2074}"/>
              </a:ext>
            </a:extLst>
          </p:cNvPr>
          <p:cNvSpPr/>
          <p:nvPr/>
        </p:nvSpPr>
        <p:spPr>
          <a:xfrm rot="16200000">
            <a:off x="1232763" y="4071214"/>
            <a:ext cx="1043071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BCAFA2CD-6084-69C6-ABF4-A29F9FE1928F}"/>
              </a:ext>
            </a:extLst>
          </p:cNvPr>
          <p:cNvSpPr/>
          <p:nvPr/>
        </p:nvSpPr>
        <p:spPr>
          <a:xfrm rot="16200000">
            <a:off x="1232763" y="5651651"/>
            <a:ext cx="1043071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2BF959-38B2-E294-A2E6-6D5644C4209C}"/>
              </a:ext>
            </a:extLst>
          </p:cNvPr>
          <p:cNvCxnSpPr/>
          <p:nvPr/>
        </p:nvCxnSpPr>
        <p:spPr>
          <a:xfrm>
            <a:off x="10735003" y="3615633"/>
            <a:ext cx="0" cy="281742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EDC55B4-EB5C-5ADE-030F-BE1FA4830EB0}"/>
              </a:ext>
            </a:extLst>
          </p:cNvPr>
          <p:cNvCxnSpPr>
            <a:cxnSpLocks/>
          </p:cNvCxnSpPr>
          <p:nvPr/>
        </p:nvCxnSpPr>
        <p:spPr>
          <a:xfrm flipH="1">
            <a:off x="9387154" y="4941216"/>
            <a:ext cx="269569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C685995-1A28-B013-C935-B592CD91D00E}"/>
              </a:ext>
            </a:extLst>
          </p:cNvPr>
          <p:cNvSpPr/>
          <p:nvPr/>
        </p:nvSpPr>
        <p:spPr>
          <a:xfrm>
            <a:off x="10550462" y="4752316"/>
            <a:ext cx="369081" cy="3777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AFF3B865-6357-9DDD-7EFF-A7770AFF8E6B}"/>
              </a:ext>
            </a:extLst>
          </p:cNvPr>
          <p:cNvSpPr/>
          <p:nvPr/>
        </p:nvSpPr>
        <p:spPr>
          <a:xfrm>
            <a:off x="9507390" y="4828455"/>
            <a:ext cx="1043071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4490DD7C-8896-5339-BA62-8AA4FBB6BC1D}"/>
              </a:ext>
            </a:extLst>
          </p:cNvPr>
          <p:cNvSpPr/>
          <p:nvPr/>
        </p:nvSpPr>
        <p:spPr>
          <a:xfrm>
            <a:off x="10979662" y="4828455"/>
            <a:ext cx="1043071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F0BEDCFF-48E2-C467-FC8F-7CA064561FBC}"/>
              </a:ext>
            </a:extLst>
          </p:cNvPr>
          <p:cNvSpPr/>
          <p:nvPr/>
        </p:nvSpPr>
        <p:spPr>
          <a:xfrm rot="16200000">
            <a:off x="10213467" y="4071214"/>
            <a:ext cx="1043071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4F86BBA6-E1B1-E63C-E2DA-D7DC0D764976}"/>
              </a:ext>
            </a:extLst>
          </p:cNvPr>
          <p:cNvSpPr/>
          <p:nvPr/>
        </p:nvSpPr>
        <p:spPr>
          <a:xfrm rot="16200000">
            <a:off x="10213467" y="5651651"/>
            <a:ext cx="1043071" cy="225520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Bent Arrow 60">
            <a:extLst>
              <a:ext uri="{FF2B5EF4-FFF2-40B4-BE49-F238E27FC236}">
                <a16:creationId xmlns:a16="http://schemas.microsoft.com/office/drawing/2014/main" id="{15168DD2-285E-E4A3-A4D4-030106475673}"/>
              </a:ext>
            </a:extLst>
          </p:cNvPr>
          <p:cNvSpPr/>
          <p:nvPr/>
        </p:nvSpPr>
        <p:spPr>
          <a:xfrm rot="5400000">
            <a:off x="7168056" y="1316667"/>
            <a:ext cx="882869" cy="871455"/>
          </a:xfrm>
          <a:prstGeom prst="bentArrow">
            <a:avLst>
              <a:gd name="adj1" fmla="val 14145"/>
              <a:gd name="adj2" fmla="val 25603"/>
              <a:gd name="adj3" fmla="val 25000"/>
              <a:gd name="adj4" fmla="val 4375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8DD12CA-3A2B-3B60-8CF5-961D3E88C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117" y="4465940"/>
            <a:ext cx="5482833" cy="812673"/>
          </a:xfrm>
          <a:prstGeom prst="rect">
            <a:avLst/>
          </a:prstGeom>
        </p:spPr>
      </p:pic>
      <p:sp>
        <p:nvSpPr>
          <p:cNvPr id="66" name="Freeform 65">
            <a:extLst>
              <a:ext uri="{FF2B5EF4-FFF2-40B4-BE49-F238E27FC236}">
                <a16:creationId xmlns:a16="http://schemas.microsoft.com/office/drawing/2014/main" id="{E76EB046-51DF-407D-09DE-1BA1714BEA06}"/>
              </a:ext>
            </a:extLst>
          </p:cNvPr>
          <p:cNvSpPr/>
          <p:nvPr/>
        </p:nvSpPr>
        <p:spPr>
          <a:xfrm>
            <a:off x="1860331" y="5002924"/>
            <a:ext cx="6540729" cy="1438780"/>
          </a:xfrm>
          <a:custGeom>
            <a:avLst/>
            <a:gdLst>
              <a:gd name="connsiteX0" fmla="*/ 0 w 6540729"/>
              <a:gd name="connsiteY0" fmla="*/ 63062 h 1438780"/>
              <a:gd name="connsiteX1" fmla="*/ 1061545 w 6540729"/>
              <a:gd name="connsiteY1" fmla="*/ 1292773 h 1438780"/>
              <a:gd name="connsiteX2" fmla="*/ 5749159 w 6540729"/>
              <a:gd name="connsiteY2" fmla="*/ 1271752 h 1438780"/>
              <a:gd name="connsiteX3" fmla="*/ 6495393 w 6540729"/>
              <a:gd name="connsiteY3" fmla="*/ 0 h 143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0729" h="1438780">
                <a:moveTo>
                  <a:pt x="0" y="63062"/>
                </a:moveTo>
                <a:cubicBezTo>
                  <a:pt x="51676" y="577193"/>
                  <a:pt x="103352" y="1091325"/>
                  <a:pt x="1061545" y="1292773"/>
                </a:cubicBezTo>
                <a:cubicBezTo>
                  <a:pt x="2019738" y="1494221"/>
                  <a:pt x="4843518" y="1487214"/>
                  <a:pt x="5749159" y="1271752"/>
                </a:cubicBezTo>
                <a:cubicBezTo>
                  <a:pt x="6654800" y="1056290"/>
                  <a:pt x="6575096" y="528145"/>
                  <a:pt x="6495393" y="0"/>
                </a:cubicBezTo>
              </a:path>
            </a:pathLst>
          </a:custGeom>
          <a:noFill/>
          <a:ln w="44450">
            <a:solidFill>
              <a:srgbClr val="00206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368197C-7B7F-288C-4EDD-10E344E63CBA}"/>
              </a:ext>
            </a:extLst>
          </p:cNvPr>
          <p:cNvSpPr txBox="1"/>
          <p:nvPr/>
        </p:nvSpPr>
        <p:spPr>
          <a:xfrm>
            <a:off x="4309241" y="6011917"/>
            <a:ext cx="107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Even site</a:t>
            </a: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19098DDB-185E-FF18-236C-EE3064227607}"/>
              </a:ext>
            </a:extLst>
          </p:cNvPr>
          <p:cNvSpPr/>
          <p:nvPr/>
        </p:nvSpPr>
        <p:spPr>
          <a:xfrm>
            <a:off x="8324193" y="3745885"/>
            <a:ext cx="2280745" cy="1067853"/>
          </a:xfrm>
          <a:custGeom>
            <a:avLst/>
            <a:gdLst>
              <a:gd name="connsiteX0" fmla="*/ 2280745 w 2280745"/>
              <a:gd name="connsiteY0" fmla="*/ 1067853 h 1067853"/>
              <a:gd name="connsiteX1" fmla="*/ 1839310 w 2280745"/>
              <a:gd name="connsiteY1" fmla="*/ 479274 h 1067853"/>
              <a:gd name="connsiteX2" fmla="*/ 430924 w 2280745"/>
              <a:gd name="connsiteY2" fmla="*/ 6308 h 1067853"/>
              <a:gd name="connsiteX3" fmla="*/ 0 w 2280745"/>
              <a:gd name="connsiteY3" fmla="*/ 826115 h 106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0745" h="1067853">
                <a:moveTo>
                  <a:pt x="2280745" y="1067853"/>
                </a:moveTo>
                <a:cubicBezTo>
                  <a:pt x="2214179" y="862025"/>
                  <a:pt x="2147613" y="656198"/>
                  <a:pt x="1839310" y="479274"/>
                </a:cubicBezTo>
                <a:cubicBezTo>
                  <a:pt x="1531007" y="302350"/>
                  <a:pt x="737476" y="-51499"/>
                  <a:pt x="430924" y="6308"/>
                </a:cubicBezTo>
                <a:cubicBezTo>
                  <a:pt x="124372" y="64115"/>
                  <a:pt x="62186" y="445115"/>
                  <a:pt x="0" y="826115"/>
                </a:cubicBezTo>
              </a:path>
            </a:pathLst>
          </a:custGeom>
          <a:noFill/>
          <a:ln w="444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C6D85B2-858D-B160-A141-44B1BEE0FC17}"/>
              </a:ext>
            </a:extLst>
          </p:cNvPr>
          <p:cNvSpPr txBox="1"/>
          <p:nvPr/>
        </p:nvSpPr>
        <p:spPr>
          <a:xfrm>
            <a:off x="8644602" y="3925495"/>
            <a:ext cx="102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Odd site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EB0ECD88-0A3A-EB96-E141-7CEB43072DB3}"/>
              </a:ext>
            </a:extLst>
          </p:cNvPr>
          <p:cNvSpPr/>
          <p:nvPr/>
        </p:nvSpPr>
        <p:spPr>
          <a:xfrm>
            <a:off x="1754298" y="2237938"/>
            <a:ext cx="8980695" cy="104307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Slide Number Placeholder 70">
            <a:extLst>
              <a:ext uri="{FF2B5EF4-FFF2-40B4-BE49-F238E27FC236}">
                <a16:creationId xmlns:a16="http://schemas.microsoft.com/office/drawing/2014/main" id="{140A0341-0537-BA24-1CED-DC80CFA8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0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980B-D688-E200-4C2F-08E489C58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Gauss Law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4BDE11-1398-0103-15CF-29C787401727}"/>
              </a:ext>
            </a:extLst>
          </p:cNvPr>
          <p:cNvGrpSpPr/>
          <p:nvPr/>
        </p:nvGrpSpPr>
        <p:grpSpPr>
          <a:xfrm>
            <a:off x="0" y="2159202"/>
            <a:ext cx="6283495" cy="4186933"/>
            <a:chOff x="259809" y="1398824"/>
            <a:chExt cx="7991381" cy="53294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51DBD9-8FFC-21BE-AC42-96B2BD4504E0}"/>
                </a:ext>
              </a:extLst>
            </p:cNvPr>
            <p:cNvSpPr/>
            <p:nvPr/>
          </p:nvSpPr>
          <p:spPr>
            <a:xfrm>
              <a:off x="2438400" y="2170222"/>
              <a:ext cx="3657600" cy="3657600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0DB8D1FC-E7A5-3CE2-8E5C-0C28A5CA7758}"/>
                </a:ext>
              </a:extLst>
            </p:cNvPr>
            <p:cNvSpPr/>
            <p:nvPr/>
          </p:nvSpPr>
          <p:spPr>
            <a:xfrm>
              <a:off x="2694046" y="2065051"/>
              <a:ext cx="3157728" cy="225520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2D03E40E-BD0E-7857-AFD5-5D06D8889684}"/>
                </a:ext>
              </a:extLst>
            </p:cNvPr>
            <p:cNvSpPr/>
            <p:nvPr/>
          </p:nvSpPr>
          <p:spPr>
            <a:xfrm>
              <a:off x="2686574" y="5723745"/>
              <a:ext cx="3157728" cy="225520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A729C2C4-130C-E36B-C8A9-448572DFA696}"/>
                </a:ext>
              </a:extLst>
            </p:cNvPr>
            <p:cNvSpPr/>
            <p:nvPr/>
          </p:nvSpPr>
          <p:spPr>
            <a:xfrm rot="16200000">
              <a:off x="4517136" y="3886262"/>
              <a:ext cx="3157728" cy="225520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0DBDFBB6-5969-7D85-E741-735A24B013F1}"/>
                </a:ext>
              </a:extLst>
            </p:cNvPr>
            <p:cNvSpPr/>
            <p:nvPr/>
          </p:nvSpPr>
          <p:spPr>
            <a:xfrm rot="16200000">
              <a:off x="836135" y="3886262"/>
              <a:ext cx="3157728" cy="225520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860CADA-92B2-FD69-ECB0-EB04F7637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809" y="3764071"/>
              <a:ext cx="1892300" cy="4699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F8E8A05-CA15-D9DD-C1F4-0DE1808A5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1050" y="6258352"/>
              <a:ext cx="1892300" cy="4699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3704EC-FFCD-F9B4-FF10-D4212DE4A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1050" y="1398824"/>
              <a:ext cx="1892300" cy="4699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27037B1-246D-63FF-496B-E1BA9BBAD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8890" y="3764071"/>
              <a:ext cx="1892300" cy="4699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E31543C-BB61-9AA1-6465-63772C052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68498" y="6016721"/>
              <a:ext cx="152400" cy="3175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6DA3130-0F97-7465-E79A-67736842D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10478" y="1715023"/>
              <a:ext cx="190500" cy="3175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D41FC32-D264-0744-9AAA-FFD92C52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57290" y="1718579"/>
              <a:ext cx="203200" cy="3302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9604944-6A4C-96D2-6D97-101E0E766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93520" y="5964505"/>
              <a:ext cx="215900" cy="317500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A5665AB-705E-CB76-0024-47317894D2AA}"/>
                </a:ext>
              </a:extLst>
            </p:cNvPr>
            <p:cNvSpPr/>
            <p:nvPr/>
          </p:nvSpPr>
          <p:spPr>
            <a:xfrm>
              <a:off x="2253859" y="5638922"/>
              <a:ext cx="369081" cy="3777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C19B1BB-98D2-BC76-3E75-9F44D9B31C17}"/>
                </a:ext>
              </a:extLst>
            </p:cNvPr>
            <p:cNvSpPr/>
            <p:nvPr/>
          </p:nvSpPr>
          <p:spPr>
            <a:xfrm>
              <a:off x="5910411" y="1984848"/>
              <a:ext cx="369081" cy="3777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5441B79-92AE-2D9E-8522-543E5F5673CE}"/>
                </a:ext>
              </a:extLst>
            </p:cNvPr>
            <p:cNvSpPr/>
            <p:nvPr/>
          </p:nvSpPr>
          <p:spPr>
            <a:xfrm>
              <a:off x="5907936" y="5642527"/>
              <a:ext cx="369081" cy="3777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A21277-30B2-13F9-09B7-D649327A0B8A}"/>
                </a:ext>
              </a:extLst>
            </p:cNvPr>
            <p:cNvSpPr/>
            <p:nvPr/>
          </p:nvSpPr>
          <p:spPr>
            <a:xfrm>
              <a:off x="2258262" y="1987640"/>
              <a:ext cx="369081" cy="3777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C445130-7FDF-AAD4-98FA-4F115A453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0328" y="5431645"/>
              <a:ext cx="1485900" cy="5842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2845BDD-B556-7444-0509-83D245C1F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2434" y="2128058"/>
              <a:ext cx="1485900" cy="5842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DE033F4-CA56-0A49-25C4-50F1238A3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09420" y="2021280"/>
              <a:ext cx="1485900" cy="5842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DE86BFF-9F26-2144-911B-357F3B570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94344" y="5431645"/>
              <a:ext cx="1485900" cy="5842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887BB3-4C8D-1FD7-F220-47796DEC54B7}"/>
              </a:ext>
            </a:extLst>
          </p:cNvPr>
          <p:cNvGrpSpPr/>
          <p:nvPr/>
        </p:nvGrpSpPr>
        <p:grpSpPr>
          <a:xfrm>
            <a:off x="6381430" y="2108515"/>
            <a:ext cx="5810572" cy="3877372"/>
            <a:chOff x="590328" y="1398824"/>
            <a:chExt cx="7389916" cy="493539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B82A31F-9C39-A194-D45B-4A2D707F0C76}"/>
                </a:ext>
              </a:extLst>
            </p:cNvPr>
            <p:cNvSpPr/>
            <p:nvPr/>
          </p:nvSpPr>
          <p:spPr>
            <a:xfrm>
              <a:off x="2438400" y="2170222"/>
              <a:ext cx="3657600" cy="3657600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>
              <a:extLst>
                <a:ext uri="{FF2B5EF4-FFF2-40B4-BE49-F238E27FC236}">
                  <a16:creationId xmlns:a16="http://schemas.microsoft.com/office/drawing/2014/main" id="{3A5B8D9C-2609-CBEC-E1D0-5AFBEF91320E}"/>
                </a:ext>
              </a:extLst>
            </p:cNvPr>
            <p:cNvSpPr/>
            <p:nvPr/>
          </p:nvSpPr>
          <p:spPr>
            <a:xfrm>
              <a:off x="2694046" y="2065051"/>
              <a:ext cx="3157728" cy="225520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07F1F87-9D92-4AB3-3F63-2F2A2E580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1050" y="1398824"/>
              <a:ext cx="1892300" cy="4699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84256E6-2C32-0605-80D2-8B55E84FC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68498" y="6016721"/>
              <a:ext cx="152400" cy="3175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F2B96A4-F829-0201-F0A1-7F3A8D378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10478" y="1715023"/>
              <a:ext cx="190500" cy="3175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E44FF15-CFC9-6901-2F14-7D639E639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57290" y="1718579"/>
              <a:ext cx="203200" cy="3302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F943A34-7438-603D-1D2B-A5DDA50D0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93520" y="5964505"/>
              <a:ext cx="215900" cy="317500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25B2FCE-C04D-C295-D324-1F8E4AF5B3EC}"/>
                </a:ext>
              </a:extLst>
            </p:cNvPr>
            <p:cNvSpPr/>
            <p:nvPr/>
          </p:nvSpPr>
          <p:spPr>
            <a:xfrm>
              <a:off x="2253859" y="5638922"/>
              <a:ext cx="369081" cy="3777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C1A0C73-E8C7-04E3-CC79-AD27FBC83090}"/>
                </a:ext>
              </a:extLst>
            </p:cNvPr>
            <p:cNvSpPr/>
            <p:nvPr/>
          </p:nvSpPr>
          <p:spPr>
            <a:xfrm>
              <a:off x="5910411" y="1984848"/>
              <a:ext cx="369081" cy="3777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1116A48-255A-AEDD-73A0-1BD0D321A5EE}"/>
                </a:ext>
              </a:extLst>
            </p:cNvPr>
            <p:cNvSpPr/>
            <p:nvPr/>
          </p:nvSpPr>
          <p:spPr>
            <a:xfrm>
              <a:off x="5907936" y="5642527"/>
              <a:ext cx="369081" cy="3777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821C13D-912D-221F-7D1F-640EF135E7E7}"/>
                </a:ext>
              </a:extLst>
            </p:cNvPr>
            <p:cNvSpPr/>
            <p:nvPr/>
          </p:nvSpPr>
          <p:spPr>
            <a:xfrm>
              <a:off x="2258262" y="1987640"/>
              <a:ext cx="369081" cy="3777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AC1BF21-4860-1301-3FC3-9A3320B0C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0328" y="5431645"/>
              <a:ext cx="1485900" cy="5842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98367EA-E4AD-E4C0-515A-4317536DA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2434" y="2128058"/>
              <a:ext cx="1485900" cy="5842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D98957F-B082-A514-3B3C-CC4B68470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09420" y="2021280"/>
              <a:ext cx="1485900" cy="58420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F2DDF58-6663-4A72-2200-853CBF30E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94344" y="5431645"/>
              <a:ext cx="1485900" cy="584200"/>
            </a:xfrm>
            <a:prstGeom prst="rect">
              <a:avLst/>
            </a:prstGeom>
          </p:spPr>
        </p:pic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B9FD93B-6885-D0A8-E156-33636F495A8A}"/>
              </a:ext>
            </a:extLst>
          </p:cNvPr>
          <p:cNvSpPr/>
          <p:nvPr/>
        </p:nvSpPr>
        <p:spPr>
          <a:xfrm>
            <a:off x="12494" y="1997086"/>
            <a:ext cx="6283495" cy="4698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2871ED6-CB34-4F94-BA66-09F9CB9D67EB}"/>
              </a:ext>
            </a:extLst>
          </p:cNvPr>
          <p:cNvSpPr txBox="1"/>
          <p:nvPr/>
        </p:nvSpPr>
        <p:spPr>
          <a:xfrm>
            <a:off x="397085" y="2280449"/>
            <a:ext cx="5698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Only dynamical </a:t>
            </a:r>
            <a:r>
              <a:rPr lang="en-US" sz="2400" dirty="0" err="1">
                <a:solidFill>
                  <a:srgbClr val="002060"/>
                </a:solidFill>
              </a:rPr>
              <a:t>dofs</a:t>
            </a:r>
            <a:r>
              <a:rPr lang="en-US" sz="2400" dirty="0">
                <a:solidFill>
                  <a:srgbClr val="002060"/>
                </a:solidFill>
              </a:rPr>
              <a:t> survive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Massive resource reduction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775E89-46AD-5B41-7BAB-A7B824E958E6}"/>
              </a:ext>
            </a:extLst>
          </p:cNvPr>
          <p:cNvSpPr txBox="1"/>
          <p:nvPr/>
        </p:nvSpPr>
        <p:spPr>
          <a:xfrm>
            <a:off x="96038" y="3332173"/>
            <a:ext cx="624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Only </a:t>
            </a:r>
            <a:r>
              <a:rPr lang="en-US" sz="2400" b="1" dirty="0">
                <a:solidFill>
                  <a:srgbClr val="C00000"/>
                </a:solidFill>
              </a:rPr>
              <a:t>one</a:t>
            </a:r>
            <a:r>
              <a:rPr lang="en-US" sz="2400" dirty="0">
                <a:solidFill>
                  <a:srgbClr val="C00000"/>
                </a:solidFill>
              </a:rPr>
              <a:t> dynamical gauge link </a:t>
            </a:r>
            <a:r>
              <a:rPr lang="en-US" sz="2400" b="1" dirty="0">
                <a:solidFill>
                  <a:srgbClr val="C00000"/>
                </a:solidFill>
              </a:rPr>
              <a:t>per plaquette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B857E6D-85E2-ABF1-006F-17384ACB35D8}"/>
              </a:ext>
            </a:extLst>
          </p:cNvPr>
          <p:cNvSpPr txBox="1"/>
          <p:nvPr/>
        </p:nvSpPr>
        <p:spPr>
          <a:xfrm>
            <a:off x="0" y="4325834"/>
            <a:ext cx="5907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Hamiltonian is block diagonal in total charge sectors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83F9B49-8E8F-5F56-5187-451F90EBCE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0357" y="5385428"/>
            <a:ext cx="4832185" cy="960371"/>
          </a:xfrm>
          <a:prstGeom prst="rect">
            <a:avLst/>
          </a:prstGeom>
        </p:spPr>
      </p:pic>
      <p:sp>
        <p:nvSpPr>
          <p:cNvPr id="59" name="Right Arrow 58">
            <a:extLst>
              <a:ext uri="{FF2B5EF4-FFF2-40B4-BE49-F238E27FC236}">
                <a16:creationId xmlns:a16="http://schemas.microsoft.com/office/drawing/2014/main" id="{F81ADA7E-DD9C-F4A4-E359-FED128D16EB9}"/>
              </a:ext>
            </a:extLst>
          </p:cNvPr>
          <p:cNvSpPr/>
          <p:nvPr/>
        </p:nvSpPr>
        <p:spPr>
          <a:xfrm>
            <a:off x="6422400" y="3899338"/>
            <a:ext cx="1127369" cy="6411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9D8980E9-E3B1-1B05-BE9D-782F01C0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/>
      <p:bldP spid="56" grpId="0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4F85-C2A6-D1ED-D3F7-2FD5BC39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Zero-charge fermion states</a:t>
            </a:r>
          </a:p>
        </p:txBody>
      </p:sp>
      <p:pic>
        <p:nvPicPr>
          <p:cNvPr id="5" name="Picture 4" descr="A group of math equations&#10;&#10;Description automatically generated">
            <a:extLst>
              <a:ext uri="{FF2B5EF4-FFF2-40B4-BE49-F238E27FC236}">
                <a16:creationId xmlns:a16="http://schemas.microsoft.com/office/drawing/2014/main" id="{40BE6261-BA6D-61EB-D1C4-081BF87DB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4054"/>
            <a:ext cx="8287407" cy="5041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C2C487-4F78-1E02-4BDE-96E7AAE4747E}"/>
              </a:ext>
            </a:extLst>
          </p:cNvPr>
          <p:cNvSpPr txBox="1"/>
          <p:nvPr/>
        </p:nvSpPr>
        <p:spPr>
          <a:xfrm>
            <a:off x="8945214" y="3335380"/>
            <a:ext cx="2963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Only 6 out of 2</a:t>
            </a:r>
            <a:r>
              <a:rPr lang="en-US" sz="3600" baseline="30000" dirty="0">
                <a:solidFill>
                  <a:srgbClr val="C00000"/>
                </a:solidFill>
              </a:rPr>
              <a:t>4</a:t>
            </a:r>
            <a:r>
              <a:rPr lang="en-US" sz="3600" dirty="0">
                <a:solidFill>
                  <a:srgbClr val="C00000"/>
                </a:solidFill>
              </a:rPr>
              <a:t> = 16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AC516-C861-C9D9-B3B1-47E6EF3D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57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th equations and symbols&#10;&#10;Description automatically generated with medium confidence">
            <a:extLst>
              <a:ext uri="{FF2B5EF4-FFF2-40B4-BE49-F238E27FC236}">
                <a16:creationId xmlns:a16="http://schemas.microsoft.com/office/drawing/2014/main" id="{5928E8CA-F4A2-3366-6563-0BADF6CD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55" y="4106461"/>
            <a:ext cx="7847086" cy="20893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31FF7-44E2-26ED-4918-1A7485B2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One-plaquette Hamiltonian after Gauss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558EF-BBC8-EA25-5C25-20519088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FF7350-B4C6-10DE-6073-4135312A4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55" y="1925531"/>
            <a:ext cx="8964627" cy="826009"/>
          </a:xfrm>
          <a:prstGeom prst="rect">
            <a:avLst/>
          </a:prstGeom>
        </p:spPr>
      </p:pic>
      <p:pic>
        <p:nvPicPr>
          <p:cNvPr id="8" name="Picture 7" descr="A black math symbols on a white background&#10;&#10;Description automatically generated">
            <a:extLst>
              <a:ext uri="{FF2B5EF4-FFF2-40B4-BE49-F238E27FC236}">
                <a16:creationId xmlns:a16="http://schemas.microsoft.com/office/drawing/2014/main" id="{B497D1DE-3FB1-71BC-EE14-8D05DAD86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55" y="3189665"/>
            <a:ext cx="4057162" cy="82600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CAB4722-72FC-F82E-102E-81E828ABCEE7}"/>
              </a:ext>
            </a:extLst>
          </p:cNvPr>
          <p:cNvGrpSpPr/>
          <p:nvPr/>
        </p:nvGrpSpPr>
        <p:grpSpPr>
          <a:xfrm>
            <a:off x="7658417" y="3031443"/>
            <a:ext cx="3772130" cy="2343234"/>
            <a:chOff x="590328" y="1715023"/>
            <a:chExt cx="7389916" cy="4619198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1F7D1046-ADA0-7EBA-354B-778EC437899C}"/>
                </a:ext>
              </a:extLst>
            </p:cNvPr>
            <p:cNvSpPr/>
            <p:nvPr/>
          </p:nvSpPr>
          <p:spPr>
            <a:xfrm>
              <a:off x="2694046" y="2065051"/>
              <a:ext cx="3157728" cy="225520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C8B03B-1768-0A1E-B1F4-4E2650180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8498" y="6016721"/>
              <a:ext cx="152400" cy="3175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709507C-63C7-BC8D-EDE3-9BD0EDB75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10478" y="1715023"/>
              <a:ext cx="190500" cy="3175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B54CF69-82BA-2289-11AA-B74C30BED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7290" y="1718579"/>
              <a:ext cx="203200" cy="3302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C2A6CFE-30C1-92E9-C1ED-D507FBA66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93520" y="5964505"/>
              <a:ext cx="215900" cy="317500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7FA156A-2CEC-0205-A8FD-E399EE8F60A5}"/>
                </a:ext>
              </a:extLst>
            </p:cNvPr>
            <p:cNvSpPr/>
            <p:nvPr/>
          </p:nvSpPr>
          <p:spPr>
            <a:xfrm>
              <a:off x="2253859" y="5638922"/>
              <a:ext cx="369081" cy="3777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EE9EDA-0051-E7E9-73BF-B13704108589}"/>
                </a:ext>
              </a:extLst>
            </p:cNvPr>
            <p:cNvSpPr/>
            <p:nvPr/>
          </p:nvSpPr>
          <p:spPr>
            <a:xfrm>
              <a:off x="5910411" y="1984848"/>
              <a:ext cx="369081" cy="37779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976D3A9-548D-2BE8-FFE0-FB00B7DEFEA5}"/>
                </a:ext>
              </a:extLst>
            </p:cNvPr>
            <p:cNvSpPr/>
            <p:nvPr/>
          </p:nvSpPr>
          <p:spPr>
            <a:xfrm>
              <a:off x="5907936" y="5642527"/>
              <a:ext cx="369081" cy="3777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997A43-8740-B31E-F048-4BB91C487EDD}"/>
                </a:ext>
              </a:extLst>
            </p:cNvPr>
            <p:cNvSpPr/>
            <p:nvPr/>
          </p:nvSpPr>
          <p:spPr>
            <a:xfrm>
              <a:off x="2258262" y="1987640"/>
              <a:ext cx="369081" cy="3777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0C3673A-62A0-CD0E-5263-BE86973B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0328" y="5431645"/>
              <a:ext cx="1485900" cy="5842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118DF2F-BEF1-EC3E-2EE4-D55AAD3EF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2434" y="2128058"/>
              <a:ext cx="1485900" cy="5842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1FCA82E-BC46-31CD-8F06-BE16BF467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09420" y="2021280"/>
              <a:ext cx="1485900" cy="5842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C158283-BC70-A75C-58FB-FE19F7550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4344" y="5431645"/>
              <a:ext cx="1485900" cy="5842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87E211-B60B-DC74-5F70-E12D3C173609}"/>
                </a:ext>
              </a:extLst>
            </p:cNvPr>
            <p:cNvSpPr/>
            <p:nvPr/>
          </p:nvSpPr>
          <p:spPr>
            <a:xfrm>
              <a:off x="2438400" y="2170222"/>
              <a:ext cx="3657600" cy="3657600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B698AEA-24A4-E847-498A-8795E76B9638}"/>
              </a:ext>
            </a:extLst>
          </p:cNvPr>
          <p:cNvSpPr txBox="1"/>
          <p:nvPr/>
        </p:nvSpPr>
        <p:spPr>
          <a:xfrm>
            <a:off x="9143033" y="3355325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(E,U)</a:t>
            </a:r>
          </a:p>
        </p:txBody>
      </p:sp>
    </p:spTree>
    <p:extLst>
      <p:ext uri="{BB962C8B-B14F-4D97-AF65-F5344CB8AC3E}">
        <p14:creationId xmlns:p14="http://schemas.microsoft.com/office/powerpoint/2010/main" val="1855640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884B-D57D-A453-6B10-FB1B9E79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Note: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E0914-2B7C-BF3E-C8C2-2D41E977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2FB4EDF-EB6B-065B-4092-4C2C8A5FAF46}"/>
              </a:ext>
            </a:extLst>
          </p:cNvPr>
          <p:cNvSpPr/>
          <p:nvPr/>
        </p:nvSpPr>
        <p:spPr>
          <a:xfrm>
            <a:off x="1893388" y="1560179"/>
            <a:ext cx="3370193" cy="286446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1952CC4-441E-4D7F-1ECF-FB9C0ABF61AF}"/>
              </a:ext>
            </a:extLst>
          </p:cNvPr>
          <p:cNvSpPr/>
          <p:nvPr/>
        </p:nvSpPr>
        <p:spPr>
          <a:xfrm>
            <a:off x="7462256" y="1560179"/>
            <a:ext cx="3326425" cy="271622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E98E9F-72DB-3819-A5F9-7B177904A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52" y="3519609"/>
            <a:ext cx="3175000" cy="48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DA9CCE-FCA6-FCE1-42B4-7D136E3D5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809" y="2409174"/>
            <a:ext cx="3124200" cy="482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04419D-BA97-528A-1078-8488D2B54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118" y="2619839"/>
            <a:ext cx="2806700" cy="596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75E6CF-5AB3-4C71-2860-E2B7A9CFE704}"/>
              </a:ext>
            </a:extLst>
          </p:cNvPr>
          <p:cNvSpPr txBox="1"/>
          <p:nvPr/>
        </p:nvSpPr>
        <p:spPr>
          <a:xfrm>
            <a:off x="2623726" y="1571596"/>
            <a:ext cx="1938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Bosonic CCR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4957A-B05F-6A69-0C75-65FA094A0B83}"/>
              </a:ext>
            </a:extLst>
          </p:cNvPr>
          <p:cNvSpPr txBox="1"/>
          <p:nvPr/>
        </p:nvSpPr>
        <p:spPr>
          <a:xfrm>
            <a:off x="8021738" y="1588265"/>
            <a:ext cx="2160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Fermionic CAR</a:t>
            </a:r>
          </a:p>
        </p:txBody>
      </p:sp>
      <p:sp>
        <p:nvSpPr>
          <p:cNvPr id="13" name="Up-Down Arrow 12">
            <a:extLst>
              <a:ext uri="{FF2B5EF4-FFF2-40B4-BE49-F238E27FC236}">
                <a16:creationId xmlns:a16="http://schemas.microsoft.com/office/drawing/2014/main" id="{17D0A0F7-0CC7-0DF2-A505-7955230E0C2C}"/>
              </a:ext>
            </a:extLst>
          </p:cNvPr>
          <p:cNvSpPr/>
          <p:nvPr/>
        </p:nvSpPr>
        <p:spPr>
          <a:xfrm>
            <a:off x="3659052" y="2886991"/>
            <a:ext cx="237507" cy="637402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DA8556-D5FB-489C-08ED-2F816BE7F3B7}"/>
              </a:ext>
            </a:extLst>
          </p:cNvPr>
          <p:cNvSpPr txBox="1"/>
          <p:nvPr/>
        </p:nvSpPr>
        <p:spPr>
          <a:xfrm>
            <a:off x="1655132" y="4497173"/>
            <a:ext cx="384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There is no finite dimensional faithful representation of the Weyl/CCR algebra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D1C17B-FFAF-FA42-0D54-7C87DD592DFB}"/>
              </a:ext>
            </a:extLst>
          </p:cNvPr>
          <p:cNvSpPr txBox="1"/>
          <p:nvPr/>
        </p:nvSpPr>
        <p:spPr>
          <a:xfrm>
            <a:off x="7178522" y="4497172"/>
            <a:ext cx="384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There exists finite dimensional faithful representations of the CAR algebra</a:t>
            </a:r>
          </a:p>
        </p:txBody>
      </p:sp>
    </p:spTree>
    <p:extLst>
      <p:ext uri="{BB962C8B-B14F-4D97-AF65-F5344CB8AC3E}">
        <p14:creationId xmlns:p14="http://schemas.microsoft.com/office/powerpoint/2010/main" val="1877088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7D90-3D5C-11E1-A8EA-24BEF5FC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Mapping fermions to qubits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27D2B-D575-8508-40E5-3F9503A5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A grid of red lines&#10;&#10;Description automatically generated">
            <a:extLst>
              <a:ext uri="{FF2B5EF4-FFF2-40B4-BE49-F238E27FC236}">
                <a16:creationId xmlns:a16="http://schemas.microsoft.com/office/drawing/2014/main" id="{A076022C-5621-9F20-D9D0-F87197EC0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262" y="1819992"/>
            <a:ext cx="4884683" cy="4862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AA51D6-5616-DC27-1276-31848C5E8305}"/>
              </a:ext>
            </a:extLst>
          </p:cNvPr>
          <p:cNvSpPr txBox="1"/>
          <p:nvPr/>
        </p:nvSpPr>
        <p:spPr>
          <a:xfrm>
            <a:off x="202702" y="1690688"/>
            <a:ext cx="2950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Task: </a:t>
            </a:r>
            <a:r>
              <a:rPr lang="en-US" dirty="0">
                <a:solidFill>
                  <a:srgbClr val="002060"/>
                </a:solidFill>
              </a:rPr>
              <a:t>Find a representation of the fermionic CCR in terms of Pauli matrices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7A290A-CBF2-8711-34BB-BDAC08DE2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32" y="1859643"/>
            <a:ext cx="2806700" cy="596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522216-1182-DBF2-14A6-91663A4DEC05}"/>
              </a:ext>
            </a:extLst>
          </p:cNvPr>
          <p:cNvSpPr txBox="1"/>
          <p:nvPr/>
        </p:nvSpPr>
        <p:spPr>
          <a:xfrm>
            <a:off x="527835" y="3016251"/>
            <a:ext cx="5932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Jordan-Wigner transformation </a:t>
            </a:r>
            <a:r>
              <a:rPr lang="en-US" sz="1600" dirty="0">
                <a:solidFill>
                  <a:srgbClr val="0070C0"/>
                </a:solidFill>
              </a:rPr>
              <a:t>(not unique)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F6CEF8-0FFE-B511-4AE1-EF4E23EE4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012" y="5333526"/>
            <a:ext cx="2878181" cy="10813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2E9B44-9BAA-9B23-52BE-42541AA4B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331" y="3939581"/>
            <a:ext cx="2861544" cy="1081397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BD4D593-6D6D-1771-0CB7-B4B618002315}"/>
              </a:ext>
            </a:extLst>
          </p:cNvPr>
          <p:cNvSpPr/>
          <p:nvPr/>
        </p:nvSpPr>
        <p:spPr>
          <a:xfrm>
            <a:off x="7579935" y="3016251"/>
            <a:ext cx="3637224" cy="12509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34BBD3-0FF7-384A-B58B-856FF2F24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9191" y="3153592"/>
            <a:ext cx="3358712" cy="97626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D15A477-62D5-CFFF-86CE-F0974C0C8664}"/>
              </a:ext>
            </a:extLst>
          </p:cNvPr>
          <p:cNvSpPr/>
          <p:nvPr/>
        </p:nvSpPr>
        <p:spPr>
          <a:xfrm>
            <a:off x="8862875" y="5396545"/>
            <a:ext cx="134754" cy="13382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E0830F-8614-DD34-262A-53D01DA64531}"/>
              </a:ext>
            </a:extLst>
          </p:cNvPr>
          <p:cNvCxnSpPr/>
          <p:nvPr/>
        </p:nvCxnSpPr>
        <p:spPr>
          <a:xfrm>
            <a:off x="8997629" y="5454954"/>
            <a:ext cx="2354179" cy="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BEC296-5F0E-0DAD-73FE-3FD3589DD9CF}"/>
              </a:ext>
            </a:extLst>
          </p:cNvPr>
          <p:cNvCxnSpPr>
            <a:cxnSpLocks/>
          </p:cNvCxnSpPr>
          <p:nvPr/>
        </p:nvCxnSpPr>
        <p:spPr>
          <a:xfrm>
            <a:off x="7290361" y="6232996"/>
            <a:ext cx="4061447" cy="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40BE14-0BBE-63FB-84DA-B3B5D2FB218C}"/>
              </a:ext>
            </a:extLst>
          </p:cNvPr>
          <p:cNvCxnSpPr>
            <a:cxnSpLocks/>
          </p:cNvCxnSpPr>
          <p:nvPr/>
        </p:nvCxnSpPr>
        <p:spPr>
          <a:xfrm flipV="1">
            <a:off x="11351808" y="5454954"/>
            <a:ext cx="0" cy="778042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0EBDBE00-397E-01F5-9434-24007918C931}"/>
              </a:ext>
            </a:extLst>
          </p:cNvPr>
          <p:cNvSpPr/>
          <p:nvPr/>
        </p:nvSpPr>
        <p:spPr>
          <a:xfrm>
            <a:off x="7913836" y="3815482"/>
            <a:ext cx="960449" cy="1578820"/>
          </a:xfrm>
          <a:custGeom>
            <a:avLst/>
            <a:gdLst>
              <a:gd name="connsiteX0" fmla="*/ 0 w 960449"/>
              <a:gd name="connsiteY0" fmla="*/ 0 h 1578820"/>
              <a:gd name="connsiteX1" fmla="*/ 697312 w 960449"/>
              <a:gd name="connsiteY1" fmla="*/ 276294 h 1578820"/>
              <a:gd name="connsiteX2" fmla="*/ 434176 w 960449"/>
              <a:gd name="connsiteY2" fmla="*/ 1078860 h 1578820"/>
              <a:gd name="connsiteX3" fmla="*/ 960449 w 960449"/>
              <a:gd name="connsiteY3" fmla="*/ 1578820 h 157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449" h="1578820">
                <a:moveTo>
                  <a:pt x="0" y="0"/>
                </a:moveTo>
                <a:cubicBezTo>
                  <a:pt x="312474" y="48242"/>
                  <a:pt x="624949" y="96484"/>
                  <a:pt x="697312" y="276294"/>
                </a:cubicBezTo>
                <a:cubicBezTo>
                  <a:pt x="769675" y="456104"/>
                  <a:pt x="390320" y="861772"/>
                  <a:pt x="434176" y="1078860"/>
                </a:cubicBezTo>
                <a:cubicBezTo>
                  <a:pt x="478032" y="1295948"/>
                  <a:pt x="719240" y="1437384"/>
                  <a:pt x="960449" y="157882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DE7B0-9994-0BD3-9844-8658E647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Mapping bosons to </a:t>
            </a:r>
            <a:r>
              <a:rPr lang="en-US" dirty="0" err="1">
                <a:solidFill>
                  <a:srgbClr val="002060"/>
                </a:solidFill>
              </a:rPr>
              <a:t>qumodes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32329-1E67-DF4E-718D-5CCDA8B32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10" y="2670652"/>
            <a:ext cx="11713780" cy="92333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C00000"/>
                </a:solidFill>
              </a:rPr>
              <a:t>Qumodes</a:t>
            </a:r>
            <a:r>
              <a:rPr lang="en-US" dirty="0">
                <a:solidFill>
                  <a:srgbClr val="C00000"/>
                </a:solidFill>
              </a:rPr>
              <a:t> are inherently non-compact but U(1) is a compact group 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D59E2-7B46-FB27-810A-DBEDD661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90207-770B-CFBE-5576-4CF9FDE3C339}"/>
              </a:ext>
            </a:extLst>
          </p:cNvPr>
          <p:cNvSpPr txBox="1"/>
          <p:nvPr/>
        </p:nvSpPr>
        <p:spPr>
          <a:xfrm>
            <a:off x="202702" y="1690688"/>
            <a:ext cx="2950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Task: </a:t>
            </a:r>
            <a:r>
              <a:rPr lang="en-US" dirty="0">
                <a:solidFill>
                  <a:srgbClr val="002060"/>
                </a:solidFill>
              </a:rPr>
              <a:t>Find a representation of the bosonic CCR in terms of </a:t>
            </a:r>
            <a:r>
              <a:rPr lang="en-US" dirty="0" err="1">
                <a:solidFill>
                  <a:srgbClr val="002060"/>
                </a:solidFill>
              </a:rPr>
              <a:t>qumodes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3227DA-C086-4F73-D4F2-0D93E7D96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298" y="1911053"/>
            <a:ext cx="3175000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244DD-CC0F-8139-B59F-5C34405C0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251" y="1911053"/>
            <a:ext cx="3124200" cy="482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A02171-26A3-0BDA-5816-13F2407FDB58}"/>
              </a:ext>
            </a:extLst>
          </p:cNvPr>
          <p:cNvSpPr txBox="1"/>
          <p:nvPr/>
        </p:nvSpPr>
        <p:spPr>
          <a:xfrm>
            <a:off x="7704250" y="196768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9FC87-0279-D2CA-26F3-DFC60541BEF1}"/>
              </a:ext>
            </a:extLst>
          </p:cNvPr>
          <p:cNvSpPr txBox="1"/>
          <p:nvPr/>
        </p:nvSpPr>
        <p:spPr>
          <a:xfrm>
            <a:off x="140139" y="3132317"/>
            <a:ext cx="11911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One possible solution: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Use two </a:t>
            </a:r>
            <a:r>
              <a:rPr lang="en-US" sz="2800" dirty="0" err="1">
                <a:solidFill>
                  <a:srgbClr val="0070C0"/>
                </a:solidFill>
              </a:rPr>
              <a:t>qumodes</a:t>
            </a:r>
            <a:r>
              <a:rPr lang="en-US" sz="2800" dirty="0">
                <a:solidFill>
                  <a:srgbClr val="0070C0"/>
                </a:solidFill>
              </a:rPr>
              <a:t> per link variable and then constrain them to the unit circle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24C4E3-D1E4-483C-7B75-73BA6EF77752}"/>
              </a:ext>
            </a:extLst>
          </p:cNvPr>
          <p:cNvSpPr txBox="1"/>
          <p:nvPr/>
        </p:nvSpPr>
        <p:spPr>
          <a:xfrm>
            <a:off x="1929032" y="526858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4F8D25-014F-9ABA-391A-A75E8255F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71" y="4417000"/>
            <a:ext cx="2705100" cy="584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A5AAF0-6D15-2E80-A994-46AE4F4EB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017" y="5154063"/>
            <a:ext cx="3263900" cy="584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473018-CB77-3680-55C7-0FB971B84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05" y="6013285"/>
            <a:ext cx="4495800" cy="584200"/>
          </a:xfrm>
          <a:prstGeom prst="rect">
            <a:avLst/>
          </a:prstGeom>
        </p:spPr>
      </p:pic>
      <p:sp>
        <p:nvSpPr>
          <p:cNvPr id="28" name="Right Arrow Callout 27">
            <a:extLst>
              <a:ext uri="{FF2B5EF4-FFF2-40B4-BE49-F238E27FC236}">
                <a16:creationId xmlns:a16="http://schemas.microsoft.com/office/drawing/2014/main" id="{409FD56D-DB87-F18D-58D8-B645787FF842}"/>
              </a:ext>
            </a:extLst>
          </p:cNvPr>
          <p:cNvSpPr/>
          <p:nvPr/>
        </p:nvSpPr>
        <p:spPr>
          <a:xfrm>
            <a:off x="239110" y="4112280"/>
            <a:ext cx="6679048" cy="2667767"/>
          </a:xfrm>
          <a:prstGeom prst="rightArrowCallout">
            <a:avLst>
              <a:gd name="adj1" fmla="val 24098"/>
              <a:gd name="adj2" fmla="val 23196"/>
              <a:gd name="adj3" fmla="val 27706"/>
              <a:gd name="adj4" fmla="val 70319"/>
            </a:avLst>
          </a:prstGeom>
          <a:solidFill>
            <a:schemeClr val="accent1">
              <a:alpha val="4947"/>
            </a:schemeClr>
          </a:solidFill>
          <a:ln>
            <a:solidFill>
              <a:srgbClr val="0070C0">
                <a:alpha val="14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9D02932-EC36-0FC5-9FD4-913D51B4F78C}"/>
              </a:ext>
            </a:extLst>
          </p:cNvPr>
          <p:cNvSpPr/>
          <p:nvPr/>
        </p:nvSpPr>
        <p:spPr>
          <a:xfrm>
            <a:off x="2273116" y="1852863"/>
            <a:ext cx="7459579" cy="3621505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E188B2-A04F-9C4F-AE99-B3CAE60D1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Based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2F619-376F-FB72-E401-501D1659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 descr="A screenshot of a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7FAA0A3-226F-5E23-30D8-AD5C3ADBC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305" y="2069432"/>
            <a:ext cx="6833877" cy="32064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AF1FA3-ECCE-050D-3562-522791BFDED5}"/>
              </a:ext>
            </a:extLst>
          </p:cNvPr>
          <p:cNvSpPr txBox="1"/>
          <p:nvPr/>
        </p:nvSpPr>
        <p:spPr>
          <a:xfrm>
            <a:off x="1058779" y="6124074"/>
            <a:ext cx="424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previous work by Ringer, </a:t>
            </a:r>
            <a:r>
              <a:rPr lang="en-US" dirty="0" err="1"/>
              <a:t>Siopsis</a:t>
            </a:r>
            <a:r>
              <a:rPr lang="en-US" dirty="0"/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4208706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71AA-68A7-8A0F-234F-D6384433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The final Hamiltonian to simulate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45FF0-C5FB-E464-ABD6-F3E817CE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4" name="Picture 23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9999B98B-882E-672B-F66A-2DAC994A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13" y="1900990"/>
            <a:ext cx="10964573" cy="38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8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E62999BD-CA9C-6BBA-397C-1B27CE3B6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84" y="5194764"/>
            <a:ext cx="4760402" cy="1295233"/>
          </a:xfrm>
          <a:prstGeom prst="rect">
            <a:avLst/>
          </a:prstGeom>
        </p:spPr>
      </p:pic>
      <p:pic>
        <p:nvPicPr>
          <p:cNvPr id="12" name="Picture 11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59E9E988-0BC3-9E8F-00F5-40B6DD16A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62" y="3869201"/>
            <a:ext cx="5296316" cy="729881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81D5D16-ACE4-EE06-557F-8DF45140C4C6}"/>
              </a:ext>
            </a:extLst>
          </p:cNvPr>
          <p:cNvSpPr/>
          <p:nvPr/>
        </p:nvSpPr>
        <p:spPr>
          <a:xfrm>
            <a:off x="585538" y="2988799"/>
            <a:ext cx="5432840" cy="3501198"/>
          </a:xfrm>
          <a:prstGeom prst="roundRect">
            <a:avLst/>
          </a:prstGeom>
          <a:solidFill>
            <a:srgbClr val="0070C0">
              <a:alpha val="19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75637-A479-B10C-58C6-9FE5A3A8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Enforcing the constraint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88DFD-1416-6CA2-9A16-C532C380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4A637-1589-9E66-1E98-2EB24CB3A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758" y="704432"/>
            <a:ext cx="3263900" cy="58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F1F3D9-8C25-C4A2-B7CB-D4DB80EC9EFC}"/>
              </a:ext>
            </a:extLst>
          </p:cNvPr>
          <p:cNvSpPr txBox="1"/>
          <p:nvPr/>
        </p:nvSpPr>
        <p:spPr>
          <a:xfrm>
            <a:off x="7349061" y="2554585"/>
            <a:ext cx="3762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Hamiltonian penalty term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D5010-E7A0-E527-EF43-FCB6E42244DA}"/>
              </a:ext>
            </a:extLst>
          </p:cNvPr>
          <p:cNvSpPr txBox="1"/>
          <p:nvPr/>
        </p:nvSpPr>
        <p:spPr>
          <a:xfrm>
            <a:off x="1277283" y="2554586"/>
            <a:ext cx="3922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Inner product modification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B9002A-1E88-A9C0-1848-FDD5D5BCA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9366" y="1707440"/>
            <a:ext cx="4991100" cy="520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CE9174-C809-8D43-C479-43EC10D2E00E}"/>
              </a:ext>
            </a:extLst>
          </p:cNvPr>
          <p:cNvSpPr txBox="1"/>
          <p:nvPr/>
        </p:nvSpPr>
        <p:spPr>
          <a:xfrm>
            <a:off x="1277283" y="1707440"/>
            <a:ext cx="2380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IMPORTANTLY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FD97AB0-B02C-2006-F752-562E38DB3FE1}"/>
              </a:ext>
            </a:extLst>
          </p:cNvPr>
          <p:cNvSpPr/>
          <p:nvPr/>
        </p:nvSpPr>
        <p:spPr>
          <a:xfrm>
            <a:off x="2923675" y="3880149"/>
            <a:ext cx="1130967" cy="645161"/>
          </a:xfrm>
          <a:prstGeom prst="roundRect">
            <a:avLst/>
          </a:prstGeom>
          <a:solidFill>
            <a:srgbClr val="C00000">
              <a:alpha val="1011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AB2FB5-F935-6773-E096-8B6D35E59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00" y="3246901"/>
            <a:ext cx="4229100" cy="622300"/>
          </a:xfrm>
          <a:prstGeom prst="rect">
            <a:avLst/>
          </a:prstGeom>
        </p:spPr>
      </p:pic>
      <p:pic>
        <p:nvPicPr>
          <p:cNvPr id="20" name="Picture 19" descr="A black and white math symbol&#10;&#10;Description automatically generated">
            <a:extLst>
              <a:ext uri="{FF2B5EF4-FFF2-40B4-BE49-F238E27FC236}">
                <a16:creationId xmlns:a16="http://schemas.microsoft.com/office/drawing/2014/main" id="{9487E091-07F6-BA66-1B8C-C72555D8D8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8679" y="4189988"/>
            <a:ext cx="3179292" cy="988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F7F8FE1-2BCB-C986-8181-5E6FB4DC8BE7}"/>
              </a:ext>
            </a:extLst>
          </p:cNvPr>
          <p:cNvSpPr txBox="1"/>
          <p:nvPr/>
        </p:nvSpPr>
        <p:spPr>
          <a:xfrm>
            <a:off x="7351617" y="5314628"/>
            <a:ext cx="371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Disfavors unphysical configurations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2780EB6-6230-BC78-AD27-F9D99A7A7B2A}"/>
              </a:ext>
            </a:extLst>
          </p:cNvPr>
          <p:cNvSpPr/>
          <p:nvPr/>
        </p:nvSpPr>
        <p:spPr>
          <a:xfrm>
            <a:off x="6366431" y="2988799"/>
            <a:ext cx="5432840" cy="3501198"/>
          </a:xfrm>
          <a:prstGeom prst="roundRect">
            <a:avLst/>
          </a:prstGeom>
          <a:solidFill>
            <a:srgbClr val="0070C0">
              <a:alpha val="19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28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2285-938C-05B5-F816-6E5EFD79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Time evolution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1EDBE-82F7-61FB-50C0-73A9A2C2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6448F-E360-A025-A167-74CA9DAF5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329" y="1883856"/>
            <a:ext cx="8963342" cy="7402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C4A7C-8179-BDB3-2CFF-5D4413A76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186" y="3837862"/>
            <a:ext cx="8763344" cy="889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D7A6F8-0C10-6B71-F6D8-F468447B8072}"/>
              </a:ext>
            </a:extLst>
          </p:cNvPr>
          <p:cNvSpPr txBox="1"/>
          <p:nvPr/>
        </p:nvSpPr>
        <p:spPr>
          <a:xfrm>
            <a:off x="3874168" y="2855325"/>
            <a:ext cx="4101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Trotter-Suzuki formula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3AFCB1-3A93-4047-D191-E4C1C01A81B7}"/>
              </a:ext>
            </a:extLst>
          </p:cNvPr>
          <p:cNvSpPr txBox="1"/>
          <p:nvPr/>
        </p:nvSpPr>
        <p:spPr>
          <a:xfrm>
            <a:off x="1848550" y="5139999"/>
            <a:ext cx="8152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Chain of gates (</a:t>
            </a:r>
            <a:r>
              <a:rPr lang="en-US" sz="3200" dirty="0" err="1">
                <a:solidFill>
                  <a:srgbClr val="0070C0"/>
                </a:solidFill>
              </a:rPr>
              <a:t>unitaries</a:t>
            </a:r>
            <a:r>
              <a:rPr lang="en-US" sz="3200" dirty="0">
                <a:solidFill>
                  <a:srgbClr val="0070C0"/>
                </a:solidFill>
              </a:rPr>
              <a:t>) for small time steps</a:t>
            </a:r>
          </a:p>
        </p:txBody>
      </p:sp>
    </p:spTree>
    <p:extLst>
      <p:ext uri="{BB962C8B-B14F-4D97-AF65-F5344CB8AC3E}">
        <p14:creationId xmlns:p14="http://schemas.microsoft.com/office/powerpoint/2010/main" val="3150885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0D6C2-C65B-5CD1-1A26-35FC6687E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diagram of a block diagram&#10;&#10;Description automatically generated">
            <a:extLst>
              <a:ext uri="{FF2B5EF4-FFF2-40B4-BE49-F238E27FC236}">
                <a16:creationId xmlns:a16="http://schemas.microsoft.com/office/drawing/2014/main" id="{DEBA930D-5E67-103D-CE73-EB34E5872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861" y="3674475"/>
            <a:ext cx="5553359" cy="1718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4AC692-8CD6-188F-D0C7-FE24A42A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Time evolution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F6684-E477-1FEC-EB03-6871F75E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A graph of a graph&#10;&#10;Description automatically generated">
            <a:extLst>
              <a:ext uri="{FF2B5EF4-FFF2-40B4-BE49-F238E27FC236}">
                <a16:creationId xmlns:a16="http://schemas.microsoft.com/office/drawing/2014/main" id="{3A428C71-BCB2-3AEF-B219-C62CDA52F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484" y="2209468"/>
            <a:ext cx="6216316" cy="4648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D0879F-E6E7-E552-EF55-18B5EACEF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946" y="1373598"/>
            <a:ext cx="8763344" cy="889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F0F95A-CF3F-A4F0-40DC-FEE4B5626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48" y="3429000"/>
            <a:ext cx="4354854" cy="472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6C3E01-8572-17FA-8CFA-8361C804E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325" y="5166902"/>
            <a:ext cx="3340100" cy="63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1C28D1-03CF-AE8E-6159-20E25BA3D3C3}"/>
              </a:ext>
            </a:extLst>
          </p:cNvPr>
          <p:cNvSpPr txBox="1"/>
          <p:nvPr/>
        </p:nvSpPr>
        <p:spPr>
          <a:xfrm>
            <a:off x="568948" y="2882847"/>
            <a:ext cx="453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Vacuum of the free theory (not ground state)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C339D0-EEA7-72BF-8E8C-8CF9FD2462D3}"/>
              </a:ext>
            </a:extLst>
          </p:cNvPr>
          <p:cNvSpPr txBox="1"/>
          <p:nvPr/>
        </p:nvSpPr>
        <p:spPr>
          <a:xfrm>
            <a:off x="1362741" y="4560982"/>
            <a:ext cx="27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Survival probability</a:t>
            </a:r>
          </a:p>
        </p:txBody>
      </p:sp>
    </p:spTree>
    <p:extLst>
      <p:ext uri="{BB962C8B-B14F-4D97-AF65-F5344CB8AC3E}">
        <p14:creationId xmlns:p14="http://schemas.microsoft.com/office/powerpoint/2010/main" val="24540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F1FD3-DCD7-81C7-E0D2-B0017BB60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Ground state preparation (Method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C66DE-C891-96B7-8E1B-B01094F74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Quantum Imaginary Time Evolution (QITE)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225E-011E-0FD5-7C45-91A2D256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1" name="Picture 10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6743F144-8499-85BC-FEFB-94D0E4FE2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418389"/>
            <a:ext cx="5067300" cy="952500"/>
          </a:xfrm>
          <a:prstGeom prst="rect">
            <a:avLst/>
          </a:prstGeom>
        </p:spPr>
      </p:pic>
      <p:pic>
        <p:nvPicPr>
          <p:cNvPr id="6" name="Picture 5" descr="A comparison of graphs with numbers&#10;&#10;Description automatically generated with medium confidence">
            <a:extLst>
              <a:ext uri="{FF2B5EF4-FFF2-40B4-BE49-F238E27FC236}">
                <a16:creationId xmlns:a16="http://schemas.microsoft.com/office/drawing/2014/main" id="{41CF364C-5AA6-6048-0A66-20DD1C49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180" y="3029576"/>
            <a:ext cx="7420620" cy="36610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AC0830-75E9-FCC6-9FFD-6B78CC31B1D7}"/>
              </a:ext>
            </a:extLst>
          </p:cNvPr>
          <p:cNvSpPr txBox="1"/>
          <p:nvPr/>
        </p:nvSpPr>
        <p:spPr>
          <a:xfrm>
            <a:off x="613271" y="3950796"/>
            <a:ext cx="2949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We show the necessary gates and measurements to go to imaginary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68ED94-1873-8657-66F8-1EBC64B05C9B}"/>
              </a:ext>
            </a:extLst>
          </p:cNvPr>
          <p:cNvSpPr txBox="1"/>
          <p:nvPr/>
        </p:nvSpPr>
        <p:spPr>
          <a:xfrm>
            <a:off x="1299410" y="5261665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 METHODS*</a:t>
            </a:r>
          </a:p>
        </p:txBody>
      </p:sp>
    </p:spTree>
    <p:extLst>
      <p:ext uri="{BB962C8B-B14F-4D97-AF65-F5344CB8AC3E}">
        <p14:creationId xmlns:p14="http://schemas.microsoft.com/office/powerpoint/2010/main" val="604139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4C071-8F73-3673-0F72-9E6F83883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AC9E5-5DF9-E2AA-4138-5544DE9F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Ground state preparation (Method 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E5538-7525-E3DC-4D37-697B609D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 descr="A graph of a graph with numbers and lines&#10;&#10;Description automatically generated">
            <a:extLst>
              <a:ext uri="{FF2B5EF4-FFF2-40B4-BE49-F238E27FC236}">
                <a16:creationId xmlns:a16="http://schemas.microsoft.com/office/drawing/2014/main" id="{385D1E12-C07F-EAA5-4C0D-39D8B3CCE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610" y="1507053"/>
            <a:ext cx="6761080" cy="527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29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D75E8-A153-68A9-E615-46F8C49CB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7BD2-7D54-4CF5-ED00-41D2EAE1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Ground state preparation (Method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90663-46CF-A08A-FB67-B5B9E2C4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272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Non-unitary ansatz (showing for pure U(1) gauge theory)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1EFB4-8AAF-E50E-8F4B-7C7E4F3A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50065-B39F-0BF8-D640-28ACE61A6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275" y="2649537"/>
            <a:ext cx="5239351" cy="4366126"/>
          </a:xfrm>
          <a:prstGeom prst="rect">
            <a:avLst/>
          </a:prstGeom>
        </p:spPr>
      </p:pic>
      <p:pic>
        <p:nvPicPr>
          <p:cNvPr id="8" name="Picture 7" descr="A diagram of a computer algorithm&#10;&#10;Description automatically generated">
            <a:extLst>
              <a:ext uri="{FF2B5EF4-FFF2-40B4-BE49-F238E27FC236}">
                <a16:creationId xmlns:a16="http://schemas.microsoft.com/office/drawing/2014/main" id="{059ED69E-633C-A0D0-C205-6FEE4F23C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" y="4632887"/>
            <a:ext cx="5720616" cy="1814974"/>
          </a:xfrm>
          <a:prstGeom prst="rect">
            <a:avLst/>
          </a:prstGeom>
        </p:spPr>
      </p:pic>
      <p:pic>
        <p:nvPicPr>
          <p:cNvPr id="10" name="Picture 9" descr="A math equation with numbers and symbols&#10;&#10;Description automatically generated">
            <a:extLst>
              <a:ext uri="{FF2B5EF4-FFF2-40B4-BE49-F238E27FC236}">
                <a16:creationId xmlns:a16="http://schemas.microsoft.com/office/drawing/2014/main" id="{09803BA9-E47B-14BB-7965-5ED244F49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71" y="2523745"/>
            <a:ext cx="6324600" cy="95250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FA4FC9CA-7F36-2F95-F0E1-EACC81DF38F2}"/>
              </a:ext>
            </a:extLst>
          </p:cNvPr>
          <p:cNvSpPr/>
          <p:nvPr/>
        </p:nvSpPr>
        <p:spPr>
          <a:xfrm>
            <a:off x="731284" y="3188368"/>
            <a:ext cx="2240516" cy="733927"/>
          </a:xfrm>
          <a:custGeom>
            <a:avLst/>
            <a:gdLst>
              <a:gd name="connsiteX0" fmla="*/ 122958 w 2240516"/>
              <a:gd name="connsiteY0" fmla="*/ 0 h 733927"/>
              <a:gd name="connsiteX1" fmla="*/ 147021 w 2240516"/>
              <a:gd name="connsiteY1" fmla="*/ 385011 h 733927"/>
              <a:gd name="connsiteX2" fmla="*/ 1590811 w 2240516"/>
              <a:gd name="connsiteY2" fmla="*/ 433137 h 733927"/>
              <a:gd name="connsiteX3" fmla="*/ 2072074 w 2240516"/>
              <a:gd name="connsiteY3" fmla="*/ 553453 h 733927"/>
              <a:gd name="connsiteX4" fmla="*/ 2240516 w 2240516"/>
              <a:gd name="connsiteY4" fmla="*/ 733927 h 73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516" h="733927">
                <a:moveTo>
                  <a:pt x="122958" y="0"/>
                </a:moveTo>
                <a:cubicBezTo>
                  <a:pt x="12668" y="156411"/>
                  <a:pt x="-97621" y="312822"/>
                  <a:pt x="147021" y="385011"/>
                </a:cubicBezTo>
                <a:cubicBezTo>
                  <a:pt x="391663" y="457200"/>
                  <a:pt x="1269969" y="405063"/>
                  <a:pt x="1590811" y="433137"/>
                </a:cubicBezTo>
                <a:cubicBezTo>
                  <a:pt x="1911653" y="461211"/>
                  <a:pt x="1963790" y="503321"/>
                  <a:pt x="2072074" y="553453"/>
                </a:cubicBezTo>
                <a:cubicBezTo>
                  <a:pt x="2180358" y="603585"/>
                  <a:pt x="2210437" y="668756"/>
                  <a:pt x="2240516" y="733927"/>
                </a:cubicBezTo>
              </a:path>
            </a:pathLst>
          </a:custGeom>
          <a:noFill/>
          <a:ln w="28575"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EA52748-4DA7-FE33-FB84-967801092DFE}"/>
              </a:ext>
            </a:extLst>
          </p:cNvPr>
          <p:cNvSpPr/>
          <p:nvPr/>
        </p:nvSpPr>
        <p:spPr>
          <a:xfrm>
            <a:off x="4507833" y="2726469"/>
            <a:ext cx="701841" cy="524935"/>
          </a:xfrm>
          <a:prstGeom prst="roundRect">
            <a:avLst/>
          </a:prstGeom>
          <a:solidFill>
            <a:srgbClr val="0070C0">
              <a:alpha val="132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7A4C6AF-853B-4F0E-2355-4FB51F2CC240}"/>
              </a:ext>
            </a:extLst>
          </p:cNvPr>
          <p:cNvSpPr/>
          <p:nvPr/>
        </p:nvSpPr>
        <p:spPr>
          <a:xfrm>
            <a:off x="2769968" y="3056021"/>
            <a:ext cx="2187921" cy="770021"/>
          </a:xfrm>
          <a:custGeom>
            <a:avLst/>
            <a:gdLst>
              <a:gd name="connsiteX0" fmla="*/ 2090790 w 2187921"/>
              <a:gd name="connsiteY0" fmla="*/ 0 h 770021"/>
              <a:gd name="connsiteX1" fmla="*/ 2018600 w 2187921"/>
              <a:gd name="connsiteY1" fmla="*/ 372979 h 770021"/>
              <a:gd name="connsiteX2" fmla="*/ 526685 w 2187921"/>
              <a:gd name="connsiteY2" fmla="*/ 168442 h 770021"/>
              <a:gd name="connsiteX3" fmla="*/ 21358 w 2187921"/>
              <a:gd name="connsiteY3" fmla="*/ 445168 h 770021"/>
              <a:gd name="connsiteX4" fmla="*/ 141674 w 2187921"/>
              <a:gd name="connsiteY4" fmla="*/ 770021 h 77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921" h="770021">
                <a:moveTo>
                  <a:pt x="2090790" y="0"/>
                </a:moveTo>
                <a:cubicBezTo>
                  <a:pt x="2185037" y="172452"/>
                  <a:pt x="2279284" y="344905"/>
                  <a:pt x="2018600" y="372979"/>
                </a:cubicBezTo>
                <a:cubicBezTo>
                  <a:pt x="1757916" y="401053"/>
                  <a:pt x="859559" y="156410"/>
                  <a:pt x="526685" y="168442"/>
                </a:cubicBezTo>
                <a:cubicBezTo>
                  <a:pt x="193811" y="180474"/>
                  <a:pt x="85527" y="344905"/>
                  <a:pt x="21358" y="445168"/>
                </a:cubicBezTo>
                <a:cubicBezTo>
                  <a:pt x="-42811" y="545431"/>
                  <a:pt x="49431" y="657726"/>
                  <a:pt x="141674" y="770021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D5C2CB-53FC-308A-6934-2BCEDAD628D4}"/>
              </a:ext>
            </a:extLst>
          </p:cNvPr>
          <p:cNvSpPr txBox="1"/>
          <p:nvPr/>
        </p:nvSpPr>
        <p:spPr>
          <a:xfrm>
            <a:off x="3104147" y="3922295"/>
            <a:ext cx="233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Variational parameter</a:t>
            </a:r>
          </a:p>
        </p:txBody>
      </p:sp>
      <p:sp>
        <p:nvSpPr>
          <p:cNvPr id="15" name="Up-Down Arrow 14">
            <a:extLst>
              <a:ext uri="{FF2B5EF4-FFF2-40B4-BE49-F238E27FC236}">
                <a16:creationId xmlns:a16="http://schemas.microsoft.com/office/drawing/2014/main" id="{0A2C0B20-E70B-60A4-8E45-C1522C09026E}"/>
              </a:ext>
            </a:extLst>
          </p:cNvPr>
          <p:cNvSpPr/>
          <p:nvPr/>
        </p:nvSpPr>
        <p:spPr>
          <a:xfrm>
            <a:off x="332438" y="3251404"/>
            <a:ext cx="262052" cy="1381483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66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8AFE-F4EC-5689-217E-0AB6C90EF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8C238-6114-C6F8-3EC5-FAE3D7032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55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924D4-0CBD-AB11-77F5-A82382BF5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F7B6-55C3-8B76-A1C2-3E98B316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Extra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E15AB-2C6A-DBAC-43D9-96732A74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63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451B-E967-67EA-3297-AF79786D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QITE Method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DB6D5-CFFA-67A8-20BA-ED995B59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" name="Picture 9" descr="A diagram of a circuit&#10;&#10;Description automatically generated">
            <a:extLst>
              <a:ext uri="{FF2B5EF4-FFF2-40B4-BE49-F238E27FC236}">
                <a16:creationId xmlns:a16="http://schemas.microsoft.com/office/drawing/2014/main" id="{16D147F1-9EA8-1D78-FF3A-E6D61D057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125" y="4100680"/>
            <a:ext cx="7295749" cy="2314243"/>
          </a:xfrm>
          <a:prstGeom prst="rect">
            <a:avLst/>
          </a:prstGeom>
        </p:spPr>
      </p:pic>
      <p:pic>
        <p:nvPicPr>
          <p:cNvPr id="12" name="Picture 11" descr="A black square and square with black lines&#10;&#10;Description automatically generated with medium confidence">
            <a:extLst>
              <a:ext uri="{FF2B5EF4-FFF2-40B4-BE49-F238E27FC236}">
                <a16:creationId xmlns:a16="http://schemas.microsoft.com/office/drawing/2014/main" id="{99DC8805-0C8D-56DC-8EE0-73230EC0B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79" y="1675794"/>
            <a:ext cx="8133239" cy="11482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1DE2C3-2566-72AB-9D70-C5C9AB314B28}"/>
              </a:ext>
            </a:extLst>
          </p:cNvPr>
          <p:cNvSpPr txBox="1"/>
          <p:nvPr/>
        </p:nvSpPr>
        <p:spPr>
          <a:xfrm>
            <a:off x="2018874" y="3360308"/>
            <a:ext cx="8375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Need one </a:t>
            </a:r>
            <a:r>
              <a:rPr lang="en-US" sz="2400" b="1" dirty="0">
                <a:solidFill>
                  <a:srgbClr val="0070C0"/>
                </a:solidFill>
              </a:rPr>
              <a:t>ancilla</a:t>
            </a:r>
            <a:r>
              <a:rPr lang="en-US" sz="2400" dirty="0">
                <a:solidFill>
                  <a:srgbClr val="0070C0"/>
                </a:solidFill>
              </a:rPr>
              <a:t> (extra) </a:t>
            </a:r>
            <a:r>
              <a:rPr lang="en-US" sz="2400" b="1" dirty="0">
                <a:solidFill>
                  <a:srgbClr val="0070C0"/>
                </a:solidFill>
              </a:rPr>
              <a:t>qubit</a:t>
            </a:r>
            <a:r>
              <a:rPr lang="en-US" sz="2400" dirty="0">
                <a:solidFill>
                  <a:srgbClr val="0070C0"/>
                </a:solidFill>
              </a:rPr>
              <a:t> + </a:t>
            </a:r>
            <a:r>
              <a:rPr lang="en-US" sz="2400" dirty="0" err="1">
                <a:solidFill>
                  <a:srgbClr val="0070C0"/>
                </a:solidFill>
              </a:rPr>
              <a:t>postselection</a:t>
            </a:r>
            <a:r>
              <a:rPr lang="en-US" sz="2400" dirty="0">
                <a:solidFill>
                  <a:srgbClr val="0070C0"/>
                </a:solidFill>
              </a:rPr>
              <a:t> (measurement)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983454D-8C99-99BE-39C8-0457100FFEED}"/>
              </a:ext>
            </a:extLst>
          </p:cNvPr>
          <p:cNvSpPr/>
          <p:nvPr/>
        </p:nvSpPr>
        <p:spPr>
          <a:xfrm>
            <a:off x="1155032" y="1611809"/>
            <a:ext cx="1323473" cy="553875"/>
          </a:xfrm>
          <a:custGeom>
            <a:avLst/>
            <a:gdLst>
              <a:gd name="connsiteX0" fmla="*/ 1323473 w 1323473"/>
              <a:gd name="connsiteY0" fmla="*/ 553875 h 553875"/>
              <a:gd name="connsiteX1" fmla="*/ 445168 w 1323473"/>
              <a:gd name="connsiteY1" fmla="*/ 423 h 553875"/>
              <a:gd name="connsiteX2" fmla="*/ 0 w 1323473"/>
              <a:gd name="connsiteY2" fmla="*/ 481686 h 55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473" h="553875">
                <a:moveTo>
                  <a:pt x="1323473" y="553875"/>
                </a:moveTo>
                <a:cubicBezTo>
                  <a:pt x="994610" y="283165"/>
                  <a:pt x="665747" y="12455"/>
                  <a:pt x="445168" y="423"/>
                </a:cubicBezTo>
                <a:cubicBezTo>
                  <a:pt x="224589" y="-11609"/>
                  <a:pt x="112294" y="235038"/>
                  <a:pt x="0" y="481686"/>
                </a:cubicBezTo>
              </a:path>
            </a:pathLst>
          </a:custGeom>
          <a:noFill/>
          <a:ln w="25400">
            <a:solidFill>
              <a:srgbClr val="00206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EB888B-64B3-837C-BEED-21AA4B6F86BE}"/>
              </a:ext>
            </a:extLst>
          </p:cNvPr>
          <p:cNvSpPr txBox="1"/>
          <p:nvPr/>
        </p:nvSpPr>
        <p:spPr>
          <a:xfrm>
            <a:off x="279872" y="2165684"/>
            <a:ext cx="17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Zero qubit state</a:t>
            </a:r>
          </a:p>
        </p:txBody>
      </p:sp>
    </p:spTree>
    <p:extLst>
      <p:ext uri="{BB962C8B-B14F-4D97-AF65-F5344CB8AC3E}">
        <p14:creationId xmlns:p14="http://schemas.microsoft.com/office/powerpoint/2010/main" val="9097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A135-DE5A-B7B3-D96E-4E2105B4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Qubits, (</a:t>
            </a:r>
            <a:r>
              <a:rPr lang="en-US" dirty="0" err="1">
                <a:solidFill>
                  <a:srgbClr val="002060"/>
                </a:solidFill>
              </a:rPr>
              <a:t>qudits</a:t>
            </a:r>
            <a:r>
              <a:rPr lang="en-US" dirty="0">
                <a:solidFill>
                  <a:srgbClr val="002060"/>
                </a:solidFill>
              </a:rPr>
              <a:t>) and </a:t>
            </a:r>
            <a:r>
              <a:rPr lang="en-US" dirty="0" err="1">
                <a:solidFill>
                  <a:srgbClr val="002060"/>
                </a:solidFill>
              </a:rPr>
              <a:t>qumodes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2101D-BC1C-1C37-C4F6-76AAD2C3D4EC}"/>
              </a:ext>
            </a:extLst>
          </p:cNvPr>
          <p:cNvSpPr txBox="1"/>
          <p:nvPr/>
        </p:nvSpPr>
        <p:spPr>
          <a:xfrm>
            <a:off x="838200" y="1506022"/>
            <a:ext cx="446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Elementary units for quantum computation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C0A13-7D85-4597-66D3-5896D231E874}"/>
              </a:ext>
            </a:extLst>
          </p:cNvPr>
          <p:cNvSpPr txBox="1"/>
          <p:nvPr/>
        </p:nvSpPr>
        <p:spPr>
          <a:xfrm>
            <a:off x="513347" y="2224144"/>
            <a:ext cx="5069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</a:rPr>
              <a:t>Qubits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Realization with: superconducting circuits, cold atoms, trapped ions, topological qubits,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Two-dimensional Hilbert space per qubit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Digital gate-based computing with discrete variables (DV)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B5FD07-3463-69FD-1AB3-E0D6372C6367}"/>
              </a:ext>
            </a:extLst>
          </p:cNvPr>
          <p:cNvSpPr txBox="1"/>
          <p:nvPr/>
        </p:nvSpPr>
        <p:spPr>
          <a:xfrm>
            <a:off x="6188242" y="2224144"/>
            <a:ext cx="57350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2060"/>
                </a:solidFill>
              </a:rPr>
              <a:t>Qumodes</a:t>
            </a:r>
            <a:endParaRPr lang="en-US" sz="4000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Realization with: photonics, trapped ions, superconducting circuits,…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Infinite-dimensional Hilbert space per </a:t>
            </a:r>
            <a:r>
              <a:rPr lang="en-US" sz="2000" dirty="0" err="1">
                <a:solidFill>
                  <a:srgbClr val="002060"/>
                </a:solidFill>
              </a:rPr>
              <a:t>qumode</a:t>
            </a:r>
            <a:endParaRPr lang="en-US" sz="2000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Gate-based with continuous variables (CV)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5AD45-72F9-4E18-17E6-6BEF54844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05" y="4812478"/>
            <a:ext cx="1888605" cy="1998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44C44A-7DC4-A76A-29B9-277EAD80D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418" y="4812478"/>
            <a:ext cx="1466974" cy="153248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312E6-04A2-2727-B59A-F217157E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98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EBFF5-3C03-F750-AFF6-0D1B86CE3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B2325-DAEC-1152-228C-34C38757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QITE Method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0107C-10E8-E883-D7E4-7EF864A1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 descr="A diagram of a circuit&#10;&#10;Description automatically generated">
            <a:extLst>
              <a:ext uri="{FF2B5EF4-FFF2-40B4-BE49-F238E27FC236}">
                <a16:creationId xmlns:a16="http://schemas.microsoft.com/office/drawing/2014/main" id="{FC5DEC5C-D008-0239-4943-BC6C7A66A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830" y="4144628"/>
            <a:ext cx="5960860" cy="2384344"/>
          </a:xfrm>
          <a:prstGeom prst="rect">
            <a:avLst/>
          </a:prstGeom>
        </p:spPr>
      </p:pic>
      <p:pic>
        <p:nvPicPr>
          <p:cNvPr id="8" name="Picture 7" descr="A black text with a cross&#10;&#10;Description automatically generated">
            <a:extLst>
              <a:ext uri="{FF2B5EF4-FFF2-40B4-BE49-F238E27FC236}">
                <a16:creationId xmlns:a16="http://schemas.microsoft.com/office/drawing/2014/main" id="{22CEA944-C856-C810-DD5A-131540AE9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445" y="1469231"/>
            <a:ext cx="4815962" cy="1011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6B00E6-B0D5-57FC-2177-FC094B7C8005}"/>
              </a:ext>
            </a:extLst>
          </p:cNvPr>
          <p:cNvSpPr txBox="1"/>
          <p:nvPr/>
        </p:nvSpPr>
        <p:spPr>
          <a:xfrm>
            <a:off x="1825778" y="3198167"/>
            <a:ext cx="8806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Need one </a:t>
            </a:r>
            <a:r>
              <a:rPr lang="en-US" sz="2400" b="1" dirty="0">
                <a:solidFill>
                  <a:srgbClr val="0070C0"/>
                </a:solidFill>
              </a:rPr>
              <a:t>ancilla</a:t>
            </a:r>
            <a:r>
              <a:rPr lang="en-US" sz="2400" dirty="0">
                <a:solidFill>
                  <a:srgbClr val="0070C0"/>
                </a:solidFill>
              </a:rPr>
              <a:t> (extra) </a:t>
            </a:r>
            <a:r>
              <a:rPr lang="en-US" sz="2400" b="1" dirty="0" err="1">
                <a:solidFill>
                  <a:srgbClr val="0070C0"/>
                </a:solidFill>
              </a:rPr>
              <a:t>qumode</a:t>
            </a:r>
            <a:r>
              <a:rPr lang="en-US" sz="2400" dirty="0">
                <a:solidFill>
                  <a:srgbClr val="0070C0"/>
                </a:solidFill>
              </a:rPr>
              <a:t> + </a:t>
            </a:r>
            <a:r>
              <a:rPr lang="en-US" sz="2400" dirty="0" err="1">
                <a:solidFill>
                  <a:srgbClr val="0070C0"/>
                </a:solidFill>
              </a:rPr>
              <a:t>postselection</a:t>
            </a:r>
            <a:r>
              <a:rPr lang="en-US" sz="2400" dirty="0">
                <a:solidFill>
                  <a:srgbClr val="0070C0"/>
                </a:solidFill>
              </a:rPr>
              <a:t> (measurement)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AC263F-00B6-3110-447A-B0A74DA2678E}"/>
              </a:ext>
            </a:extLst>
          </p:cNvPr>
          <p:cNvSpPr txBox="1"/>
          <p:nvPr/>
        </p:nvSpPr>
        <p:spPr>
          <a:xfrm>
            <a:off x="2466474" y="2779295"/>
            <a:ext cx="365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Only useful for operators such that </a:t>
            </a:r>
          </a:p>
        </p:txBody>
      </p:sp>
      <p:pic>
        <p:nvPicPr>
          <p:cNvPr id="9" name="Picture 8" descr="A black letter and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B625D36-0D07-6827-2CDC-8B849AEA3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426" y="2601267"/>
            <a:ext cx="3340100" cy="59690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D7D44938-FCEE-4A5F-7E5B-ECDB15FEE186}"/>
              </a:ext>
            </a:extLst>
          </p:cNvPr>
          <p:cNvSpPr/>
          <p:nvPr/>
        </p:nvSpPr>
        <p:spPr>
          <a:xfrm>
            <a:off x="9650162" y="2102360"/>
            <a:ext cx="1106905" cy="611011"/>
          </a:xfrm>
          <a:custGeom>
            <a:avLst/>
            <a:gdLst>
              <a:gd name="connsiteX0" fmla="*/ 0 w 1106905"/>
              <a:gd name="connsiteY0" fmla="*/ 611011 h 611011"/>
              <a:gd name="connsiteX1" fmla="*/ 228600 w 1106905"/>
              <a:gd name="connsiteY1" fmla="*/ 129748 h 611011"/>
              <a:gd name="connsiteX2" fmla="*/ 890337 w 1106905"/>
              <a:gd name="connsiteY2" fmla="*/ 9432 h 611011"/>
              <a:gd name="connsiteX3" fmla="*/ 1106905 w 1106905"/>
              <a:gd name="connsiteY3" fmla="*/ 322253 h 611011"/>
              <a:gd name="connsiteX4" fmla="*/ 1106905 w 1106905"/>
              <a:gd name="connsiteY4" fmla="*/ 322253 h 61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905" h="611011">
                <a:moveTo>
                  <a:pt x="0" y="611011"/>
                </a:moveTo>
                <a:cubicBezTo>
                  <a:pt x="40105" y="420511"/>
                  <a:pt x="80211" y="230011"/>
                  <a:pt x="228600" y="129748"/>
                </a:cubicBezTo>
                <a:cubicBezTo>
                  <a:pt x="376989" y="29485"/>
                  <a:pt x="743953" y="-22652"/>
                  <a:pt x="890337" y="9432"/>
                </a:cubicBezTo>
                <a:cubicBezTo>
                  <a:pt x="1036721" y="41516"/>
                  <a:pt x="1106905" y="322253"/>
                  <a:pt x="1106905" y="322253"/>
                </a:cubicBezTo>
                <a:lnTo>
                  <a:pt x="1106905" y="322253"/>
                </a:lnTo>
              </a:path>
            </a:pathLst>
          </a:custGeom>
          <a:noFill/>
          <a:ln w="41275">
            <a:solidFill>
              <a:srgbClr val="00B0F0"/>
            </a:solidFill>
            <a:head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8CEAD7-4C24-C186-E71E-645CD46CC64D}"/>
              </a:ext>
            </a:extLst>
          </p:cNvPr>
          <p:cNvSpPr txBox="1"/>
          <p:nvPr/>
        </p:nvSpPr>
        <p:spPr>
          <a:xfrm>
            <a:off x="10203614" y="2480803"/>
            <a:ext cx="167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Target operator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DE5E9D7-0024-B169-1CC8-224D5A9D81E8}"/>
              </a:ext>
            </a:extLst>
          </p:cNvPr>
          <p:cNvSpPr/>
          <p:nvPr/>
        </p:nvSpPr>
        <p:spPr>
          <a:xfrm>
            <a:off x="1407695" y="2249905"/>
            <a:ext cx="2538663" cy="324853"/>
          </a:xfrm>
          <a:custGeom>
            <a:avLst/>
            <a:gdLst>
              <a:gd name="connsiteX0" fmla="*/ 2538663 w 2538663"/>
              <a:gd name="connsiteY0" fmla="*/ 0 h 324853"/>
              <a:gd name="connsiteX1" fmla="*/ 1431758 w 2538663"/>
              <a:gd name="connsiteY1" fmla="*/ 84221 h 324853"/>
              <a:gd name="connsiteX2" fmla="*/ 324852 w 2538663"/>
              <a:gd name="connsiteY2" fmla="*/ 180474 h 324853"/>
              <a:gd name="connsiteX3" fmla="*/ 0 w 2538663"/>
              <a:gd name="connsiteY3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663" h="324853">
                <a:moveTo>
                  <a:pt x="2538663" y="0"/>
                </a:moveTo>
                <a:lnTo>
                  <a:pt x="1431758" y="84221"/>
                </a:lnTo>
                <a:cubicBezTo>
                  <a:pt x="1062789" y="114300"/>
                  <a:pt x="563478" y="140369"/>
                  <a:pt x="324852" y="180474"/>
                </a:cubicBezTo>
                <a:cubicBezTo>
                  <a:pt x="86226" y="220579"/>
                  <a:pt x="43113" y="272716"/>
                  <a:pt x="0" y="324853"/>
                </a:cubicBezTo>
              </a:path>
            </a:pathLst>
          </a:custGeom>
          <a:noFill/>
          <a:ln>
            <a:solidFill>
              <a:srgbClr val="00206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23200C-851D-F951-6F08-6F354A525B35}"/>
              </a:ext>
            </a:extLst>
          </p:cNvPr>
          <p:cNvSpPr txBox="1"/>
          <p:nvPr/>
        </p:nvSpPr>
        <p:spPr>
          <a:xfrm>
            <a:off x="40022" y="2203804"/>
            <a:ext cx="158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Zero </a:t>
            </a:r>
            <a:r>
              <a:rPr lang="en-US" dirty="0" err="1">
                <a:solidFill>
                  <a:srgbClr val="00B0F0"/>
                </a:solidFill>
              </a:rPr>
              <a:t>Fock</a:t>
            </a:r>
            <a:r>
              <a:rPr lang="en-US" dirty="0">
                <a:solidFill>
                  <a:srgbClr val="00B0F0"/>
                </a:solidFill>
              </a:rPr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165663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B74E-354A-04D5-0089-2CE5B31F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Qubits and </a:t>
            </a:r>
            <a:r>
              <a:rPr lang="en-US" dirty="0" err="1">
                <a:solidFill>
                  <a:srgbClr val="002060"/>
                </a:solidFill>
              </a:rPr>
              <a:t>qumodes</a:t>
            </a:r>
            <a:r>
              <a:rPr lang="en-US" dirty="0">
                <a:solidFill>
                  <a:srgbClr val="002060"/>
                </a:solidFill>
              </a:rPr>
              <a:t> with different platforms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A4739A-1F8B-17E3-5F54-D549B3054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519" y="1825625"/>
            <a:ext cx="9928962" cy="4351338"/>
          </a:xfrm>
          <a:prstGeom prst="rect">
            <a:avLst/>
          </a:prstGeom>
        </p:spPr>
      </p:pic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131DCF4D-538F-97C9-D665-2F80703180FF}"/>
              </a:ext>
            </a:extLst>
          </p:cNvPr>
          <p:cNvSpPr txBox="1"/>
          <p:nvPr/>
        </p:nvSpPr>
        <p:spPr>
          <a:xfrm>
            <a:off x="7813964" y="6311900"/>
            <a:ext cx="342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Chuang, </a:t>
            </a:r>
            <a:r>
              <a:rPr lang="en-US" dirty="0" err="1"/>
              <a:t>Girvin</a:t>
            </a:r>
            <a:r>
              <a:rPr lang="en-US" dirty="0"/>
              <a:t>, Wiebe, et al. `24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F4908-D923-15FA-5F1D-6985E75F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F7264-120A-F3EF-428B-BD17D1137914}"/>
              </a:ext>
            </a:extLst>
          </p:cNvPr>
          <p:cNvSpPr txBox="1"/>
          <p:nvPr/>
        </p:nvSpPr>
        <p:spPr>
          <a:xfrm>
            <a:off x="-1840832" y="29236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4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B1CE-680D-8C0D-ADA7-C06CBA84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Qubit states and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ED914-A43B-1B1D-A4D6-BF53929B7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921" y="365125"/>
            <a:ext cx="3085330" cy="3265311"/>
          </a:xfrm>
          <a:prstGeom prst="rect">
            <a:avLst/>
          </a:prstGeom>
        </p:spPr>
      </p:pic>
      <p:pic>
        <p:nvPicPr>
          <p:cNvPr id="8" name="Picture 7" descr="A diagram of mathematical equations&#10;&#10;Description automatically generated">
            <a:extLst>
              <a:ext uri="{FF2B5EF4-FFF2-40B4-BE49-F238E27FC236}">
                <a16:creationId xmlns:a16="http://schemas.microsoft.com/office/drawing/2014/main" id="{CC97208D-8082-0AD3-9D37-BE9DE66B9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066" y="4157474"/>
            <a:ext cx="3129920" cy="1960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FF7689-3B2F-5458-C81F-3DC97B73E277}"/>
              </a:ext>
            </a:extLst>
          </p:cNvPr>
          <p:cNvSpPr txBox="1"/>
          <p:nvPr/>
        </p:nvSpPr>
        <p:spPr>
          <a:xfrm>
            <a:off x="8975834" y="3888827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Superposition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2944E-D885-9270-2661-483475F4074B}"/>
              </a:ext>
            </a:extLst>
          </p:cNvPr>
          <p:cNvSpPr txBox="1"/>
          <p:nvPr/>
        </p:nvSpPr>
        <p:spPr>
          <a:xfrm>
            <a:off x="8975834" y="4785197"/>
            <a:ext cx="157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Entanglement</a:t>
            </a:r>
          </a:p>
        </p:txBody>
      </p:sp>
      <p:pic>
        <p:nvPicPr>
          <p:cNvPr id="12" name="Picture 11" descr="A table with text and symbols&#10;&#10;Description automatically generated">
            <a:extLst>
              <a:ext uri="{FF2B5EF4-FFF2-40B4-BE49-F238E27FC236}">
                <a16:creationId xmlns:a16="http://schemas.microsoft.com/office/drawing/2014/main" id="{CE9B8C37-5EC4-046E-DEDE-349CFD834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55743"/>
            <a:ext cx="6184900" cy="4635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FF4AA3-12CF-07C5-6CFD-C9FFE9AE52DA}"/>
              </a:ext>
            </a:extLst>
          </p:cNvPr>
          <p:cNvSpPr/>
          <p:nvPr/>
        </p:nvSpPr>
        <p:spPr>
          <a:xfrm>
            <a:off x="756745" y="2764221"/>
            <a:ext cx="6266355" cy="3720662"/>
          </a:xfrm>
          <a:prstGeom prst="rect">
            <a:avLst/>
          </a:prstGeom>
          <a:solidFill>
            <a:schemeClr val="bg1">
              <a:alpha val="898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9F466C-B5B8-C7A8-DCF1-0E3516A51900}"/>
              </a:ext>
            </a:extLst>
          </p:cNvPr>
          <p:cNvSpPr txBox="1"/>
          <p:nvPr/>
        </p:nvSpPr>
        <p:spPr>
          <a:xfrm>
            <a:off x="1471448" y="4039777"/>
            <a:ext cx="4484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Gate = Unitary operation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421F22-8F76-D57D-CA9C-94F0D376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2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A22A4-3470-C7C4-6BB5-A8A854B4E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D3B3-1FFE-5BD5-9C45-EFEE1627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Qumode</a:t>
            </a:r>
            <a:r>
              <a:rPr lang="en-US" dirty="0">
                <a:solidFill>
                  <a:srgbClr val="002060"/>
                </a:solidFill>
              </a:rPr>
              <a:t> states and operations</a:t>
            </a:r>
          </a:p>
        </p:txBody>
      </p:sp>
      <p:pic>
        <p:nvPicPr>
          <p:cNvPr id="4" name="Picture 3" descr="A table with text and symbols&#10;&#10;Description automatically generated">
            <a:extLst>
              <a:ext uri="{FF2B5EF4-FFF2-40B4-BE49-F238E27FC236}">
                <a16:creationId xmlns:a16="http://schemas.microsoft.com/office/drawing/2014/main" id="{9C7881C2-BCFB-FE14-C669-7CF3D14F6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5743"/>
            <a:ext cx="6184900" cy="4635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C4D34B-0C43-E681-7396-BF2AF8DCCBBF}"/>
              </a:ext>
            </a:extLst>
          </p:cNvPr>
          <p:cNvSpPr/>
          <p:nvPr/>
        </p:nvSpPr>
        <p:spPr>
          <a:xfrm>
            <a:off x="756745" y="4908331"/>
            <a:ext cx="6266355" cy="1576552"/>
          </a:xfrm>
          <a:prstGeom prst="rect">
            <a:avLst/>
          </a:prstGeom>
          <a:solidFill>
            <a:schemeClr val="bg1">
              <a:alpha val="898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324057-C457-C997-0B36-202C07B5DF93}"/>
              </a:ext>
            </a:extLst>
          </p:cNvPr>
          <p:cNvSpPr/>
          <p:nvPr/>
        </p:nvSpPr>
        <p:spPr>
          <a:xfrm>
            <a:off x="756745" y="2070538"/>
            <a:ext cx="6266355" cy="714703"/>
          </a:xfrm>
          <a:prstGeom prst="rect">
            <a:avLst/>
          </a:prstGeom>
          <a:solidFill>
            <a:schemeClr val="bg1">
              <a:alpha val="898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3F19E-4371-7D38-6520-C2A823DF7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193" y="1161198"/>
            <a:ext cx="2040225" cy="2131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45BBDF-3EE6-B057-DA4E-21A9072CA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696" y="3418271"/>
            <a:ext cx="2136623" cy="416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EA453F-37C7-2822-6CB3-782090EB6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543" y="4073493"/>
            <a:ext cx="3642930" cy="4169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B9F5C1-CA02-E417-9D53-3D1F6191756A}"/>
              </a:ext>
            </a:extLst>
          </p:cNvPr>
          <p:cNvSpPr txBox="1"/>
          <p:nvPr/>
        </p:nvSpPr>
        <p:spPr>
          <a:xfrm>
            <a:off x="9214917" y="607200"/>
            <a:ext cx="268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Lloyd and Braunstein `99</a:t>
            </a:r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9CDBB9A-760B-544F-F3BE-5ABA5D75B264}"/>
              </a:ext>
            </a:extLst>
          </p:cNvPr>
          <p:cNvSpPr/>
          <p:nvPr/>
        </p:nvSpPr>
        <p:spPr>
          <a:xfrm>
            <a:off x="7814204" y="4561490"/>
            <a:ext cx="583562" cy="767255"/>
          </a:xfrm>
          <a:custGeom>
            <a:avLst/>
            <a:gdLst>
              <a:gd name="connsiteX0" fmla="*/ 583562 w 583562"/>
              <a:gd name="connsiteY0" fmla="*/ 0 h 767255"/>
              <a:gd name="connsiteX1" fmla="*/ 5493 w 583562"/>
              <a:gd name="connsiteY1" fmla="*/ 367862 h 767255"/>
              <a:gd name="connsiteX2" fmla="*/ 341824 w 583562"/>
              <a:gd name="connsiteY2" fmla="*/ 767255 h 76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562" h="767255">
                <a:moveTo>
                  <a:pt x="583562" y="0"/>
                </a:moveTo>
                <a:cubicBezTo>
                  <a:pt x="314672" y="119993"/>
                  <a:pt x="45783" y="239986"/>
                  <a:pt x="5493" y="367862"/>
                </a:cubicBezTo>
                <a:cubicBezTo>
                  <a:pt x="-34797" y="495738"/>
                  <a:pt x="153513" y="631496"/>
                  <a:pt x="341824" y="767255"/>
                </a:cubicBez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B5E2AF2-5FC8-255E-F294-78BA15FE43DB}"/>
              </a:ext>
            </a:extLst>
          </p:cNvPr>
          <p:cNvSpPr/>
          <p:nvPr/>
        </p:nvSpPr>
        <p:spPr>
          <a:xfrm flipH="1">
            <a:off x="10741637" y="4524703"/>
            <a:ext cx="583562" cy="767255"/>
          </a:xfrm>
          <a:custGeom>
            <a:avLst/>
            <a:gdLst>
              <a:gd name="connsiteX0" fmla="*/ 583562 w 583562"/>
              <a:gd name="connsiteY0" fmla="*/ 0 h 767255"/>
              <a:gd name="connsiteX1" fmla="*/ 5493 w 583562"/>
              <a:gd name="connsiteY1" fmla="*/ 367862 h 767255"/>
              <a:gd name="connsiteX2" fmla="*/ 341824 w 583562"/>
              <a:gd name="connsiteY2" fmla="*/ 767255 h 76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562" h="767255">
                <a:moveTo>
                  <a:pt x="583562" y="0"/>
                </a:moveTo>
                <a:cubicBezTo>
                  <a:pt x="314672" y="119993"/>
                  <a:pt x="45783" y="239986"/>
                  <a:pt x="5493" y="367862"/>
                </a:cubicBezTo>
                <a:cubicBezTo>
                  <a:pt x="-34797" y="495738"/>
                  <a:pt x="153513" y="631496"/>
                  <a:pt x="341824" y="767255"/>
                </a:cubicBez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5D5EDB-C68B-579C-D27A-28B838584C49}"/>
              </a:ext>
            </a:extLst>
          </p:cNvPr>
          <p:cNvSpPr txBox="1"/>
          <p:nvPr/>
        </p:nvSpPr>
        <p:spPr>
          <a:xfrm>
            <a:off x="7651531" y="5399840"/>
            <a:ext cx="188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Ladder operators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AFFC16-8A2F-CEB7-48E4-5EFB8657276E}"/>
              </a:ext>
            </a:extLst>
          </p:cNvPr>
          <p:cNvSpPr txBox="1"/>
          <p:nvPr/>
        </p:nvSpPr>
        <p:spPr>
          <a:xfrm>
            <a:off x="10022946" y="5291958"/>
            <a:ext cx="143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Quadratures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EAB691-DAF4-5D80-6698-D67871B34B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4857" y="5934703"/>
            <a:ext cx="2654300" cy="5334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8C298B-5EFA-093F-5D2E-2DF3570D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3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706BD-9A37-F074-081E-052225C27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1A7A-FD52-FE23-8A56-521790C2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Hybrid states and operations</a:t>
            </a:r>
          </a:p>
        </p:txBody>
      </p:sp>
      <p:pic>
        <p:nvPicPr>
          <p:cNvPr id="4" name="Picture 3" descr="A table with text and symbols&#10;&#10;Description automatically generated">
            <a:extLst>
              <a:ext uri="{FF2B5EF4-FFF2-40B4-BE49-F238E27FC236}">
                <a16:creationId xmlns:a16="http://schemas.microsoft.com/office/drawing/2014/main" id="{62A1BC21-7529-ED41-E375-0C514FC2C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5743"/>
            <a:ext cx="6184900" cy="4635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707C0A-F351-388D-7FDE-29E12ED6CA11}"/>
              </a:ext>
            </a:extLst>
          </p:cNvPr>
          <p:cNvSpPr/>
          <p:nvPr/>
        </p:nvSpPr>
        <p:spPr>
          <a:xfrm>
            <a:off x="756745" y="2070538"/>
            <a:ext cx="6266355" cy="2837793"/>
          </a:xfrm>
          <a:prstGeom prst="rect">
            <a:avLst/>
          </a:prstGeom>
          <a:solidFill>
            <a:schemeClr val="bg1">
              <a:alpha val="898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764E4E-0DD1-293D-1EB6-AB6465B8F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193" y="1161198"/>
            <a:ext cx="2040225" cy="21313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00676C-8CFB-8729-5840-D2333C935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640" y="3429000"/>
            <a:ext cx="3085330" cy="3265311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5058B21-59A7-0B6B-B76D-8A17569D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A2E9-D09F-B6D2-B217-8ECCF3AD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Universal gate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6A9C4-48F7-AFD0-91DB-3BC65A174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121"/>
            <a:ext cx="10515600" cy="63140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Minimal set of gates from which you can create any 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87670-8676-912E-0723-9FA4FA95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A table with text and symbols&#10;&#10;Description automatically generated">
            <a:extLst>
              <a:ext uri="{FF2B5EF4-FFF2-40B4-BE49-F238E27FC236}">
                <a16:creationId xmlns:a16="http://schemas.microsoft.com/office/drawing/2014/main" id="{23AED402-FE34-797F-1C8E-F2A1804F1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858" y="2126543"/>
            <a:ext cx="6031832" cy="3989557"/>
          </a:xfrm>
          <a:prstGeom prst="rect">
            <a:avLst/>
          </a:prstGeom>
        </p:spPr>
      </p:pic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1548D251-C93A-4433-8DE0-38A753A8597B}"/>
              </a:ext>
            </a:extLst>
          </p:cNvPr>
          <p:cNvSpPr txBox="1"/>
          <p:nvPr/>
        </p:nvSpPr>
        <p:spPr>
          <a:xfrm>
            <a:off x="4451319" y="6308209"/>
            <a:ext cx="328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Chuang, Wiebe, </a:t>
            </a:r>
            <a:r>
              <a:rPr lang="en-US" dirty="0" err="1"/>
              <a:t>Girvin</a:t>
            </a:r>
            <a:r>
              <a:rPr lang="en-US" dirty="0"/>
              <a:t> et al `24</a:t>
            </a:r>
          </a:p>
        </p:txBody>
      </p:sp>
    </p:spTree>
    <p:extLst>
      <p:ext uri="{BB962C8B-B14F-4D97-AF65-F5344CB8AC3E}">
        <p14:creationId xmlns:p14="http://schemas.microsoft.com/office/powerpoint/2010/main" val="188482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ACACAE5A-9F5C-83FF-A4CB-F0EFF910CDBB}"/>
              </a:ext>
            </a:extLst>
          </p:cNvPr>
          <p:cNvSpPr/>
          <p:nvPr/>
        </p:nvSpPr>
        <p:spPr>
          <a:xfrm>
            <a:off x="10399179" y="4395354"/>
            <a:ext cx="1747969" cy="2390209"/>
          </a:xfrm>
          <a:prstGeom prst="round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B204D034-2055-980D-49C7-B222CF0EA8EC}"/>
              </a:ext>
            </a:extLst>
          </p:cNvPr>
          <p:cNvSpPr/>
          <p:nvPr/>
        </p:nvSpPr>
        <p:spPr>
          <a:xfrm>
            <a:off x="8580509" y="4395355"/>
            <a:ext cx="1747969" cy="2390210"/>
          </a:xfrm>
          <a:prstGeom prst="round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EC532D5-DEB0-DB3A-103C-DD866B22CFEC}"/>
              </a:ext>
            </a:extLst>
          </p:cNvPr>
          <p:cNvSpPr/>
          <p:nvPr/>
        </p:nvSpPr>
        <p:spPr>
          <a:xfrm>
            <a:off x="627398" y="1672181"/>
            <a:ext cx="7801005" cy="444432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B7D48-B094-6170-C750-F92115A5B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The steps for the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37BC4-FDA3-0256-1EBC-6859361D3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The QFT </a:t>
            </a:r>
            <a:r>
              <a:rPr lang="en-US" dirty="0" err="1">
                <a:solidFill>
                  <a:srgbClr val="002060"/>
                </a:solidFill>
              </a:rPr>
              <a:t>Lagrangian</a:t>
            </a:r>
            <a:r>
              <a:rPr lang="en-US" dirty="0">
                <a:solidFill>
                  <a:srgbClr val="002060"/>
                </a:solidFill>
              </a:rPr>
              <a:t> (continuum)</a:t>
            </a:r>
          </a:p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Switch to Hamiltonian formulation (continuum)</a:t>
            </a:r>
          </a:p>
          <a:p>
            <a:pPr lvl="1"/>
            <a:r>
              <a:rPr lang="en-US" dirty="0"/>
              <a:t>Legendre transform</a:t>
            </a:r>
          </a:p>
          <a:p>
            <a:pPr lvl="1"/>
            <a:r>
              <a:rPr lang="en-US" dirty="0"/>
              <a:t>Choose gauge condition (gauge fixing)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Formulate a discrete version of the Hamiltonian</a:t>
            </a:r>
          </a:p>
          <a:p>
            <a:pPr lvl="1"/>
            <a:r>
              <a:rPr lang="en-US" dirty="0"/>
              <a:t>Staggered fermion formulation (</a:t>
            </a:r>
            <a:r>
              <a:rPr lang="en-US" dirty="0" err="1"/>
              <a:t>Kogut</a:t>
            </a:r>
            <a:r>
              <a:rPr lang="en-US" dirty="0"/>
              <a:t>-Susskind)</a:t>
            </a:r>
          </a:p>
          <a:p>
            <a:pPr lvl="1"/>
            <a:r>
              <a:rPr lang="en-US" dirty="0"/>
              <a:t>Compact gauge </a:t>
            </a:r>
            <a:r>
              <a:rPr lang="en-US" dirty="0" err="1"/>
              <a:t>dofs</a:t>
            </a:r>
            <a:r>
              <a:rPr lang="en-US" dirty="0"/>
              <a:t> at each link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Map to qubits and </a:t>
            </a:r>
            <a:r>
              <a:rPr lang="en-US" dirty="0" err="1">
                <a:solidFill>
                  <a:srgbClr val="002060"/>
                </a:solidFill>
              </a:rPr>
              <a:t>qumodes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/>
              <a:t>Fermions                  Jordan-Wigner transformation (for example)</a:t>
            </a:r>
          </a:p>
          <a:p>
            <a:pPr lvl="1"/>
            <a:r>
              <a:rPr lang="en-US" dirty="0"/>
              <a:t>Bosons                      QHO spectrum (</a:t>
            </a:r>
            <a:r>
              <a:rPr lang="en-US" dirty="0" err="1"/>
              <a:t>qumodes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EF121DD-297C-AFE3-A18E-379D8677E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902" y="1512638"/>
            <a:ext cx="393700" cy="3175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D3AC91-295F-78C6-AB90-91A1E4B39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678" y="278917"/>
            <a:ext cx="304800" cy="355600"/>
          </a:xfrm>
          <a:prstGeom prst="rect">
            <a:avLst/>
          </a:prstGeom>
        </p:spPr>
      </p:pic>
      <p:sp>
        <p:nvSpPr>
          <p:cNvPr id="47" name="Freeform 46">
            <a:extLst>
              <a:ext uri="{FF2B5EF4-FFF2-40B4-BE49-F238E27FC236}">
                <a16:creationId xmlns:a16="http://schemas.microsoft.com/office/drawing/2014/main" id="{0C52CF9D-A4F0-3D81-6E7C-EA1A63FB16AF}"/>
              </a:ext>
            </a:extLst>
          </p:cNvPr>
          <p:cNvSpPr/>
          <p:nvPr/>
        </p:nvSpPr>
        <p:spPr>
          <a:xfrm rot="20512070">
            <a:off x="10856274" y="1657281"/>
            <a:ext cx="761371" cy="1181529"/>
          </a:xfrm>
          <a:custGeom>
            <a:avLst/>
            <a:gdLst>
              <a:gd name="connsiteX0" fmla="*/ 0 w 761371"/>
              <a:gd name="connsiteY0" fmla="*/ 0 h 1181529"/>
              <a:gd name="connsiteX1" fmla="*/ 760288 w 761371"/>
              <a:gd name="connsiteY1" fmla="*/ 729466 h 1181529"/>
              <a:gd name="connsiteX2" fmla="*/ 133565 w 761371"/>
              <a:gd name="connsiteY2" fmla="*/ 1181529 h 118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1371" h="1181529">
                <a:moveTo>
                  <a:pt x="0" y="0"/>
                </a:moveTo>
                <a:cubicBezTo>
                  <a:pt x="369013" y="266272"/>
                  <a:pt x="738027" y="532545"/>
                  <a:pt x="760288" y="729466"/>
                </a:cubicBezTo>
                <a:cubicBezTo>
                  <a:pt x="782549" y="926387"/>
                  <a:pt x="458057" y="1053958"/>
                  <a:pt x="133565" y="1181529"/>
                </a:cubicBezTo>
              </a:path>
            </a:pathLst>
          </a:custGeom>
          <a:noFill/>
          <a:ln>
            <a:solidFill>
              <a:srgbClr val="00206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9C6FC39F-D6B2-002D-9690-096EC5732586}"/>
              </a:ext>
            </a:extLst>
          </p:cNvPr>
          <p:cNvSpPr/>
          <p:nvPr/>
        </p:nvSpPr>
        <p:spPr>
          <a:xfrm>
            <a:off x="9036490" y="537749"/>
            <a:ext cx="833187" cy="1089061"/>
          </a:xfrm>
          <a:custGeom>
            <a:avLst/>
            <a:gdLst>
              <a:gd name="connsiteX0" fmla="*/ 699623 w 833187"/>
              <a:gd name="connsiteY0" fmla="*/ 0 h 1089061"/>
              <a:gd name="connsiteX1" fmla="*/ 980 w 833187"/>
              <a:gd name="connsiteY1" fmla="*/ 503434 h 1089061"/>
              <a:gd name="connsiteX2" fmla="*/ 833187 w 833187"/>
              <a:gd name="connsiteY2" fmla="*/ 1089061 h 108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187" h="1089061">
                <a:moveTo>
                  <a:pt x="699623" y="0"/>
                </a:moveTo>
                <a:cubicBezTo>
                  <a:pt x="339171" y="160962"/>
                  <a:pt x="-21281" y="321924"/>
                  <a:pt x="980" y="503434"/>
                </a:cubicBezTo>
                <a:cubicBezTo>
                  <a:pt x="23241" y="684944"/>
                  <a:pt x="428214" y="887002"/>
                  <a:pt x="833187" y="1089061"/>
                </a:cubicBezTo>
              </a:path>
            </a:pathLst>
          </a:custGeom>
          <a:noFill/>
          <a:ln>
            <a:solidFill>
              <a:srgbClr val="00206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D9DFC91B-5E9E-85DB-9F24-404EFBDB8182}"/>
              </a:ext>
            </a:extLst>
          </p:cNvPr>
          <p:cNvSpPr/>
          <p:nvPr/>
        </p:nvSpPr>
        <p:spPr>
          <a:xfrm rot="21036699">
            <a:off x="8667184" y="3380110"/>
            <a:ext cx="710088" cy="852755"/>
          </a:xfrm>
          <a:custGeom>
            <a:avLst/>
            <a:gdLst>
              <a:gd name="connsiteX0" fmla="*/ 710088 w 710088"/>
              <a:gd name="connsiteY0" fmla="*/ 0 h 852755"/>
              <a:gd name="connsiteX1" fmla="*/ 1171 w 710088"/>
              <a:gd name="connsiteY1" fmla="*/ 339047 h 852755"/>
              <a:gd name="connsiteX2" fmla="*/ 576524 w 710088"/>
              <a:gd name="connsiteY2" fmla="*/ 852755 h 85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088" h="852755">
                <a:moveTo>
                  <a:pt x="710088" y="0"/>
                </a:moveTo>
                <a:cubicBezTo>
                  <a:pt x="366760" y="98460"/>
                  <a:pt x="23432" y="196921"/>
                  <a:pt x="1171" y="339047"/>
                </a:cubicBezTo>
                <a:cubicBezTo>
                  <a:pt x="-21090" y="481173"/>
                  <a:pt x="277717" y="666964"/>
                  <a:pt x="576524" y="852755"/>
                </a:cubicBezTo>
              </a:path>
            </a:pathLst>
          </a:custGeom>
          <a:noFill/>
          <a:ln>
            <a:solidFill>
              <a:srgbClr val="00206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C6363D2-69A1-B879-C0AA-ABE36E9D52CA}"/>
              </a:ext>
            </a:extLst>
          </p:cNvPr>
          <p:cNvSpPr/>
          <p:nvPr/>
        </p:nvSpPr>
        <p:spPr>
          <a:xfrm>
            <a:off x="2738275" y="5423008"/>
            <a:ext cx="758284" cy="535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D7F8A919-5E39-B14F-81E3-D059295A2E7E}"/>
              </a:ext>
            </a:extLst>
          </p:cNvPr>
          <p:cNvSpPr/>
          <p:nvPr/>
        </p:nvSpPr>
        <p:spPr>
          <a:xfrm>
            <a:off x="2738275" y="5716252"/>
            <a:ext cx="758284" cy="535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FA1955-16FD-6B65-9F86-0078C8B07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5790" y="4736131"/>
            <a:ext cx="1003627" cy="1062173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A36F8E2-1F8C-62B6-FD7E-724EA5232C2E}"/>
              </a:ext>
            </a:extLst>
          </p:cNvPr>
          <p:cNvCxnSpPr>
            <a:cxnSpLocks/>
          </p:cNvCxnSpPr>
          <p:nvPr/>
        </p:nvCxnSpPr>
        <p:spPr>
          <a:xfrm>
            <a:off x="11131814" y="6481818"/>
            <a:ext cx="43158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0747812-C01C-8CCD-920B-3B4803F3E624}"/>
              </a:ext>
            </a:extLst>
          </p:cNvPr>
          <p:cNvCxnSpPr>
            <a:cxnSpLocks/>
          </p:cNvCxnSpPr>
          <p:nvPr/>
        </p:nvCxnSpPr>
        <p:spPr>
          <a:xfrm>
            <a:off x="10912793" y="5871843"/>
            <a:ext cx="82862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reeform 43">
            <a:extLst>
              <a:ext uri="{FF2B5EF4-FFF2-40B4-BE49-F238E27FC236}">
                <a16:creationId xmlns:a16="http://schemas.microsoft.com/office/drawing/2014/main" id="{B88C5D35-F5B7-4F42-BA22-2E849514D3C1}"/>
              </a:ext>
            </a:extLst>
          </p:cNvPr>
          <p:cNvSpPr/>
          <p:nvPr/>
        </p:nvSpPr>
        <p:spPr>
          <a:xfrm>
            <a:off x="10874928" y="5788028"/>
            <a:ext cx="901638" cy="957167"/>
          </a:xfrm>
          <a:custGeom>
            <a:avLst/>
            <a:gdLst>
              <a:gd name="connsiteX0" fmla="*/ 0 w 1295400"/>
              <a:gd name="connsiteY0" fmla="*/ 0 h 1676400"/>
              <a:gd name="connsiteX1" fmla="*/ 666750 w 1295400"/>
              <a:gd name="connsiteY1" fmla="*/ 1676400 h 1676400"/>
              <a:gd name="connsiteX2" fmla="*/ 1295400 w 1295400"/>
              <a:gd name="connsiteY2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0" h="1676400">
                <a:moveTo>
                  <a:pt x="0" y="0"/>
                </a:moveTo>
                <a:cubicBezTo>
                  <a:pt x="225425" y="838200"/>
                  <a:pt x="450850" y="1676400"/>
                  <a:pt x="666750" y="1676400"/>
                </a:cubicBezTo>
                <a:cubicBezTo>
                  <a:pt x="882650" y="1676400"/>
                  <a:pt x="1089025" y="838200"/>
                  <a:pt x="1295400" y="0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F0CB1AA7-E6AD-FD31-E17B-6829C9C05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5540" y="4992176"/>
            <a:ext cx="1466974" cy="153248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BBC889B4-832B-7CCC-B2EB-5EB96B437C00}"/>
              </a:ext>
            </a:extLst>
          </p:cNvPr>
          <p:cNvSpPr txBox="1"/>
          <p:nvPr/>
        </p:nvSpPr>
        <p:spPr>
          <a:xfrm>
            <a:off x="8838806" y="4432215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Qumodes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007AF9E-A139-65DD-C317-9C91B1EFB79D}"/>
              </a:ext>
            </a:extLst>
          </p:cNvPr>
          <p:cNvSpPr txBox="1"/>
          <p:nvPr/>
        </p:nvSpPr>
        <p:spPr>
          <a:xfrm>
            <a:off x="10852521" y="4393060"/>
            <a:ext cx="852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Qubits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5CA2DB2-330E-A5F5-4007-359EF505504B}"/>
              </a:ext>
            </a:extLst>
          </p:cNvPr>
          <p:cNvGrpSpPr/>
          <p:nvPr/>
        </p:nvGrpSpPr>
        <p:grpSpPr>
          <a:xfrm>
            <a:off x="9554243" y="2337034"/>
            <a:ext cx="1298278" cy="1419645"/>
            <a:chOff x="2411729" y="863474"/>
            <a:chExt cx="4733079" cy="4734890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566AD10-B08E-FBDE-7AFA-F8B2EFCEAC5F}"/>
                </a:ext>
              </a:extLst>
            </p:cNvPr>
            <p:cNvSpPr/>
            <p:nvPr/>
          </p:nvSpPr>
          <p:spPr>
            <a:xfrm>
              <a:off x="24905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5CD5CE4-D47F-F9F5-AF1B-DE58AFBC8B81}"/>
                </a:ext>
              </a:extLst>
            </p:cNvPr>
            <p:cNvSpPr/>
            <p:nvPr/>
          </p:nvSpPr>
          <p:spPr>
            <a:xfrm>
              <a:off x="24905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FF9EE80-A5C3-CCC3-8AE7-225C9E716EC6}"/>
                </a:ext>
              </a:extLst>
            </p:cNvPr>
            <p:cNvSpPr/>
            <p:nvPr/>
          </p:nvSpPr>
          <p:spPr>
            <a:xfrm>
              <a:off x="24905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34E5A13-4562-35E3-313D-1E2D36517C77}"/>
                </a:ext>
              </a:extLst>
            </p:cNvPr>
            <p:cNvSpPr/>
            <p:nvPr/>
          </p:nvSpPr>
          <p:spPr>
            <a:xfrm>
              <a:off x="24905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A07BFFB-1619-B8E6-16BE-5651B879B3EB}"/>
                </a:ext>
              </a:extLst>
            </p:cNvPr>
            <p:cNvSpPr/>
            <p:nvPr/>
          </p:nvSpPr>
          <p:spPr>
            <a:xfrm>
              <a:off x="24905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21406FD-0ADC-9A00-6F7A-BDFFC3E92248}"/>
                </a:ext>
              </a:extLst>
            </p:cNvPr>
            <p:cNvSpPr/>
            <p:nvPr/>
          </p:nvSpPr>
          <p:spPr>
            <a:xfrm>
              <a:off x="34049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6246F8A-9FCF-0817-7742-6EF2E4E2DC91}"/>
                </a:ext>
              </a:extLst>
            </p:cNvPr>
            <p:cNvSpPr/>
            <p:nvPr/>
          </p:nvSpPr>
          <p:spPr>
            <a:xfrm>
              <a:off x="34049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2744BFA-9550-6498-35A7-2EDFD93E9587}"/>
                </a:ext>
              </a:extLst>
            </p:cNvPr>
            <p:cNvSpPr/>
            <p:nvPr/>
          </p:nvSpPr>
          <p:spPr>
            <a:xfrm>
              <a:off x="34049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A3F9149-08F8-0AD3-AC16-2787FCABBB12}"/>
                </a:ext>
              </a:extLst>
            </p:cNvPr>
            <p:cNvSpPr/>
            <p:nvPr/>
          </p:nvSpPr>
          <p:spPr>
            <a:xfrm>
              <a:off x="34049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037D03C-29C6-C47B-0955-FC97F7C4B955}"/>
                </a:ext>
              </a:extLst>
            </p:cNvPr>
            <p:cNvSpPr/>
            <p:nvPr/>
          </p:nvSpPr>
          <p:spPr>
            <a:xfrm>
              <a:off x="34049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E4AE3CA-65A4-A102-33D0-9AB714E0C303}"/>
                </a:ext>
              </a:extLst>
            </p:cNvPr>
            <p:cNvSpPr/>
            <p:nvPr/>
          </p:nvSpPr>
          <p:spPr>
            <a:xfrm>
              <a:off x="43193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81F3DCF-B7E7-306F-093F-971710CB4ED7}"/>
                </a:ext>
              </a:extLst>
            </p:cNvPr>
            <p:cNvSpPr/>
            <p:nvPr/>
          </p:nvSpPr>
          <p:spPr>
            <a:xfrm>
              <a:off x="43193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529FFD7-81BA-E4BF-9068-500CD68705FF}"/>
                </a:ext>
              </a:extLst>
            </p:cNvPr>
            <p:cNvSpPr/>
            <p:nvPr/>
          </p:nvSpPr>
          <p:spPr>
            <a:xfrm>
              <a:off x="43193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43AD908-BBE0-E7CA-1AA1-49C407626F5D}"/>
                </a:ext>
              </a:extLst>
            </p:cNvPr>
            <p:cNvSpPr/>
            <p:nvPr/>
          </p:nvSpPr>
          <p:spPr>
            <a:xfrm>
              <a:off x="43193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6D3B6F3-1504-301A-2B1A-2A9CB9298889}"/>
                </a:ext>
              </a:extLst>
            </p:cNvPr>
            <p:cNvSpPr/>
            <p:nvPr/>
          </p:nvSpPr>
          <p:spPr>
            <a:xfrm>
              <a:off x="43193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590B525-951C-E9E4-7633-1794A097E729}"/>
                </a:ext>
              </a:extLst>
            </p:cNvPr>
            <p:cNvSpPr/>
            <p:nvPr/>
          </p:nvSpPr>
          <p:spPr>
            <a:xfrm>
              <a:off x="52337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5609957-7500-EB9D-B471-97B94C39243D}"/>
                </a:ext>
              </a:extLst>
            </p:cNvPr>
            <p:cNvSpPr/>
            <p:nvPr/>
          </p:nvSpPr>
          <p:spPr>
            <a:xfrm>
              <a:off x="52337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FBDF1D9-764C-117D-B0DD-778787534887}"/>
                </a:ext>
              </a:extLst>
            </p:cNvPr>
            <p:cNvSpPr/>
            <p:nvPr/>
          </p:nvSpPr>
          <p:spPr>
            <a:xfrm>
              <a:off x="52337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8CCB97C-7B82-D2DC-122B-5FF9BF2E8ACD}"/>
                </a:ext>
              </a:extLst>
            </p:cNvPr>
            <p:cNvSpPr/>
            <p:nvPr/>
          </p:nvSpPr>
          <p:spPr>
            <a:xfrm>
              <a:off x="52337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CB66899E-03D6-B10D-3539-348AF8A6B995}"/>
                </a:ext>
              </a:extLst>
            </p:cNvPr>
            <p:cNvSpPr/>
            <p:nvPr/>
          </p:nvSpPr>
          <p:spPr>
            <a:xfrm>
              <a:off x="52337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F8AC017-4369-FB12-62DC-DFFBA88F77E7}"/>
                </a:ext>
              </a:extLst>
            </p:cNvPr>
            <p:cNvSpPr/>
            <p:nvPr/>
          </p:nvSpPr>
          <p:spPr>
            <a:xfrm>
              <a:off x="6148136" y="9504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C21E54B-6D81-C175-2376-37A5FC514223}"/>
                </a:ext>
              </a:extLst>
            </p:cNvPr>
            <p:cNvSpPr/>
            <p:nvPr/>
          </p:nvSpPr>
          <p:spPr>
            <a:xfrm>
              <a:off x="6148136" y="18648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291D926-2846-A575-666B-0D9FBF6B4120}"/>
                </a:ext>
              </a:extLst>
            </p:cNvPr>
            <p:cNvSpPr/>
            <p:nvPr/>
          </p:nvSpPr>
          <p:spPr>
            <a:xfrm>
              <a:off x="6148136" y="27792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CE2FD88-D937-26D9-4693-A4A2BCF15114}"/>
                </a:ext>
              </a:extLst>
            </p:cNvPr>
            <p:cNvSpPr/>
            <p:nvPr/>
          </p:nvSpPr>
          <p:spPr>
            <a:xfrm>
              <a:off x="6148136" y="36936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3E85EE2-6316-A31E-EA9F-4C1EFAF253DE}"/>
                </a:ext>
              </a:extLst>
            </p:cNvPr>
            <p:cNvSpPr/>
            <p:nvPr/>
          </p:nvSpPr>
          <p:spPr>
            <a:xfrm>
              <a:off x="6148136" y="4608093"/>
              <a:ext cx="914400" cy="914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ight Arrow 134">
              <a:extLst>
                <a:ext uri="{FF2B5EF4-FFF2-40B4-BE49-F238E27FC236}">
                  <a16:creationId xmlns:a16="http://schemas.microsoft.com/office/drawing/2014/main" id="{AD41F1E1-CCD3-2761-A667-6C5DA591C22E}"/>
                </a:ext>
              </a:extLst>
            </p:cNvPr>
            <p:cNvSpPr/>
            <p:nvPr/>
          </p:nvSpPr>
          <p:spPr>
            <a:xfrm>
              <a:off x="2578535" y="54996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ight Arrow 135">
              <a:extLst>
                <a:ext uri="{FF2B5EF4-FFF2-40B4-BE49-F238E27FC236}">
                  <a16:creationId xmlns:a16="http://schemas.microsoft.com/office/drawing/2014/main" id="{7EEB8DC0-C3F3-EDFB-0761-D385FA34179B}"/>
                </a:ext>
              </a:extLst>
            </p:cNvPr>
            <p:cNvSpPr/>
            <p:nvPr/>
          </p:nvSpPr>
          <p:spPr>
            <a:xfrm>
              <a:off x="2578534" y="458596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ight Arrow 136">
              <a:extLst>
                <a:ext uri="{FF2B5EF4-FFF2-40B4-BE49-F238E27FC236}">
                  <a16:creationId xmlns:a16="http://schemas.microsoft.com/office/drawing/2014/main" id="{C465916A-B092-761D-029A-E27922CE6670}"/>
                </a:ext>
              </a:extLst>
            </p:cNvPr>
            <p:cNvSpPr/>
            <p:nvPr/>
          </p:nvSpPr>
          <p:spPr>
            <a:xfrm>
              <a:off x="2578533" y="36708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Arrow 137">
              <a:extLst>
                <a:ext uri="{FF2B5EF4-FFF2-40B4-BE49-F238E27FC236}">
                  <a16:creationId xmlns:a16="http://schemas.microsoft.com/office/drawing/2014/main" id="{983A6257-8D1C-A48B-390E-BAD5D267ED3C}"/>
                </a:ext>
              </a:extLst>
            </p:cNvPr>
            <p:cNvSpPr/>
            <p:nvPr/>
          </p:nvSpPr>
          <p:spPr>
            <a:xfrm>
              <a:off x="2578532" y="27557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A3043298-31D7-B075-29CE-AA6BC59CC842}"/>
                </a:ext>
              </a:extLst>
            </p:cNvPr>
            <p:cNvSpPr/>
            <p:nvPr/>
          </p:nvSpPr>
          <p:spPr>
            <a:xfrm>
              <a:off x="2578531" y="184057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ight Arrow 139">
              <a:extLst>
                <a:ext uri="{FF2B5EF4-FFF2-40B4-BE49-F238E27FC236}">
                  <a16:creationId xmlns:a16="http://schemas.microsoft.com/office/drawing/2014/main" id="{21FCCE9F-D15F-FE5F-F6D5-34AD830AE491}"/>
                </a:ext>
              </a:extLst>
            </p:cNvPr>
            <p:cNvSpPr/>
            <p:nvPr/>
          </p:nvSpPr>
          <p:spPr>
            <a:xfrm>
              <a:off x="3492932" y="54989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ight Arrow 140">
              <a:extLst>
                <a:ext uri="{FF2B5EF4-FFF2-40B4-BE49-F238E27FC236}">
                  <a16:creationId xmlns:a16="http://schemas.microsoft.com/office/drawing/2014/main" id="{D9A90650-CE42-8068-9E3F-336E9DFFAC94}"/>
                </a:ext>
              </a:extLst>
            </p:cNvPr>
            <p:cNvSpPr/>
            <p:nvPr/>
          </p:nvSpPr>
          <p:spPr>
            <a:xfrm>
              <a:off x="3492931" y="45852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ight Arrow 141">
              <a:extLst>
                <a:ext uri="{FF2B5EF4-FFF2-40B4-BE49-F238E27FC236}">
                  <a16:creationId xmlns:a16="http://schemas.microsoft.com/office/drawing/2014/main" id="{D0D977AF-4766-23EA-16CD-143A74500E5A}"/>
                </a:ext>
              </a:extLst>
            </p:cNvPr>
            <p:cNvSpPr/>
            <p:nvPr/>
          </p:nvSpPr>
          <p:spPr>
            <a:xfrm>
              <a:off x="3492930" y="36701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ight Arrow 142">
              <a:extLst>
                <a:ext uri="{FF2B5EF4-FFF2-40B4-BE49-F238E27FC236}">
                  <a16:creationId xmlns:a16="http://schemas.microsoft.com/office/drawing/2014/main" id="{E45533B5-1C44-F26A-A387-B133EE33DAC8}"/>
                </a:ext>
              </a:extLst>
            </p:cNvPr>
            <p:cNvSpPr/>
            <p:nvPr/>
          </p:nvSpPr>
          <p:spPr>
            <a:xfrm>
              <a:off x="3492929" y="275497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ight Arrow 143">
              <a:extLst>
                <a:ext uri="{FF2B5EF4-FFF2-40B4-BE49-F238E27FC236}">
                  <a16:creationId xmlns:a16="http://schemas.microsoft.com/office/drawing/2014/main" id="{91F084E7-ED48-6C39-56A0-441B20E4EDE7}"/>
                </a:ext>
              </a:extLst>
            </p:cNvPr>
            <p:cNvSpPr/>
            <p:nvPr/>
          </p:nvSpPr>
          <p:spPr>
            <a:xfrm>
              <a:off x="3492928" y="183984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ight Arrow 144">
              <a:extLst>
                <a:ext uri="{FF2B5EF4-FFF2-40B4-BE49-F238E27FC236}">
                  <a16:creationId xmlns:a16="http://schemas.microsoft.com/office/drawing/2014/main" id="{9C1814AF-7D73-9613-5227-F16BF39DB51B}"/>
                </a:ext>
              </a:extLst>
            </p:cNvPr>
            <p:cNvSpPr/>
            <p:nvPr/>
          </p:nvSpPr>
          <p:spPr>
            <a:xfrm>
              <a:off x="4435032" y="54989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ight Arrow 145">
              <a:extLst>
                <a:ext uri="{FF2B5EF4-FFF2-40B4-BE49-F238E27FC236}">
                  <a16:creationId xmlns:a16="http://schemas.microsoft.com/office/drawing/2014/main" id="{46A7C510-D43C-C38B-06D1-9C688DE98ECE}"/>
                </a:ext>
              </a:extLst>
            </p:cNvPr>
            <p:cNvSpPr/>
            <p:nvPr/>
          </p:nvSpPr>
          <p:spPr>
            <a:xfrm>
              <a:off x="4435031" y="45852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ight Arrow 146">
              <a:extLst>
                <a:ext uri="{FF2B5EF4-FFF2-40B4-BE49-F238E27FC236}">
                  <a16:creationId xmlns:a16="http://schemas.microsoft.com/office/drawing/2014/main" id="{1BFACEC0-1BF4-CA75-68D5-DC9B25597099}"/>
                </a:ext>
              </a:extLst>
            </p:cNvPr>
            <p:cNvSpPr/>
            <p:nvPr/>
          </p:nvSpPr>
          <p:spPr>
            <a:xfrm>
              <a:off x="4435030" y="36701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ight Arrow 147">
              <a:extLst>
                <a:ext uri="{FF2B5EF4-FFF2-40B4-BE49-F238E27FC236}">
                  <a16:creationId xmlns:a16="http://schemas.microsoft.com/office/drawing/2014/main" id="{9D4098C9-8A88-D80C-921D-087A684B28DA}"/>
                </a:ext>
              </a:extLst>
            </p:cNvPr>
            <p:cNvSpPr/>
            <p:nvPr/>
          </p:nvSpPr>
          <p:spPr>
            <a:xfrm>
              <a:off x="4435029" y="275497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ight Arrow 148">
              <a:extLst>
                <a:ext uri="{FF2B5EF4-FFF2-40B4-BE49-F238E27FC236}">
                  <a16:creationId xmlns:a16="http://schemas.microsoft.com/office/drawing/2014/main" id="{B19C646B-A218-76A3-15BD-DA7658A06F48}"/>
                </a:ext>
              </a:extLst>
            </p:cNvPr>
            <p:cNvSpPr/>
            <p:nvPr/>
          </p:nvSpPr>
          <p:spPr>
            <a:xfrm>
              <a:off x="4435028" y="183984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ight Arrow 149">
              <a:extLst>
                <a:ext uri="{FF2B5EF4-FFF2-40B4-BE49-F238E27FC236}">
                  <a16:creationId xmlns:a16="http://schemas.microsoft.com/office/drawing/2014/main" id="{EF40C50C-ECB7-14F6-D181-35A6CC399F8A}"/>
                </a:ext>
              </a:extLst>
            </p:cNvPr>
            <p:cNvSpPr/>
            <p:nvPr/>
          </p:nvSpPr>
          <p:spPr>
            <a:xfrm>
              <a:off x="5345779" y="54989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ight Arrow 150">
              <a:extLst>
                <a:ext uri="{FF2B5EF4-FFF2-40B4-BE49-F238E27FC236}">
                  <a16:creationId xmlns:a16="http://schemas.microsoft.com/office/drawing/2014/main" id="{1FE0F302-CDB6-6999-0786-98C19ACCA5E4}"/>
                </a:ext>
              </a:extLst>
            </p:cNvPr>
            <p:cNvSpPr/>
            <p:nvPr/>
          </p:nvSpPr>
          <p:spPr>
            <a:xfrm>
              <a:off x="5345778" y="45852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ight Arrow 151">
              <a:extLst>
                <a:ext uri="{FF2B5EF4-FFF2-40B4-BE49-F238E27FC236}">
                  <a16:creationId xmlns:a16="http://schemas.microsoft.com/office/drawing/2014/main" id="{7F106A1D-0CEB-38AF-9E4E-57EC69A15C7A}"/>
                </a:ext>
              </a:extLst>
            </p:cNvPr>
            <p:cNvSpPr/>
            <p:nvPr/>
          </p:nvSpPr>
          <p:spPr>
            <a:xfrm>
              <a:off x="5345777" y="36701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ight Arrow 152">
              <a:extLst>
                <a:ext uri="{FF2B5EF4-FFF2-40B4-BE49-F238E27FC236}">
                  <a16:creationId xmlns:a16="http://schemas.microsoft.com/office/drawing/2014/main" id="{F574600E-103D-958F-0E96-A50C9CB7BAC5}"/>
                </a:ext>
              </a:extLst>
            </p:cNvPr>
            <p:cNvSpPr/>
            <p:nvPr/>
          </p:nvSpPr>
          <p:spPr>
            <a:xfrm>
              <a:off x="5345776" y="275497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ight Arrow 153">
              <a:extLst>
                <a:ext uri="{FF2B5EF4-FFF2-40B4-BE49-F238E27FC236}">
                  <a16:creationId xmlns:a16="http://schemas.microsoft.com/office/drawing/2014/main" id="{7CCB289B-6FF9-A06A-3D0A-2BC44ADFCFA9}"/>
                </a:ext>
              </a:extLst>
            </p:cNvPr>
            <p:cNvSpPr/>
            <p:nvPr/>
          </p:nvSpPr>
          <p:spPr>
            <a:xfrm>
              <a:off x="5345775" y="183984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ight Arrow 154">
              <a:extLst>
                <a:ext uri="{FF2B5EF4-FFF2-40B4-BE49-F238E27FC236}">
                  <a16:creationId xmlns:a16="http://schemas.microsoft.com/office/drawing/2014/main" id="{324ABA41-581D-419A-C3B9-95063B181929}"/>
                </a:ext>
              </a:extLst>
            </p:cNvPr>
            <p:cNvSpPr/>
            <p:nvPr/>
          </p:nvSpPr>
          <p:spPr>
            <a:xfrm>
              <a:off x="6244084" y="54989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ight Arrow 155">
              <a:extLst>
                <a:ext uri="{FF2B5EF4-FFF2-40B4-BE49-F238E27FC236}">
                  <a16:creationId xmlns:a16="http://schemas.microsoft.com/office/drawing/2014/main" id="{64D7CBEA-CA88-A1C1-CE84-0FE61AB8F97C}"/>
                </a:ext>
              </a:extLst>
            </p:cNvPr>
            <p:cNvSpPr/>
            <p:nvPr/>
          </p:nvSpPr>
          <p:spPr>
            <a:xfrm>
              <a:off x="6244083" y="45852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ight Arrow 156">
              <a:extLst>
                <a:ext uri="{FF2B5EF4-FFF2-40B4-BE49-F238E27FC236}">
                  <a16:creationId xmlns:a16="http://schemas.microsoft.com/office/drawing/2014/main" id="{9C9B86FD-B390-1BD0-4CB1-3797444B2A27}"/>
                </a:ext>
              </a:extLst>
            </p:cNvPr>
            <p:cNvSpPr/>
            <p:nvPr/>
          </p:nvSpPr>
          <p:spPr>
            <a:xfrm>
              <a:off x="6244082" y="3670104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ight Arrow 157">
              <a:extLst>
                <a:ext uri="{FF2B5EF4-FFF2-40B4-BE49-F238E27FC236}">
                  <a16:creationId xmlns:a16="http://schemas.microsoft.com/office/drawing/2014/main" id="{65E7146E-EBE8-FD88-6414-F3B258043357}"/>
                </a:ext>
              </a:extLst>
            </p:cNvPr>
            <p:cNvSpPr/>
            <p:nvPr/>
          </p:nvSpPr>
          <p:spPr>
            <a:xfrm>
              <a:off x="6244081" y="275497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ight Arrow 158">
              <a:extLst>
                <a:ext uri="{FF2B5EF4-FFF2-40B4-BE49-F238E27FC236}">
                  <a16:creationId xmlns:a16="http://schemas.microsoft.com/office/drawing/2014/main" id="{42C6CA43-EC8C-05D8-B13F-A128140C9D99}"/>
                </a:ext>
              </a:extLst>
            </p:cNvPr>
            <p:cNvSpPr/>
            <p:nvPr/>
          </p:nvSpPr>
          <p:spPr>
            <a:xfrm>
              <a:off x="6244080" y="183984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ight Arrow 159">
              <a:extLst>
                <a:ext uri="{FF2B5EF4-FFF2-40B4-BE49-F238E27FC236}">
                  <a16:creationId xmlns:a16="http://schemas.microsoft.com/office/drawing/2014/main" id="{BF1DBE37-0252-E480-BC32-E84CA131CCC0}"/>
                </a:ext>
              </a:extLst>
            </p:cNvPr>
            <p:cNvSpPr/>
            <p:nvPr/>
          </p:nvSpPr>
          <p:spPr>
            <a:xfrm rot="16200000">
              <a:off x="2132873" y="50424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ight Arrow 160">
              <a:extLst>
                <a:ext uri="{FF2B5EF4-FFF2-40B4-BE49-F238E27FC236}">
                  <a16:creationId xmlns:a16="http://schemas.microsoft.com/office/drawing/2014/main" id="{0D417BF4-3738-CC25-3A9C-936DF81051C0}"/>
                </a:ext>
              </a:extLst>
            </p:cNvPr>
            <p:cNvSpPr/>
            <p:nvPr/>
          </p:nvSpPr>
          <p:spPr>
            <a:xfrm rot="16200000">
              <a:off x="2132872" y="411660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ight Arrow 161">
              <a:extLst>
                <a:ext uri="{FF2B5EF4-FFF2-40B4-BE49-F238E27FC236}">
                  <a16:creationId xmlns:a16="http://schemas.microsoft.com/office/drawing/2014/main" id="{E7C2F48F-43D3-C0D5-B159-C572B3355DD6}"/>
                </a:ext>
              </a:extLst>
            </p:cNvPr>
            <p:cNvSpPr/>
            <p:nvPr/>
          </p:nvSpPr>
          <p:spPr>
            <a:xfrm rot="16200000">
              <a:off x="2132871" y="320220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ight Arrow 162">
              <a:extLst>
                <a:ext uri="{FF2B5EF4-FFF2-40B4-BE49-F238E27FC236}">
                  <a16:creationId xmlns:a16="http://schemas.microsoft.com/office/drawing/2014/main" id="{D5AEC2CB-69A1-E894-90D5-5C796C11C0BB}"/>
                </a:ext>
              </a:extLst>
            </p:cNvPr>
            <p:cNvSpPr/>
            <p:nvPr/>
          </p:nvSpPr>
          <p:spPr>
            <a:xfrm rot="16200000">
              <a:off x="2132873" y="228780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ight Arrow 163">
              <a:extLst>
                <a:ext uri="{FF2B5EF4-FFF2-40B4-BE49-F238E27FC236}">
                  <a16:creationId xmlns:a16="http://schemas.microsoft.com/office/drawing/2014/main" id="{C4EE6544-14D0-20FD-F1EB-FC418CA484BD}"/>
                </a:ext>
              </a:extLst>
            </p:cNvPr>
            <p:cNvSpPr/>
            <p:nvPr/>
          </p:nvSpPr>
          <p:spPr>
            <a:xfrm rot="16200000">
              <a:off x="2132872" y="136197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ight Arrow 164">
              <a:extLst>
                <a:ext uri="{FF2B5EF4-FFF2-40B4-BE49-F238E27FC236}">
                  <a16:creationId xmlns:a16="http://schemas.microsoft.com/office/drawing/2014/main" id="{50894D0A-62F8-26A1-A2F8-CBE86CDAD5D0}"/>
                </a:ext>
              </a:extLst>
            </p:cNvPr>
            <p:cNvSpPr/>
            <p:nvPr/>
          </p:nvSpPr>
          <p:spPr>
            <a:xfrm rot="16200000">
              <a:off x="3041574" y="504243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ight Arrow 165">
              <a:extLst>
                <a:ext uri="{FF2B5EF4-FFF2-40B4-BE49-F238E27FC236}">
                  <a16:creationId xmlns:a16="http://schemas.microsoft.com/office/drawing/2014/main" id="{A26C876E-6CCD-B17B-5D2F-9431C9B76066}"/>
                </a:ext>
              </a:extLst>
            </p:cNvPr>
            <p:cNvSpPr/>
            <p:nvPr/>
          </p:nvSpPr>
          <p:spPr>
            <a:xfrm rot="16200000">
              <a:off x="3041573" y="411660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ight Arrow 166">
              <a:extLst>
                <a:ext uri="{FF2B5EF4-FFF2-40B4-BE49-F238E27FC236}">
                  <a16:creationId xmlns:a16="http://schemas.microsoft.com/office/drawing/2014/main" id="{A07290B0-E039-263C-9896-CB084FB2B59F}"/>
                </a:ext>
              </a:extLst>
            </p:cNvPr>
            <p:cNvSpPr/>
            <p:nvPr/>
          </p:nvSpPr>
          <p:spPr>
            <a:xfrm rot="16200000">
              <a:off x="3041572" y="3202203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ight Arrow 167">
              <a:extLst>
                <a:ext uri="{FF2B5EF4-FFF2-40B4-BE49-F238E27FC236}">
                  <a16:creationId xmlns:a16="http://schemas.microsoft.com/office/drawing/2014/main" id="{195FA3CF-15E9-CAEC-8176-9B048722604B}"/>
                </a:ext>
              </a:extLst>
            </p:cNvPr>
            <p:cNvSpPr/>
            <p:nvPr/>
          </p:nvSpPr>
          <p:spPr>
            <a:xfrm rot="16200000">
              <a:off x="3041574" y="228780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ight Arrow 168">
              <a:extLst>
                <a:ext uri="{FF2B5EF4-FFF2-40B4-BE49-F238E27FC236}">
                  <a16:creationId xmlns:a16="http://schemas.microsoft.com/office/drawing/2014/main" id="{44B37B3C-EF03-3DF4-AA25-4E1DF4BAD47F}"/>
                </a:ext>
              </a:extLst>
            </p:cNvPr>
            <p:cNvSpPr/>
            <p:nvPr/>
          </p:nvSpPr>
          <p:spPr>
            <a:xfrm rot="16200000">
              <a:off x="3041573" y="1361972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ight Arrow 169">
              <a:extLst>
                <a:ext uri="{FF2B5EF4-FFF2-40B4-BE49-F238E27FC236}">
                  <a16:creationId xmlns:a16="http://schemas.microsoft.com/office/drawing/2014/main" id="{B046099C-3B5C-BB85-67CC-231B0E395480}"/>
                </a:ext>
              </a:extLst>
            </p:cNvPr>
            <p:cNvSpPr/>
            <p:nvPr/>
          </p:nvSpPr>
          <p:spPr>
            <a:xfrm rot="16200000">
              <a:off x="3956829" y="505349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ight Arrow 170">
              <a:extLst>
                <a:ext uri="{FF2B5EF4-FFF2-40B4-BE49-F238E27FC236}">
                  <a16:creationId xmlns:a16="http://schemas.microsoft.com/office/drawing/2014/main" id="{92F9C928-EE07-BF5F-C79D-AD7B2FCD39EC}"/>
                </a:ext>
              </a:extLst>
            </p:cNvPr>
            <p:cNvSpPr/>
            <p:nvPr/>
          </p:nvSpPr>
          <p:spPr>
            <a:xfrm rot="16200000">
              <a:off x="3956828" y="41276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ight Arrow 171">
              <a:extLst>
                <a:ext uri="{FF2B5EF4-FFF2-40B4-BE49-F238E27FC236}">
                  <a16:creationId xmlns:a16="http://schemas.microsoft.com/office/drawing/2014/main" id="{8EB0D8DA-D664-5CDA-E4FB-749B4248A80F}"/>
                </a:ext>
              </a:extLst>
            </p:cNvPr>
            <p:cNvSpPr/>
            <p:nvPr/>
          </p:nvSpPr>
          <p:spPr>
            <a:xfrm rot="16200000">
              <a:off x="3956827" y="32132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ight Arrow 172">
              <a:extLst>
                <a:ext uri="{FF2B5EF4-FFF2-40B4-BE49-F238E27FC236}">
                  <a16:creationId xmlns:a16="http://schemas.microsoft.com/office/drawing/2014/main" id="{174AAB72-3258-8FAB-FD01-1ABD89795C6F}"/>
                </a:ext>
              </a:extLst>
            </p:cNvPr>
            <p:cNvSpPr/>
            <p:nvPr/>
          </p:nvSpPr>
          <p:spPr>
            <a:xfrm rot="16200000">
              <a:off x="3956829" y="229886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ight Arrow 173">
              <a:extLst>
                <a:ext uri="{FF2B5EF4-FFF2-40B4-BE49-F238E27FC236}">
                  <a16:creationId xmlns:a16="http://schemas.microsoft.com/office/drawing/2014/main" id="{EFE73205-4B56-A561-FA1E-7F3782354D0B}"/>
                </a:ext>
              </a:extLst>
            </p:cNvPr>
            <p:cNvSpPr/>
            <p:nvPr/>
          </p:nvSpPr>
          <p:spPr>
            <a:xfrm rot="16200000">
              <a:off x="3956828" y="137303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ight Arrow 174">
              <a:extLst>
                <a:ext uri="{FF2B5EF4-FFF2-40B4-BE49-F238E27FC236}">
                  <a16:creationId xmlns:a16="http://schemas.microsoft.com/office/drawing/2014/main" id="{BAF88203-1694-D345-E83F-C1874D75C22F}"/>
                </a:ext>
              </a:extLst>
            </p:cNvPr>
            <p:cNvSpPr/>
            <p:nvPr/>
          </p:nvSpPr>
          <p:spPr>
            <a:xfrm rot="16200000">
              <a:off x="4871229" y="5053500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ight Arrow 175">
              <a:extLst>
                <a:ext uri="{FF2B5EF4-FFF2-40B4-BE49-F238E27FC236}">
                  <a16:creationId xmlns:a16="http://schemas.microsoft.com/office/drawing/2014/main" id="{C9E1A6A2-5897-80EE-158C-BF7E3D02D394}"/>
                </a:ext>
              </a:extLst>
            </p:cNvPr>
            <p:cNvSpPr/>
            <p:nvPr/>
          </p:nvSpPr>
          <p:spPr>
            <a:xfrm rot="16200000">
              <a:off x="4871228" y="4127670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ight Arrow 176">
              <a:extLst>
                <a:ext uri="{FF2B5EF4-FFF2-40B4-BE49-F238E27FC236}">
                  <a16:creationId xmlns:a16="http://schemas.microsoft.com/office/drawing/2014/main" id="{90EB1AC7-7C20-C7A0-1C4C-FE430AF0FDD5}"/>
                </a:ext>
              </a:extLst>
            </p:cNvPr>
            <p:cNvSpPr/>
            <p:nvPr/>
          </p:nvSpPr>
          <p:spPr>
            <a:xfrm rot="16200000">
              <a:off x="4871227" y="3213270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ight Arrow 177">
              <a:extLst>
                <a:ext uri="{FF2B5EF4-FFF2-40B4-BE49-F238E27FC236}">
                  <a16:creationId xmlns:a16="http://schemas.microsoft.com/office/drawing/2014/main" id="{56C03489-0846-1BC1-C857-24DCD933657E}"/>
                </a:ext>
              </a:extLst>
            </p:cNvPr>
            <p:cNvSpPr/>
            <p:nvPr/>
          </p:nvSpPr>
          <p:spPr>
            <a:xfrm rot="16200000">
              <a:off x="4871229" y="22988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ight Arrow 178">
              <a:extLst>
                <a:ext uri="{FF2B5EF4-FFF2-40B4-BE49-F238E27FC236}">
                  <a16:creationId xmlns:a16="http://schemas.microsoft.com/office/drawing/2014/main" id="{C6C9527B-7289-2C80-A815-726855D0443C}"/>
                </a:ext>
              </a:extLst>
            </p:cNvPr>
            <p:cNvSpPr/>
            <p:nvPr/>
          </p:nvSpPr>
          <p:spPr>
            <a:xfrm rot="16200000">
              <a:off x="4871228" y="137303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ight Arrow 179">
              <a:extLst>
                <a:ext uri="{FF2B5EF4-FFF2-40B4-BE49-F238E27FC236}">
                  <a16:creationId xmlns:a16="http://schemas.microsoft.com/office/drawing/2014/main" id="{FB3C93BE-AD54-EBCC-1A0E-0AD23267E5D0}"/>
                </a:ext>
              </a:extLst>
            </p:cNvPr>
            <p:cNvSpPr/>
            <p:nvPr/>
          </p:nvSpPr>
          <p:spPr>
            <a:xfrm rot="16200000">
              <a:off x="5785627" y="505349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ight Arrow 180">
              <a:extLst>
                <a:ext uri="{FF2B5EF4-FFF2-40B4-BE49-F238E27FC236}">
                  <a16:creationId xmlns:a16="http://schemas.microsoft.com/office/drawing/2014/main" id="{6C521771-6954-6A73-3FBE-2DD470822618}"/>
                </a:ext>
              </a:extLst>
            </p:cNvPr>
            <p:cNvSpPr/>
            <p:nvPr/>
          </p:nvSpPr>
          <p:spPr>
            <a:xfrm rot="16200000">
              <a:off x="5785626" y="41276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ight Arrow 181">
              <a:extLst>
                <a:ext uri="{FF2B5EF4-FFF2-40B4-BE49-F238E27FC236}">
                  <a16:creationId xmlns:a16="http://schemas.microsoft.com/office/drawing/2014/main" id="{5C7E9191-ACB4-FB82-36E9-680F5556D1BF}"/>
                </a:ext>
              </a:extLst>
            </p:cNvPr>
            <p:cNvSpPr/>
            <p:nvPr/>
          </p:nvSpPr>
          <p:spPr>
            <a:xfrm rot="16200000">
              <a:off x="5785625" y="32132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ight Arrow 182">
              <a:extLst>
                <a:ext uri="{FF2B5EF4-FFF2-40B4-BE49-F238E27FC236}">
                  <a16:creationId xmlns:a16="http://schemas.microsoft.com/office/drawing/2014/main" id="{57AE1E95-DBEB-AFE1-AC6F-CB79FB3E7D48}"/>
                </a:ext>
              </a:extLst>
            </p:cNvPr>
            <p:cNvSpPr/>
            <p:nvPr/>
          </p:nvSpPr>
          <p:spPr>
            <a:xfrm rot="16200000">
              <a:off x="5785627" y="229886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ight Arrow 183">
              <a:extLst>
                <a:ext uri="{FF2B5EF4-FFF2-40B4-BE49-F238E27FC236}">
                  <a16:creationId xmlns:a16="http://schemas.microsoft.com/office/drawing/2014/main" id="{B54330FB-9873-0C2B-46C7-1BF6AF91776C}"/>
                </a:ext>
              </a:extLst>
            </p:cNvPr>
            <p:cNvSpPr/>
            <p:nvPr/>
          </p:nvSpPr>
          <p:spPr>
            <a:xfrm rot="16200000">
              <a:off x="5785626" y="137303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ight Arrow 184">
              <a:extLst>
                <a:ext uri="{FF2B5EF4-FFF2-40B4-BE49-F238E27FC236}">
                  <a16:creationId xmlns:a16="http://schemas.microsoft.com/office/drawing/2014/main" id="{68C02356-886B-C818-4C07-40928183C565}"/>
                </a:ext>
              </a:extLst>
            </p:cNvPr>
            <p:cNvSpPr/>
            <p:nvPr/>
          </p:nvSpPr>
          <p:spPr>
            <a:xfrm rot="16200000">
              <a:off x="6700025" y="505349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ight Arrow 185">
              <a:extLst>
                <a:ext uri="{FF2B5EF4-FFF2-40B4-BE49-F238E27FC236}">
                  <a16:creationId xmlns:a16="http://schemas.microsoft.com/office/drawing/2014/main" id="{09F40772-8862-D6EE-E7C4-208629CFC31F}"/>
                </a:ext>
              </a:extLst>
            </p:cNvPr>
            <p:cNvSpPr/>
            <p:nvPr/>
          </p:nvSpPr>
          <p:spPr>
            <a:xfrm rot="16200000">
              <a:off x="6700024" y="41276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ight Arrow 186">
              <a:extLst>
                <a:ext uri="{FF2B5EF4-FFF2-40B4-BE49-F238E27FC236}">
                  <a16:creationId xmlns:a16="http://schemas.microsoft.com/office/drawing/2014/main" id="{E678430C-7DBC-0226-F675-50D84E6DD851}"/>
                </a:ext>
              </a:extLst>
            </p:cNvPr>
            <p:cNvSpPr/>
            <p:nvPr/>
          </p:nvSpPr>
          <p:spPr>
            <a:xfrm rot="16200000">
              <a:off x="6700023" y="3213269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76180869-EE92-6161-B068-EC630BAC96FF}"/>
                </a:ext>
              </a:extLst>
            </p:cNvPr>
            <p:cNvSpPr/>
            <p:nvPr/>
          </p:nvSpPr>
          <p:spPr>
            <a:xfrm rot="16200000">
              <a:off x="6700025" y="229886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ight Arrow 188">
              <a:extLst>
                <a:ext uri="{FF2B5EF4-FFF2-40B4-BE49-F238E27FC236}">
                  <a16:creationId xmlns:a16="http://schemas.microsoft.com/office/drawing/2014/main" id="{6B89CC88-496A-A6DA-8B8F-5FB0593530FD}"/>
                </a:ext>
              </a:extLst>
            </p:cNvPr>
            <p:cNvSpPr/>
            <p:nvPr/>
          </p:nvSpPr>
          <p:spPr>
            <a:xfrm rot="16200000">
              <a:off x="6700024" y="1373038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ight Arrow 189">
              <a:extLst>
                <a:ext uri="{FF2B5EF4-FFF2-40B4-BE49-F238E27FC236}">
                  <a16:creationId xmlns:a16="http://schemas.microsoft.com/office/drawing/2014/main" id="{D39C454D-FC54-22E0-5317-C04418652069}"/>
                </a:ext>
              </a:extLst>
            </p:cNvPr>
            <p:cNvSpPr/>
            <p:nvPr/>
          </p:nvSpPr>
          <p:spPr>
            <a:xfrm>
              <a:off x="2578531" y="923985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ight Arrow 190">
              <a:extLst>
                <a:ext uri="{FF2B5EF4-FFF2-40B4-BE49-F238E27FC236}">
                  <a16:creationId xmlns:a16="http://schemas.microsoft.com/office/drawing/2014/main" id="{1E18F061-9B8D-4829-3DD7-8C0E2AE185AA}"/>
                </a:ext>
              </a:extLst>
            </p:cNvPr>
            <p:cNvSpPr/>
            <p:nvPr/>
          </p:nvSpPr>
          <p:spPr>
            <a:xfrm>
              <a:off x="3492928" y="923256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ight Arrow 191">
              <a:extLst>
                <a:ext uri="{FF2B5EF4-FFF2-40B4-BE49-F238E27FC236}">
                  <a16:creationId xmlns:a16="http://schemas.microsoft.com/office/drawing/2014/main" id="{012BBE75-65ED-E65C-5F6C-82931C249080}"/>
                </a:ext>
              </a:extLst>
            </p:cNvPr>
            <p:cNvSpPr/>
            <p:nvPr/>
          </p:nvSpPr>
          <p:spPr>
            <a:xfrm>
              <a:off x="4435028" y="923256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ight Arrow 192">
              <a:extLst>
                <a:ext uri="{FF2B5EF4-FFF2-40B4-BE49-F238E27FC236}">
                  <a16:creationId xmlns:a16="http://schemas.microsoft.com/office/drawing/2014/main" id="{BCFE897A-F3E3-C1D4-9C89-51D1F3F2FD61}"/>
                </a:ext>
              </a:extLst>
            </p:cNvPr>
            <p:cNvSpPr/>
            <p:nvPr/>
          </p:nvSpPr>
          <p:spPr>
            <a:xfrm>
              <a:off x="5345775" y="923256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ight Arrow 193">
              <a:extLst>
                <a:ext uri="{FF2B5EF4-FFF2-40B4-BE49-F238E27FC236}">
                  <a16:creationId xmlns:a16="http://schemas.microsoft.com/office/drawing/2014/main" id="{0C802F96-7E11-E91A-9FA2-4BAAD05A4F7C}"/>
                </a:ext>
              </a:extLst>
            </p:cNvPr>
            <p:cNvSpPr/>
            <p:nvPr/>
          </p:nvSpPr>
          <p:spPr>
            <a:xfrm>
              <a:off x="6244080" y="923256"/>
              <a:ext cx="715325" cy="4571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61F9EA94-4C9D-1435-746E-5DED6CF76FE9}"/>
                </a:ext>
              </a:extLst>
            </p:cNvPr>
            <p:cNvSpPr/>
            <p:nvPr/>
          </p:nvSpPr>
          <p:spPr>
            <a:xfrm>
              <a:off x="2419668" y="545484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A2850382-6729-7369-7B06-1BC9E8BC4DD8}"/>
                </a:ext>
              </a:extLst>
            </p:cNvPr>
            <p:cNvSpPr/>
            <p:nvPr/>
          </p:nvSpPr>
          <p:spPr>
            <a:xfrm>
              <a:off x="3326019" y="545484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9FF41EC0-C2BE-38A0-A27A-CB76989C5D9C}"/>
                </a:ext>
              </a:extLst>
            </p:cNvPr>
            <p:cNvSpPr/>
            <p:nvPr/>
          </p:nvSpPr>
          <p:spPr>
            <a:xfrm>
              <a:off x="4255450" y="5464537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BA391F3-D9DF-D5BF-F1A9-05F36E7B07B1}"/>
                </a:ext>
              </a:extLst>
            </p:cNvPr>
            <p:cNvSpPr/>
            <p:nvPr/>
          </p:nvSpPr>
          <p:spPr>
            <a:xfrm>
              <a:off x="5161801" y="5464536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0F0B1659-5EFF-688B-97E0-16D67E56C92C}"/>
                </a:ext>
              </a:extLst>
            </p:cNvPr>
            <p:cNvSpPr/>
            <p:nvPr/>
          </p:nvSpPr>
          <p:spPr>
            <a:xfrm>
              <a:off x="6091096" y="545557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B2A7CDC0-F155-BC85-A737-271D9541A0AF}"/>
                </a:ext>
              </a:extLst>
            </p:cNvPr>
            <p:cNvSpPr/>
            <p:nvPr/>
          </p:nvSpPr>
          <p:spPr>
            <a:xfrm>
              <a:off x="6997447" y="545557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762E7548-FF4A-2131-72D7-254301834B45}"/>
                </a:ext>
              </a:extLst>
            </p:cNvPr>
            <p:cNvSpPr/>
            <p:nvPr/>
          </p:nvSpPr>
          <p:spPr>
            <a:xfrm>
              <a:off x="3338626" y="4530033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935EA8B4-1B74-05D5-6658-0F560AE839F7}"/>
                </a:ext>
              </a:extLst>
            </p:cNvPr>
            <p:cNvSpPr/>
            <p:nvPr/>
          </p:nvSpPr>
          <p:spPr>
            <a:xfrm>
              <a:off x="4244977" y="4530032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F73060A-162C-6C88-A3F3-6B215D413C8C}"/>
                </a:ext>
              </a:extLst>
            </p:cNvPr>
            <p:cNvSpPr/>
            <p:nvPr/>
          </p:nvSpPr>
          <p:spPr>
            <a:xfrm>
              <a:off x="5174408" y="4539721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DFBAC26-9CB5-017A-7B8D-7FB0C8061964}"/>
                </a:ext>
              </a:extLst>
            </p:cNvPr>
            <p:cNvSpPr/>
            <p:nvPr/>
          </p:nvSpPr>
          <p:spPr>
            <a:xfrm>
              <a:off x="6080759" y="4539720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AA9CBC3E-3EEA-A2B7-25F4-5EA2D3C0727A}"/>
                </a:ext>
              </a:extLst>
            </p:cNvPr>
            <p:cNvSpPr/>
            <p:nvPr/>
          </p:nvSpPr>
          <p:spPr>
            <a:xfrm>
              <a:off x="7010054" y="4530763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9B086FBB-9BD7-C6D0-7067-9B84BE5F1B59}"/>
                </a:ext>
              </a:extLst>
            </p:cNvPr>
            <p:cNvSpPr/>
            <p:nvPr/>
          </p:nvSpPr>
          <p:spPr>
            <a:xfrm>
              <a:off x="2411729" y="4530032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1BADA15C-107F-22DF-24AD-AF5142316661}"/>
                </a:ext>
              </a:extLst>
            </p:cNvPr>
            <p:cNvSpPr/>
            <p:nvPr/>
          </p:nvSpPr>
          <p:spPr>
            <a:xfrm>
              <a:off x="2419668" y="3617985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B3E233AC-77DA-7032-03D3-7EED2B6D6443}"/>
                </a:ext>
              </a:extLst>
            </p:cNvPr>
            <p:cNvSpPr/>
            <p:nvPr/>
          </p:nvSpPr>
          <p:spPr>
            <a:xfrm>
              <a:off x="3326019" y="3617984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4C9033B3-6394-B22A-AFFE-B15BFF774EA8}"/>
                </a:ext>
              </a:extLst>
            </p:cNvPr>
            <p:cNvSpPr/>
            <p:nvPr/>
          </p:nvSpPr>
          <p:spPr>
            <a:xfrm>
              <a:off x="4255450" y="3627673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184077F8-B944-3ACE-E9A0-F3A3549D77C7}"/>
                </a:ext>
              </a:extLst>
            </p:cNvPr>
            <p:cNvSpPr/>
            <p:nvPr/>
          </p:nvSpPr>
          <p:spPr>
            <a:xfrm>
              <a:off x="5161801" y="3627672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2281581F-624E-8336-ADDF-5E5D9D63D93B}"/>
                </a:ext>
              </a:extLst>
            </p:cNvPr>
            <p:cNvSpPr/>
            <p:nvPr/>
          </p:nvSpPr>
          <p:spPr>
            <a:xfrm>
              <a:off x="6091096" y="3618715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B9735567-F926-954E-DB30-82F658480B30}"/>
                </a:ext>
              </a:extLst>
            </p:cNvPr>
            <p:cNvSpPr/>
            <p:nvPr/>
          </p:nvSpPr>
          <p:spPr>
            <a:xfrm>
              <a:off x="6997447" y="3618714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F6AB7B17-0038-3F79-F7ED-DE1B3E755AC3}"/>
                </a:ext>
              </a:extLst>
            </p:cNvPr>
            <p:cNvSpPr/>
            <p:nvPr/>
          </p:nvSpPr>
          <p:spPr>
            <a:xfrm>
              <a:off x="3338626" y="269316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8E8E7DFC-401B-31B0-325A-FD3CDC232E84}"/>
                </a:ext>
              </a:extLst>
            </p:cNvPr>
            <p:cNvSpPr/>
            <p:nvPr/>
          </p:nvSpPr>
          <p:spPr>
            <a:xfrm>
              <a:off x="4244977" y="269316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10BE84CA-3E1A-A881-5365-1359350496FF}"/>
                </a:ext>
              </a:extLst>
            </p:cNvPr>
            <p:cNvSpPr/>
            <p:nvPr/>
          </p:nvSpPr>
          <p:spPr>
            <a:xfrm>
              <a:off x="5174408" y="2702857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0DA66D56-98E8-9BED-4C9B-B65A6DCCF83A}"/>
                </a:ext>
              </a:extLst>
            </p:cNvPr>
            <p:cNvSpPr/>
            <p:nvPr/>
          </p:nvSpPr>
          <p:spPr>
            <a:xfrm>
              <a:off x="6080759" y="2702856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F23B9948-3EB0-AD51-7977-64E0EEC01291}"/>
                </a:ext>
              </a:extLst>
            </p:cNvPr>
            <p:cNvSpPr/>
            <p:nvPr/>
          </p:nvSpPr>
          <p:spPr>
            <a:xfrm>
              <a:off x="7010054" y="269389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0E555D3A-247B-BAFE-85A1-B6513DBBC2D2}"/>
                </a:ext>
              </a:extLst>
            </p:cNvPr>
            <p:cNvSpPr/>
            <p:nvPr/>
          </p:nvSpPr>
          <p:spPr>
            <a:xfrm>
              <a:off x="2411729" y="269316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AF22B583-6A2B-26B3-34A0-599B3953AE4E}"/>
                </a:ext>
              </a:extLst>
            </p:cNvPr>
            <p:cNvSpPr/>
            <p:nvPr/>
          </p:nvSpPr>
          <p:spPr>
            <a:xfrm>
              <a:off x="2419668" y="1788291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93B3C652-B7F9-BE9B-0A78-97A45097CD14}"/>
                </a:ext>
              </a:extLst>
            </p:cNvPr>
            <p:cNvSpPr/>
            <p:nvPr/>
          </p:nvSpPr>
          <p:spPr>
            <a:xfrm>
              <a:off x="3326019" y="1788290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1A5C0E97-9114-37FF-7AB3-31EF6986B6B4}"/>
                </a:ext>
              </a:extLst>
            </p:cNvPr>
            <p:cNvSpPr/>
            <p:nvPr/>
          </p:nvSpPr>
          <p:spPr>
            <a:xfrm>
              <a:off x="4255450" y="1797979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26F48489-8C93-51D1-C741-6AF63A35AABD}"/>
                </a:ext>
              </a:extLst>
            </p:cNvPr>
            <p:cNvSpPr/>
            <p:nvPr/>
          </p:nvSpPr>
          <p:spPr>
            <a:xfrm>
              <a:off x="5161801" y="1797978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0A6DB2FE-87AA-CD10-C249-DF83F007CDC4}"/>
                </a:ext>
              </a:extLst>
            </p:cNvPr>
            <p:cNvSpPr/>
            <p:nvPr/>
          </p:nvSpPr>
          <p:spPr>
            <a:xfrm>
              <a:off x="6091096" y="1789021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4D2C6275-3C9E-DB28-C4E0-883E16E975CC}"/>
                </a:ext>
              </a:extLst>
            </p:cNvPr>
            <p:cNvSpPr/>
            <p:nvPr/>
          </p:nvSpPr>
          <p:spPr>
            <a:xfrm>
              <a:off x="6997447" y="1789020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8F576CCB-7331-8619-0042-32F0E6B5E640}"/>
                </a:ext>
              </a:extLst>
            </p:cNvPr>
            <p:cNvSpPr/>
            <p:nvPr/>
          </p:nvSpPr>
          <p:spPr>
            <a:xfrm>
              <a:off x="3338626" y="863475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1FB90209-60E9-D4E6-B4F5-4C79B56063C1}"/>
                </a:ext>
              </a:extLst>
            </p:cNvPr>
            <p:cNvSpPr/>
            <p:nvPr/>
          </p:nvSpPr>
          <p:spPr>
            <a:xfrm>
              <a:off x="4244977" y="863474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8DA79D51-FA69-F51F-87C9-E10A24966EAD}"/>
                </a:ext>
              </a:extLst>
            </p:cNvPr>
            <p:cNvSpPr/>
            <p:nvPr/>
          </p:nvSpPr>
          <p:spPr>
            <a:xfrm>
              <a:off x="5174408" y="873163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79457AA2-896B-30A6-1A83-EE135CC1192C}"/>
                </a:ext>
              </a:extLst>
            </p:cNvPr>
            <p:cNvSpPr/>
            <p:nvPr/>
          </p:nvSpPr>
          <p:spPr>
            <a:xfrm>
              <a:off x="6080759" y="873162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F5C1E443-78E6-C54B-6DD9-2BEA559CA0ED}"/>
                </a:ext>
              </a:extLst>
            </p:cNvPr>
            <p:cNvSpPr/>
            <p:nvPr/>
          </p:nvSpPr>
          <p:spPr>
            <a:xfrm>
              <a:off x="7010054" y="864205"/>
              <a:ext cx="134754" cy="13382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A544D49F-62E4-A893-6688-02478BBBACF6}"/>
                </a:ext>
              </a:extLst>
            </p:cNvPr>
            <p:cNvSpPr/>
            <p:nvPr/>
          </p:nvSpPr>
          <p:spPr>
            <a:xfrm>
              <a:off x="2411729" y="863474"/>
              <a:ext cx="134754" cy="1338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43C9B1BA-2769-FB75-4720-2C6BC023EE0B}"/>
              </a:ext>
            </a:extLst>
          </p:cNvPr>
          <p:cNvSpPr txBox="1"/>
          <p:nvPr/>
        </p:nvSpPr>
        <p:spPr>
          <a:xfrm>
            <a:off x="10766208" y="2997031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Discrete space</a:t>
            </a:r>
          </a:p>
          <a:p>
            <a:r>
              <a:rPr lang="en-US" sz="1400" dirty="0"/>
              <a:t>Continuous time</a:t>
            </a:r>
          </a:p>
        </p:txBody>
      </p:sp>
      <p:sp>
        <p:nvSpPr>
          <p:cNvPr id="232" name="Slide Number Placeholder 231">
            <a:extLst>
              <a:ext uri="{FF2B5EF4-FFF2-40B4-BE49-F238E27FC236}">
                <a16:creationId xmlns:a16="http://schemas.microsoft.com/office/drawing/2014/main" id="{44C49447-84DC-E0D7-F26B-8C8CBE4F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1B67-21A9-4447-AC8F-DEC75F04B3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42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6647</TotalTime>
  <Words>634</Words>
  <Application>Microsoft Macintosh PowerPoint</Application>
  <PresentationFormat>Widescreen</PresentationFormat>
  <Paragraphs>148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Aptos</vt:lpstr>
      <vt:lpstr>Aptos Display</vt:lpstr>
      <vt:lpstr>Arial</vt:lpstr>
      <vt:lpstr>Office Theme</vt:lpstr>
      <vt:lpstr>QED in 2+1 dimensions with qubits and qumodes</vt:lpstr>
      <vt:lpstr>Based on</vt:lpstr>
      <vt:lpstr>Qubits, (qudits) and qumodes</vt:lpstr>
      <vt:lpstr>Qubits and qumodes with different platforms</vt:lpstr>
      <vt:lpstr>Qubit states and operations</vt:lpstr>
      <vt:lpstr>Qumode states and operations</vt:lpstr>
      <vt:lpstr>Hybrid states and operations</vt:lpstr>
      <vt:lpstr>Universal gate set</vt:lpstr>
      <vt:lpstr>The steps for the formulation</vt:lpstr>
      <vt:lpstr>Some selected challenges to tackle</vt:lpstr>
      <vt:lpstr>QED in 2+1</vt:lpstr>
      <vt:lpstr>One plaquette</vt:lpstr>
      <vt:lpstr>Gauss Law</vt:lpstr>
      <vt:lpstr>Gauss Law</vt:lpstr>
      <vt:lpstr>Zero-charge fermion states</vt:lpstr>
      <vt:lpstr>One-plaquette Hamiltonian after Gauss Law</vt:lpstr>
      <vt:lpstr>Note:</vt:lpstr>
      <vt:lpstr>Mapping fermions to qubits</vt:lpstr>
      <vt:lpstr>Mapping bosons to qumodes</vt:lpstr>
      <vt:lpstr>The final Hamiltonian to simulate</vt:lpstr>
      <vt:lpstr>Enforcing the constraint</vt:lpstr>
      <vt:lpstr>Time evolution</vt:lpstr>
      <vt:lpstr>Time evolution</vt:lpstr>
      <vt:lpstr>Ground state preparation (Method 1)</vt:lpstr>
      <vt:lpstr>Ground state preparation (Method 1)</vt:lpstr>
      <vt:lpstr>Ground state preparation (Method 2)</vt:lpstr>
      <vt:lpstr>Thank you</vt:lpstr>
      <vt:lpstr>Extra</vt:lpstr>
      <vt:lpstr>QITE Method A</vt:lpstr>
      <vt:lpstr>QITE Method 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RAINALDI, TOMMASO</dc:creator>
  <cp:lastModifiedBy>RAINALDI, TOMMASO</cp:lastModifiedBy>
  <cp:revision>20</cp:revision>
  <dcterms:created xsi:type="dcterms:W3CDTF">2025-11-16T00:00:37Z</dcterms:created>
  <dcterms:modified xsi:type="dcterms:W3CDTF">2025-11-20T14:48:01Z</dcterms:modified>
</cp:coreProperties>
</file>