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5"/>
  </p:notesMasterIdLst>
  <p:sldIdLst>
    <p:sldId id="323" r:id="rId2"/>
    <p:sldId id="291" r:id="rId3"/>
    <p:sldId id="407" r:id="rId4"/>
    <p:sldId id="400" r:id="rId5"/>
    <p:sldId id="406" r:id="rId6"/>
    <p:sldId id="403" r:id="rId7"/>
    <p:sldId id="2285" r:id="rId8"/>
    <p:sldId id="2282" r:id="rId9"/>
    <p:sldId id="259" r:id="rId10"/>
    <p:sldId id="270" r:id="rId11"/>
    <p:sldId id="2289" r:id="rId12"/>
    <p:sldId id="2286" r:id="rId13"/>
    <p:sldId id="2280" r:id="rId14"/>
    <p:sldId id="2290" r:id="rId15"/>
    <p:sldId id="2291" r:id="rId16"/>
    <p:sldId id="283" r:id="rId17"/>
    <p:sldId id="2287" r:id="rId18"/>
    <p:sldId id="2283" r:id="rId19"/>
    <p:sldId id="408" r:id="rId20"/>
    <p:sldId id="2288" r:id="rId21"/>
    <p:sldId id="2284" r:id="rId22"/>
    <p:sldId id="256" r:id="rId23"/>
    <p:sldId id="25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D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5257"/>
    <p:restoredTop sz="94694"/>
  </p:normalViewPr>
  <p:slideViewPr>
    <p:cSldViewPr snapToGrid="0" snapToObjects="1">
      <p:cViewPr varScale="1">
        <p:scale>
          <a:sx n="137" d="100"/>
          <a:sy n="137" d="100"/>
        </p:scale>
        <p:origin x="2136" y="192"/>
      </p:cViewPr>
      <p:guideLst/>
    </p:cSldViewPr>
  </p:slideViewPr>
  <p:notesTextViewPr>
    <p:cViewPr>
      <p:scale>
        <a:sx n="1" d="1"/>
        <a:sy n="1" d="1"/>
      </p:scale>
      <p:origin x="0" y="0"/>
    </p:cViewPr>
  </p:notesTextViewPr>
  <p:sorterViewPr>
    <p:cViewPr>
      <p:scale>
        <a:sx n="112" d="100"/>
        <a:sy n="11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3/19/26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Rot="1" noChangeAspect="1" noChangeArrowheads="1" noTextEdit="1"/>
          </p:cNvSpPr>
          <p:nvPr>
            <p:ph type="sldImg"/>
          </p:nvPr>
        </p:nvSpPr>
        <p:spPr>
          <a:xfrm>
            <a:off x="1143000" y="685800"/>
            <a:ext cx="4572000" cy="3429000"/>
          </a:xfrm>
          <a:ln/>
        </p:spPr>
      </p:sp>
      <p:sp>
        <p:nvSpPr>
          <p:cNvPr id="462851" name="Rectangle 3"/>
          <p:cNvSpPr>
            <a:spLocks noGrp="1" noChangeArrowheads="1"/>
          </p:cNvSpPr>
          <p:nvPr>
            <p:ph type="body" idx="1"/>
          </p:nvPr>
        </p:nvSpPr>
        <p:spPr>
          <a:xfrm>
            <a:off x="914711" y="4344025"/>
            <a:ext cx="5028579" cy="4114488"/>
          </a:xfrm>
        </p:spPr>
        <p:txBody>
          <a:bodyPr/>
          <a:lstStyle/>
          <a:p>
            <a:r>
              <a:rPr lang="en-US" altLang="ja-JP">
                <a:ea typeface="ＭＳ Ｐゴシック" pitchFamily="50" charset="-128"/>
              </a:rPr>
              <a:t>Show layout &amp; point of polarimeters and experimental locations</a:t>
            </a:r>
          </a:p>
          <a:p>
            <a:pPr lvl="1"/>
            <a:r>
              <a:rPr lang="en-US" altLang="ja-JP">
                <a:ea typeface="ＭＳ Ｐゴシック" pitchFamily="50" charset="-128"/>
              </a:rPr>
              <a:t>Emphasize bunch polarizations prepared at source going through AGS etc. to RHIC</a:t>
            </a:r>
          </a:p>
          <a:p>
            <a:pPr lvl="1"/>
            <a:r>
              <a:rPr lang="en-US" altLang="ja-JP">
                <a:ea typeface="ＭＳ Ｐゴシック" pitchFamily="50" charset="-128"/>
              </a:rPr>
              <a:t>Time spacing between them ~100 ns</a:t>
            </a:r>
          </a:p>
          <a:p>
            <a:pPr lvl="1"/>
            <a:r>
              <a:rPr lang="en-US" altLang="ja-JP">
                <a:ea typeface="ＭＳ Ｐゴシック" pitchFamily="50" charset="-128"/>
              </a:rPr>
              <a:t>Transverse polarization in ring, longitudinal at experiments (optional) using spin rotators</a:t>
            </a:r>
          </a:p>
          <a:p>
            <a:pPr lvl="1"/>
            <a:r>
              <a:rPr lang="en-US" altLang="ja-JP">
                <a:ea typeface="ＭＳ Ｐゴシック" pitchFamily="50" charset="-128"/>
              </a:rPr>
              <a:t>Emphasize none of these techniques existed just 4-5 years ago, all developed here at RHIC with international collaborations led by US and Japanese teams.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0D800-69D2-2835-FE17-03B76CB1CFEA}"/>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2ED2DB6B-FEB3-DEE5-0DC6-93135CDB1487}"/>
              </a:ext>
            </a:extLst>
          </p:cNvPr>
          <p:cNvSpPr>
            <a:spLocks noGrp="1" noRot="1" noChangeAspect="1" noChangeArrowheads="1" noTextEdit="1"/>
          </p:cNvSpPr>
          <p:nvPr>
            <p:ph type="sldImg"/>
          </p:nvPr>
        </p:nvSpPr>
        <p:spPr>
          <a:xfrm>
            <a:off x="1143000" y="685800"/>
            <a:ext cx="4572000" cy="3429000"/>
          </a:xfrm>
          <a:ln/>
        </p:spPr>
      </p:sp>
      <p:sp>
        <p:nvSpPr>
          <p:cNvPr id="25603" name="Rectangle 3">
            <a:extLst>
              <a:ext uri="{FF2B5EF4-FFF2-40B4-BE49-F238E27FC236}">
                <a16:creationId xmlns:a16="http://schemas.microsoft.com/office/drawing/2014/main" id="{15C7F32E-EC77-0FDF-66EB-62533F408EC8}"/>
              </a:ext>
            </a:extLst>
          </p:cNvPr>
          <p:cNvSpPr>
            <a:spLocks noGrp="1" noChangeArrowheads="1"/>
          </p:cNvSpPr>
          <p:nvPr>
            <p:ph type="body" idx="1"/>
          </p:nvPr>
        </p:nvSpPr>
        <p:spPr>
          <a:xfrm>
            <a:off x="686421" y="4344025"/>
            <a:ext cx="5485158" cy="4114488"/>
          </a:xfrm>
          <a:noFill/>
          <a:ln/>
        </p:spPr>
        <p:txBody>
          <a:bodyPr/>
          <a:lstStyle/>
          <a:p>
            <a:pPr eaLnBrk="1" hangingPunct="1"/>
            <a:endParaRPr lang="en-US" dirty="0"/>
          </a:p>
        </p:txBody>
      </p:sp>
    </p:spTree>
    <p:extLst>
      <p:ext uri="{BB962C8B-B14F-4D97-AF65-F5344CB8AC3E}">
        <p14:creationId xmlns:p14="http://schemas.microsoft.com/office/powerpoint/2010/main" val="2152653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1B03D-FF94-F272-AC82-A7290D3BED9F}"/>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610F6EB9-4B75-F522-A90A-593F1D078012}"/>
              </a:ext>
            </a:extLst>
          </p:cNvPr>
          <p:cNvSpPr>
            <a:spLocks noGrp="1" noRot="1" noChangeAspect="1" noChangeArrowheads="1" noTextEdit="1"/>
          </p:cNvSpPr>
          <p:nvPr>
            <p:ph type="sldImg"/>
          </p:nvPr>
        </p:nvSpPr>
        <p:spPr>
          <a:xfrm>
            <a:off x="1143000" y="685800"/>
            <a:ext cx="4572000" cy="3429000"/>
          </a:xfrm>
          <a:ln/>
        </p:spPr>
      </p:sp>
      <p:sp>
        <p:nvSpPr>
          <p:cNvPr id="25603" name="Rectangle 3">
            <a:extLst>
              <a:ext uri="{FF2B5EF4-FFF2-40B4-BE49-F238E27FC236}">
                <a16:creationId xmlns:a16="http://schemas.microsoft.com/office/drawing/2014/main" id="{379ADA22-1FCC-32F7-BF5F-A22468695490}"/>
              </a:ext>
            </a:extLst>
          </p:cNvPr>
          <p:cNvSpPr>
            <a:spLocks noGrp="1" noChangeArrowheads="1"/>
          </p:cNvSpPr>
          <p:nvPr>
            <p:ph type="body" idx="1"/>
          </p:nvPr>
        </p:nvSpPr>
        <p:spPr>
          <a:xfrm>
            <a:off x="686421" y="4344025"/>
            <a:ext cx="5485158" cy="4114488"/>
          </a:xfrm>
          <a:noFill/>
          <a:ln/>
        </p:spPr>
        <p:txBody>
          <a:bodyPr/>
          <a:lstStyle/>
          <a:p>
            <a:pPr eaLnBrk="1" hangingPunct="1"/>
            <a:endParaRPr lang="en-US" dirty="0"/>
          </a:p>
        </p:txBody>
      </p:sp>
    </p:spTree>
    <p:extLst>
      <p:ext uri="{BB962C8B-B14F-4D97-AF65-F5344CB8AC3E}">
        <p14:creationId xmlns:p14="http://schemas.microsoft.com/office/powerpoint/2010/main" val="911710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5B9B5-BAE1-A5FE-5081-575878670727}"/>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44400D90-808E-A97E-218D-93209A514514}"/>
              </a:ext>
            </a:extLst>
          </p:cNvPr>
          <p:cNvSpPr>
            <a:spLocks noGrp="1" noRot="1" noChangeAspect="1" noChangeArrowheads="1" noTextEdit="1"/>
          </p:cNvSpPr>
          <p:nvPr>
            <p:ph type="sldImg"/>
          </p:nvPr>
        </p:nvSpPr>
        <p:spPr>
          <a:xfrm>
            <a:off x="1143000" y="685800"/>
            <a:ext cx="4572000" cy="3429000"/>
          </a:xfrm>
          <a:ln/>
        </p:spPr>
      </p:sp>
      <p:sp>
        <p:nvSpPr>
          <p:cNvPr id="25603" name="Rectangle 3">
            <a:extLst>
              <a:ext uri="{FF2B5EF4-FFF2-40B4-BE49-F238E27FC236}">
                <a16:creationId xmlns:a16="http://schemas.microsoft.com/office/drawing/2014/main" id="{DFCBF1B5-4C22-4847-A087-B1D3F81B4445}"/>
              </a:ext>
            </a:extLst>
          </p:cNvPr>
          <p:cNvSpPr>
            <a:spLocks noGrp="1" noChangeArrowheads="1"/>
          </p:cNvSpPr>
          <p:nvPr>
            <p:ph type="body" idx="1"/>
          </p:nvPr>
        </p:nvSpPr>
        <p:spPr>
          <a:xfrm>
            <a:off x="686421" y="4344025"/>
            <a:ext cx="5485158" cy="4114488"/>
          </a:xfrm>
          <a:noFill/>
          <a:ln/>
        </p:spPr>
        <p:txBody>
          <a:bodyPr/>
          <a:lstStyle/>
          <a:p>
            <a:pPr eaLnBrk="1" hangingPunct="1"/>
            <a:endParaRPr lang="en-US" dirty="0"/>
          </a:p>
        </p:txBody>
      </p:sp>
    </p:spTree>
    <p:extLst>
      <p:ext uri="{BB962C8B-B14F-4D97-AF65-F5344CB8AC3E}">
        <p14:creationId xmlns:p14="http://schemas.microsoft.com/office/powerpoint/2010/main" val="192109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BF004-0CCF-B4A6-6DE3-0A62D2B5C367}"/>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41FFAD1C-8B92-6240-1EA0-F028E9669C12}"/>
              </a:ext>
            </a:extLst>
          </p:cNvPr>
          <p:cNvSpPr>
            <a:spLocks noGrp="1" noRot="1" noChangeAspect="1" noChangeArrowheads="1" noTextEdit="1"/>
          </p:cNvSpPr>
          <p:nvPr>
            <p:ph type="sldImg"/>
          </p:nvPr>
        </p:nvSpPr>
        <p:spPr>
          <a:xfrm>
            <a:off x="1143000" y="685800"/>
            <a:ext cx="4572000" cy="3429000"/>
          </a:xfrm>
          <a:ln/>
        </p:spPr>
      </p:sp>
      <p:sp>
        <p:nvSpPr>
          <p:cNvPr id="25603" name="Rectangle 3">
            <a:extLst>
              <a:ext uri="{FF2B5EF4-FFF2-40B4-BE49-F238E27FC236}">
                <a16:creationId xmlns:a16="http://schemas.microsoft.com/office/drawing/2014/main" id="{C8EA7466-ED6F-7B5A-FF9B-2250FF944540}"/>
              </a:ext>
            </a:extLst>
          </p:cNvPr>
          <p:cNvSpPr>
            <a:spLocks noGrp="1" noChangeArrowheads="1"/>
          </p:cNvSpPr>
          <p:nvPr>
            <p:ph type="body" idx="1"/>
          </p:nvPr>
        </p:nvSpPr>
        <p:spPr>
          <a:xfrm>
            <a:off x="686421" y="4344025"/>
            <a:ext cx="5485158" cy="4114488"/>
          </a:xfrm>
          <a:noFill/>
          <a:ln/>
        </p:spPr>
        <p:txBody>
          <a:bodyPr/>
          <a:lstStyle/>
          <a:p>
            <a:pPr eaLnBrk="1" hangingPunct="1"/>
            <a:endParaRPr lang="en-US" dirty="0"/>
          </a:p>
        </p:txBody>
      </p:sp>
    </p:spTree>
    <p:extLst>
      <p:ext uri="{BB962C8B-B14F-4D97-AF65-F5344CB8AC3E}">
        <p14:creationId xmlns:p14="http://schemas.microsoft.com/office/powerpoint/2010/main" val="2688791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1E6B2-A4A5-C044-DD43-56063507F414}"/>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71B71CB9-92B2-F4B3-B8DB-513122C98A17}"/>
              </a:ext>
            </a:extLst>
          </p:cNvPr>
          <p:cNvSpPr>
            <a:spLocks noGrp="1" noRot="1" noChangeAspect="1" noChangeArrowheads="1" noTextEdit="1"/>
          </p:cNvSpPr>
          <p:nvPr>
            <p:ph type="sldImg"/>
          </p:nvPr>
        </p:nvSpPr>
        <p:spPr>
          <a:xfrm>
            <a:off x="1143000" y="685800"/>
            <a:ext cx="4572000" cy="3429000"/>
          </a:xfrm>
          <a:ln/>
        </p:spPr>
      </p:sp>
      <p:sp>
        <p:nvSpPr>
          <p:cNvPr id="25603" name="Rectangle 3">
            <a:extLst>
              <a:ext uri="{FF2B5EF4-FFF2-40B4-BE49-F238E27FC236}">
                <a16:creationId xmlns:a16="http://schemas.microsoft.com/office/drawing/2014/main" id="{95CC58B1-30B9-AE08-B01E-A1A94F6DB0D6}"/>
              </a:ext>
            </a:extLst>
          </p:cNvPr>
          <p:cNvSpPr>
            <a:spLocks noGrp="1" noChangeArrowheads="1"/>
          </p:cNvSpPr>
          <p:nvPr>
            <p:ph type="body" idx="1"/>
          </p:nvPr>
        </p:nvSpPr>
        <p:spPr>
          <a:xfrm>
            <a:off x="686421" y="4344025"/>
            <a:ext cx="5485158" cy="4114488"/>
          </a:xfrm>
          <a:noFill/>
          <a:ln/>
        </p:spPr>
        <p:txBody>
          <a:bodyPr/>
          <a:lstStyle/>
          <a:p>
            <a:pPr eaLnBrk="1" hangingPunct="1"/>
            <a:endParaRPr lang="en-US" dirty="0"/>
          </a:p>
        </p:txBody>
      </p:sp>
    </p:spTree>
    <p:extLst>
      <p:ext uri="{BB962C8B-B14F-4D97-AF65-F5344CB8AC3E}">
        <p14:creationId xmlns:p14="http://schemas.microsoft.com/office/powerpoint/2010/main" val="781713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139B4-6604-F327-450D-8CC7F48ADDF8}"/>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599E0F9F-4A8C-B798-E02C-DB7E10BF7060}"/>
              </a:ext>
            </a:extLst>
          </p:cNvPr>
          <p:cNvSpPr>
            <a:spLocks noGrp="1" noRot="1" noChangeAspect="1" noChangeArrowheads="1" noTextEdit="1"/>
          </p:cNvSpPr>
          <p:nvPr>
            <p:ph type="sldImg"/>
          </p:nvPr>
        </p:nvSpPr>
        <p:spPr>
          <a:xfrm>
            <a:off x="1143000" y="685800"/>
            <a:ext cx="4572000" cy="3429000"/>
          </a:xfrm>
          <a:ln/>
        </p:spPr>
      </p:sp>
      <p:sp>
        <p:nvSpPr>
          <p:cNvPr id="25603" name="Rectangle 3">
            <a:extLst>
              <a:ext uri="{FF2B5EF4-FFF2-40B4-BE49-F238E27FC236}">
                <a16:creationId xmlns:a16="http://schemas.microsoft.com/office/drawing/2014/main" id="{DA30765E-AE06-3C5F-9EEE-F871C9B8F9A5}"/>
              </a:ext>
            </a:extLst>
          </p:cNvPr>
          <p:cNvSpPr>
            <a:spLocks noGrp="1" noChangeArrowheads="1"/>
          </p:cNvSpPr>
          <p:nvPr>
            <p:ph type="body" idx="1"/>
          </p:nvPr>
        </p:nvSpPr>
        <p:spPr>
          <a:xfrm>
            <a:off x="686421" y="4344025"/>
            <a:ext cx="5485158" cy="4114488"/>
          </a:xfrm>
          <a:noFill/>
          <a:ln/>
        </p:spPr>
        <p:txBody>
          <a:bodyPr/>
          <a:lstStyle/>
          <a:p>
            <a:pPr eaLnBrk="1" hangingPunct="1"/>
            <a:endParaRPr lang="en-US" dirty="0"/>
          </a:p>
        </p:txBody>
      </p:sp>
    </p:spTree>
    <p:extLst>
      <p:ext uri="{BB962C8B-B14F-4D97-AF65-F5344CB8AC3E}">
        <p14:creationId xmlns:p14="http://schemas.microsoft.com/office/powerpoint/2010/main" val="954801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EE6DF-7D63-184A-0530-3C8351CA9FB2}"/>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AA2E0838-E4A7-8C43-5010-5C520C4A1077}"/>
              </a:ext>
            </a:extLst>
          </p:cNvPr>
          <p:cNvSpPr>
            <a:spLocks noGrp="1" noRot="1" noChangeAspect="1" noChangeArrowheads="1" noTextEdit="1"/>
          </p:cNvSpPr>
          <p:nvPr>
            <p:ph type="sldImg"/>
          </p:nvPr>
        </p:nvSpPr>
        <p:spPr>
          <a:xfrm>
            <a:off x="1143000" y="685800"/>
            <a:ext cx="4572000" cy="3429000"/>
          </a:xfrm>
          <a:ln/>
        </p:spPr>
      </p:sp>
      <p:sp>
        <p:nvSpPr>
          <p:cNvPr id="25603" name="Rectangle 3">
            <a:extLst>
              <a:ext uri="{FF2B5EF4-FFF2-40B4-BE49-F238E27FC236}">
                <a16:creationId xmlns:a16="http://schemas.microsoft.com/office/drawing/2014/main" id="{CBAA148D-8809-880B-05C8-F5F50158D12A}"/>
              </a:ext>
            </a:extLst>
          </p:cNvPr>
          <p:cNvSpPr>
            <a:spLocks noGrp="1" noChangeArrowheads="1"/>
          </p:cNvSpPr>
          <p:nvPr>
            <p:ph type="body" idx="1"/>
          </p:nvPr>
        </p:nvSpPr>
        <p:spPr>
          <a:xfrm>
            <a:off x="686421" y="4344025"/>
            <a:ext cx="5485158" cy="4114488"/>
          </a:xfrm>
          <a:noFill/>
          <a:ln/>
        </p:spPr>
        <p:txBody>
          <a:bodyPr/>
          <a:lstStyle/>
          <a:p>
            <a:pPr eaLnBrk="1" hangingPunct="1"/>
            <a:endParaRPr lang="en-US" dirty="0"/>
          </a:p>
        </p:txBody>
      </p:sp>
    </p:spTree>
    <p:extLst>
      <p:ext uri="{BB962C8B-B14F-4D97-AF65-F5344CB8AC3E}">
        <p14:creationId xmlns:p14="http://schemas.microsoft.com/office/powerpoint/2010/main" val="1822472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A772F-4ECA-8E01-B675-72BEF0FA78F5}"/>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B1DB0056-4E15-807D-7F64-0840DC612E6A}"/>
              </a:ext>
            </a:extLst>
          </p:cNvPr>
          <p:cNvSpPr>
            <a:spLocks noGrp="1" noRot="1" noChangeAspect="1" noChangeArrowheads="1" noTextEdit="1"/>
          </p:cNvSpPr>
          <p:nvPr>
            <p:ph type="sldImg"/>
          </p:nvPr>
        </p:nvSpPr>
        <p:spPr>
          <a:xfrm>
            <a:off x="1143000" y="685800"/>
            <a:ext cx="4572000" cy="3429000"/>
          </a:xfrm>
          <a:ln/>
        </p:spPr>
      </p:sp>
      <p:sp>
        <p:nvSpPr>
          <p:cNvPr id="25603" name="Rectangle 3">
            <a:extLst>
              <a:ext uri="{FF2B5EF4-FFF2-40B4-BE49-F238E27FC236}">
                <a16:creationId xmlns:a16="http://schemas.microsoft.com/office/drawing/2014/main" id="{F04A12B8-AC8C-021D-DFB6-FBE22798F4A3}"/>
              </a:ext>
            </a:extLst>
          </p:cNvPr>
          <p:cNvSpPr>
            <a:spLocks noGrp="1" noChangeArrowheads="1"/>
          </p:cNvSpPr>
          <p:nvPr>
            <p:ph type="body" idx="1"/>
          </p:nvPr>
        </p:nvSpPr>
        <p:spPr>
          <a:xfrm>
            <a:off x="686421" y="4344025"/>
            <a:ext cx="5485158" cy="4114488"/>
          </a:xfrm>
          <a:noFill/>
          <a:ln/>
        </p:spPr>
        <p:txBody>
          <a:bodyPr/>
          <a:lstStyle/>
          <a:p>
            <a:pPr eaLnBrk="1" hangingPunct="1"/>
            <a:endParaRPr lang="en-US" dirty="0"/>
          </a:p>
        </p:txBody>
      </p:sp>
    </p:spTree>
    <p:extLst>
      <p:ext uri="{BB962C8B-B14F-4D97-AF65-F5344CB8AC3E}">
        <p14:creationId xmlns:p14="http://schemas.microsoft.com/office/powerpoint/2010/main" val="3325055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DC7EF-E71C-E2AE-8F0E-F71D6EB4ED84}"/>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CF358242-0D90-6B89-0D36-60ADE2432337}"/>
              </a:ext>
            </a:extLst>
          </p:cNvPr>
          <p:cNvSpPr>
            <a:spLocks noGrp="1" noRot="1" noChangeAspect="1" noChangeArrowheads="1" noTextEdit="1"/>
          </p:cNvSpPr>
          <p:nvPr>
            <p:ph type="sldImg"/>
          </p:nvPr>
        </p:nvSpPr>
        <p:spPr>
          <a:xfrm>
            <a:off x="1143000" y="685800"/>
            <a:ext cx="4572000" cy="3429000"/>
          </a:xfrm>
          <a:ln/>
        </p:spPr>
      </p:sp>
      <p:sp>
        <p:nvSpPr>
          <p:cNvPr id="25603" name="Rectangle 3">
            <a:extLst>
              <a:ext uri="{FF2B5EF4-FFF2-40B4-BE49-F238E27FC236}">
                <a16:creationId xmlns:a16="http://schemas.microsoft.com/office/drawing/2014/main" id="{0540B812-66CD-A6D8-D7D5-B8F3A831F59D}"/>
              </a:ext>
            </a:extLst>
          </p:cNvPr>
          <p:cNvSpPr>
            <a:spLocks noGrp="1" noChangeArrowheads="1"/>
          </p:cNvSpPr>
          <p:nvPr>
            <p:ph type="body" idx="1"/>
          </p:nvPr>
        </p:nvSpPr>
        <p:spPr>
          <a:xfrm>
            <a:off x="686421" y="4344025"/>
            <a:ext cx="5485158" cy="4114488"/>
          </a:xfrm>
          <a:noFill/>
          <a:ln/>
        </p:spPr>
        <p:txBody>
          <a:bodyPr/>
          <a:lstStyle/>
          <a:p>
            <a:pPr eaLnBrk="1" hangingPunct="1"/>
            <a:endParaRPr lang="en-US" dirty="0"/>
          </a:p>
        </p:txBody>
      </p:sp>
    </p:spTree>
    <p:extLst>
      <p:ext uri="{BB962C8B-B14F-4D97-AF65-F5344CB8AC3E}">
        <p14:creationId xmlns:p14="http://schemas.microsoft.com/office/powerpoint/2010/main" val="881734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3" y="2541806"/>
            <a:ext cx="7750969" cy="1947460"/>
          </a:xfrm>
        </p:spPr>
        <p:txBody>
          <a:bodyPr anchor="t" anchorCtr="0">
            <a:normAutofit/>
          </a:bodyPr>
          <a:lstStyle>
            <a:lvl1pPr algn="l">
              <a:defRPr sz="36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3" y="5773232"/>
            <a:ext cx="7750969" cy="746185"/>
          </a:xfrm>
        </p:spPr>
        <p:txBody>
          <a:bodyPr>
            <a:normAutofit/>
          </a:bodyPr>
          <a:lstStyle>
            <a:lvl1pPr marL="0" indent="0" algn="l">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3" y="4501447"/>
            <a:ext cx="7750969" cy="1259607"/>
          </a:xfrm>
        </p:spPr>
        <p:txBody>
          <a:bodyPr>
            <a:noAutofit/>
          </a:bodyPr>
          <a:lstStyle>
            <a:lvl1pPr marL="0" indent="0">
              <a:buFontTx/>
              <a:buNone/>
              <a:defRPr sz="1800">
                <a:solidFill>
                  <a:schemeClr val="bg1"/>
                </a:solidFill>
              </a:defRPr>
            </a:lvl1pPr>
            <a:lvl2pPr marL="257175" indent="0">
              <a:buFontTx/>
              <a:buNone/>
              <a:defRPr sz="1125"/>
            </a:lvl2pPr>
            <a:lvl3pPr marL="514350" indent="0">
              <a:buFontTx/>
              <a:buNone/>
              <a:defRPr sz="1125"/>
            </a:lvl3pPr>
            <a:lvl4pPr marL="771525" indent="0">
              <a:buFontTx/>
              <a:buNone/>
              <a:defRPr sz="1125"/>
            </a:lvl4pPr>
            <a:lvl5pPr marL="1028700" indent="0">
              <a:buFontTx/>
              <a:buNone/>
              <a:defRPr sz="1125"/>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1599602876"/>
      </p:ext>
    </p:extLst>
  </p:cSld>
  <p:clrMapOvr>
    <a:masterClrMapping/>
  </p:clrMapOvr>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tretch>
            <a:fillRect/>
          </a:stretch>
        </p:blipFill>
        <p:spPr>
          <a:xfrm>
            <a:off x="5436664" y="5761050"/>
            <a:ext cx="3238500" cy="419100"/>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F62D8-68A0-2572-11A4-1CE12DFDF2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4BAEEF-5654-25B8-20CB-70D144028E6E}"/>
              </a:ext>
            </a:extLst>
          </p:cNvPr>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Polarized Ion Development for next Decade in EIC Injectors</a:t>
            </a:r>
          </a:p>
        </p:txBody>
      </p:sp>
      <p:sp>
        <p:nvSpPr>
          <p:cNvPr id="3" name="Subtitle 2">
            <a:extLst>
              <a:ext uri="{FF2B5EF4-FFF2-40B4-BE49-F238E27FC236}">
                <a16:creationId xmlns:a16="http://schemas.microsoft.com/office/drawing/2014/main" id="{92A96094-9444-FFE6-81BD-7874465350C6}"/>
              </a:ext>
            </a:extLst>
          </p:cNvPr>
          <p:cNvSpPr>
            <a:spLocks noGrp="1"/>
          </p:cNvSpPr>
          <p:nvPr>
            <p:ph type="subTitle" idx="1"/>
          </p:nvPr>
        </p:nvSpPr>
        <p:spPr>
          <a:xfrm>
            <a:off x="432601" y="5387961"/>
            <a:ext cx="7750969" cy="746185"/>
          </a:xfrm>
        </p:spPr>
        <p:txBody>
          <a:bodyPr>
            <a:normAutofit fontScale="92500" lnSpcReduction="10000"/>
          </a:bodyPr>
          <a:lstStyle/>
          <a:p>
            <a:r>
              <a:rPr lang="en-US" dirty="0"/>
              <a:t>March 19th, 2026</a:t>
            </a:r>
          </a:p>
          <a:p>
            <a:r>
              <a:rPr lang="en-US" dirty="0"/>
              <a:t>EPIOS Workshop</a:t>
            </a:r>
          </a:p>
          <a:p>
            <a:r>
              <a:rPr lang="en-US" dirty="0"/>
              <a:t>Stony Brook University</a:t>
            </a:r>
          </a:p>
        </p:txBody>
      </p:sp>
      <p:sp>
        <p:nvSpPr>
          <p:cNvPr id="4" name="Text Placeholder 3">
            <a:extLst>
              <a:ext uri="{FF2B5EF4-FFF2-40B4-BE49-F238E27FC236}">
                <a16:creationId xmlns:a16="http://schemas.microsoft.com/office/drawing/2014/main" id="{1E776A2B-ED16-4E46-F155-C6F53D0C5C33}"/>
              </a:ext>
            </a:extLst>
          </p:cNvPr>
          <p:cNvSpPr>
            <a:spLocks noGrp="1"/>
          </p:cNvSpPr>
          <p:nvPr>
            <p:ph type="body" sz="quarter" idx="10"/>
          </p:nvPr>
        </p:nvSpPr>
        <p:spPr/>
        <p:txBody>
          <a:bodyPr/>
          <a:lstStyle/>
          <a:p>
            <a:r>
              <a:rPr lang="en-US" dirty="0">
                <a:latin typeface="Times New Roman" panose="02020603050405020304" pitchFamily="18" charset="0"/>
                <a:cs typeface="Times New Roman" panose="02020603050405020304" pitchFamily="18" charset="0"/>
              </a:rPr>
              <a:t>Haixin Huang</a:t>
            </a:r>
          </a:p>
        </p:txBody>
      </p:sp>
    </p:spTree>
    <p:extLst>
      <p:ext uri="{BB962C8B-B14F-4D97-AF65-F5344CB8AC3E}">
        <p14:creationId xmlns:p14="http://schemas.microsoft.com/office/powerpoint/2010/main" val="1735481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E6EA-1453-C344-8220-625386CBC6B4}"/>
              </a:ext>
            </a:extLst>
          </p:cNvPr>
          <p:cNvSpPr>
            <a:spLocks noGrp="1"/>
          </p:cNvSpPr>
          <p:nvPr>
            <p:ph type="title"/>
          </p:nvPr>
        </p:nvSpPr>
        <p:spPr>
          <a:xfrm>
            <a:off x="248409" y="188995"/>
            <a:ext cx="7886700" cy="580292"/>
          </a:xfrm>
        </p:spPr>
        <p:txBody>
          <a:bodyPr>
            <a:normAutofit fontScale="90000"/>
          </a:bodyPr>
          <a:lstStyle/>
          <a:p>
            <a:r>
              <a:rPr lang="en-US" dirty="0">
                <a:solidFill>
                  <a:srgbClr val="FF0000"/>
                </a:solidFill>
                <a:latin typeface="Times New Roman" panose="02020603050405020304" pitchFamily="18" charset="0"/>
                <a:cs typeface="Times New Roman" panose="02020603050405020304" pitchFamily="18" charset="0"/>
              </a:rPr>
              <a:t>Emittance Preservation in AGS</a:t>
            </a:r>
          </a:p>
        </p:txBody>
      </p:sp>
      <p:sp>
        <p:nvSpPr>
          <p:cNvPr id="3" name="Content Placeholder 2">
            <a:extLst>
              <a:ext uri="{FF2B5EF4-FFF2-40B4-BE49-F238E27FC236}">
                <a16:creationId xmlns:a16="http://schemas.microsoft.com/office/drawing/2014/main" id="{6A925126-5D73-924A-9457-5E800C0E0C44}"/>
              </a:ext>
            </a:extLst>
          </p:cNvPr>
          <p:cNvSpPr>
            <a:spLocks noGrp="1"/>
          </p:cNvSpPr>
          <p:nvPr>
            <p:ph idx="1"/>
          </p:nvPr>
        </p:nvSpPr>
        <p:spPr>
          <a:xfrm>
            <a:off x="248409" y="1047517"/>
            <a:ext cx="5286376" cy="1560226"/>
          </a:xfrm>
        </p:spPr>
        <p:txBody>
          <a:bodyPr>
            <a:normAutofit/>
          </a:bodyPr>
          <a:lstStyle/>
          <a:p>
            <a:pPr marL="0" indent="0">
              <a:buNone/>
            </a:pPr>
            <a:r>
              <a:rPr lang="en-US" sz="1600" dirty="0">
                <a:solidFill>
                  <a:srgbClr val="002060"/>
                </a:solidFill>
              </a:rPr>
              <a:t>Demonstrated in Run 17: Peak current-driven emittance growth at AGS injection</a:t>
            </a:r>
          </a:p>
        </p:txBody>
      </p:sp>
      <p:sp>
        <p:nvSpPr>
          <p:cNvPr id="4" name="Slide Number Placeholder 3">
            <a:extLst>
              <a:ext uri="{FF2B5EF4-FFF2-40B4-BE49-F238E27FC236}">
                <a16:creationId xmlns:a16="http://schemas.microsoft.com/office/drawing/2014/main" id="{035EBD7F-2857-4749-AC0D-C512D750CDD9}"/>
              </a:ext>
            </a:extLst>
          </p:cNvPr>
          <p:cNvSpPr>
            <a:spLocks noGrp="1"/>
          </p:cNvSpPr>
          <p:nvPr>
            <p:ph type="sldNum" sz="quarter" idx="12"/>
          </p:nvPr>
        </p:nvSpPr>
        <p:spPr>
          <a:xfrm>
            <a:off x="3543300" y="6337101"/>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10</a:t>
            </a:fld>
            <a:endParaRPr lang="en-US" dirty="0"/>
          </a:p>
        </p:txBody>
      </p:sp>
      <p:pic>
        <p:nvPicPr>
          <p:cNvPr id="6" name="Content Placeholder 5" descr="Mon_Mar_13_19-32-42_2017.21367.gif">
            <a:extLst>
              <a:ext uri="{FF2B5EF4-FFF2-40B4-BE49-F238E27FC236}">
                <a16:creationId xmlns:a16="http://schemas.microsoft.com/office/drawing/2014/main" id="{09AF892C-E0DB-2040-ACD3-31AE09F6038C}"/>
              </a:ext>
            </a:extLst>
          </p:cNvPr>
          <p:cNvPicPr>
            <a:picLocks noChangeAspect="1"/>
          </p:cNvPicPr>
          <p:nvPr/>
        </p:nvPicPr>
        <p:blipFill rotWithShape="1">
          <a:blip r:embed="rId2">
            <a:extLst>
              <a:ext uri="{28A0092B-C50C-407E-A947-70E740481C1C}">
                <a14:useLocalDpi xmlns:a14="http://schemas.microsoft.com/office/drawing/2010/main" val="0"/>
              </a:ext>
            </a:extLst>
          </a:blip>
          <a:srcRect l="19" t="27551" r="2310" b="10982"/>
          <a:stretch/>
        </p:blipFill>
        <p:spPr>
          <a:xfrm>
            <a:off x="5694508" y="1399861"/>
            <a:ext cx="3201083" cy="1884066"/>
          </a:xfrm>
          <a:prstGeom prst="rect">
            <a:avLst/>
          </a:prstGeom>
        </p:spPr>
      </p:pic>
      <p:sp>
        <p:nvSpPr>
          <p:cNvPr id="8" name="TextBox 7">
            <a:extLst>
              <a:ext uri="{FF2B5EF4-FFF2-40B4-BE49-F238E27FC236}">
                <a16:creationId xmlns:a16="http://schemas.microsoft.com/office/drawing/2014/main" id="{4593755B-BB18-D241-AC58-BA565BEE939D}"/>
              </a:ext>
            </a:extLst>
          </p:cNvPr>
          <p:cNvSpPr txBox="1"/>
          <p:nvPr/>
        </p:nvSpPr>
        <p:spPr>
          <a:xfrm>
            <a:off x="578676" y="1580874"/>
            <a:ext cx="4262416" cy="830997"/>
          </a:xfrm>
          <a:prstGeom prst="rect">
            <a:avLst/>
          </a:prstGeom>
          <a:noFill/>
        </p:spPr>
        <p:txBody>
          <a:bodyPr wrap="square" rtlCol="0">
            <a:spAutoFit/>
          </a:bodyPr>
          <a:lstStyle/>
          <a:p>
            <a:r>
              <a:rPr lang="en-US" sz="1600" dirty="0">
                <a:solidFill>
                  <a:srgbClr val="002060"/>
                </a:solidFill>
              </a:rPr>
              <a:t>Addition of defocusing RF voltage:</a:t>
            </a:r>
          </a:p>
          <a:p>
            <a:pPr marL="557213" lvl="1" indent="-214313">
              <a:buFont typeface="Arial" panose="020B0604020202020204" pitchFamily="34" charset="0"/>
              <a:buChar char="•"/>
            </a:pPr>
            <a:r>
              <a:rPr lang="en-US" sz="1600" dirty="0">
                <a:solidFill>
                  <a:srgbClr val="002060"/>
                </a:solidFill>
              </a:rPr>
              <a:t>20% reduction in peak current</a:t>
            </a:r>
          </a:p>
          <a:p>
            <a:pPr marL="557213" lvl="1" indent="-214313">
              <a:buFont typeface="Arial" panose="020B0604020202020204" pitchFamily="34" charset="0"/>
              <a:buChar char="•"/>
            </a:pPr>
            <a:r>
              <a:rPr lang="en-US" sz="1600" dirty="0">
                <a:solidFill>
                  <a:srgbClr val="002060"/>
                </a:solidFill>
              </a:rPr>
              <a:t>15% reduction in vertical emittance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EA6541F-58BC-5842-A74F-91C6A2BF302C}"/>
                  </a:ext>
                </a:extLst>
              </p:cNvPr>
              <p:cNvSpPr txBox="1"/>
              <p:nvPr/>
            </p:nvSpPr>
            <p:spPr>
              <a:xfrm>
                <a:off x="248409" y="3451884"/>
                <a:ext cx="5286376" cy="2585323"/>
              </a:xfrm>
              <a:prstGeom prst="rect">
                <a:avLst/>
              </a:prstGeom>
              <a:noFill/>
              <a:ln>
                <a:solidFill>
                  <a:schemeClr val="tx1"/>
                </a:solidFill>
              </a:ln>
            </p:spPr>
            <p:txBody>
              <a:bodyPr wrap="square" rtlCol="0">
                <a:spAutoFit/>
              </a:bodyPr>
              <a:lstStyle/>
              <a:p>
                <a:r>
                  <a:rPr lang="en-US" dirty="0">
                    <a:solidFill>
                      <a:srgbClr val="002060"/>
                    </a:solidFill>
                  </a:rPr>
                  <a:t>Two further mitigation strategies</a:t>
                </a:r>
              </a:p>
              <a:p>
                <a:pPr lvl="1"/>
                <a:r>
                  <a:rPr lang="en-US" dirty="0">
                    <a:solidFill>
                      <a:srgbClr val="002060"/>
                    </a:solidFill>
                  </a:rPr>
                  <a:t>1. Raise the Booster to AGS transfer energy. It is possible now with AC dipole to overcome intrinsic resonances in the Booster. But this at least requires upgrading Booster extraction(F3, F6), AGS injection(L20,A5) from ~9-9.5Tm to  10.8Tm(for He-3 at |G</a:t>
                </a:r>
                <a14:m>
                  <m:oMath xmlns:m="http://schemas.openxmlformats.org/officeDocument/2006/math">
                    <m:r>
                      <a:rPr lang="en-US" i="1" smtClean="0">
                        <a:solidFill>
                          <a:srgbClr val="002060"/>
                        </a:solidFill>
                        <a:latin typeface="Cambria Math" panose="02040503050406030204" pitchFamily="18" charset="0"/>
                        <a:ea typeface="Cambria Math" panose="02040503050406030204" pitchFamily="18" charset="0"/>
                      </a:rPr>
                      <m:t>𝛾</m:t>
                    </m:r>
                    <m:r>
                      <a:rPr lang="en-US" b="0" i="1" smtClean="0">
                        <a:solidFill>
                          <a:srgbClr val="002060"/>
                        </a:solidFill>
                        <a:latin typeface="Cambria Math" panose="02040503050406030204" pitchFamily="18" charset="0"/>
                        <a:ea typeface="Cambria Math" panose="02040503050406030204" pitchFamily="18" charset="0"/>
                      </a:rPr>
                      <m:t>|</m:t>
                    </m:r>
                  </m:oMath>
                </a14:m>
                <a:r>
                  <a:rPr lang="en-US" dirty="0">
                    <a:solidFill>
                      <a:srgbClr val="002060"/>
                    </a:solidFill>
                  </a:rPr>
                  <a:t>=10.5) or 12.8Tm(for proton at G</a:t>
                </a:r>
                <a14:m>
                  <m:oMath xmlns:m="http://schemas.openxmlformats.org/officeDocument/2006/math">
                    <m:r>
                      <a:rPr lang="en-US" i="1">
                        <a:solidFill>
                          <a:srgbClr val="002060"/>
                        </a:solidFill>
                        <a:latin typeface="Cambria Math" panose="02040503050406030204" pitchFamily="18" charset="0"/>
                        <a:ea typeface="Cambria Math" panose="02040503050406030204" pitchFamily="18" charset="0"/>
                      </a:rPr>
                      <m:t>𝛾</m:t>
                    </m:r>
                  </m:oMath>
                </a14:m>
                <a:r>
                  <a:rPr lang="en-US" dirty="0">
                    <a:solidFill>
                      <a:srgbClr val="002060"/>
                    </a:solidFill>
                  </a:rPr>
                  <a:t>=7.5).</a:t>
                </a:r>
              </a:p>
              <a:p>
                <a:pPr lvl="1"/>
                <a:r>
                  <a:rPr lang="en-US" dirty="0">
                    <a:solidFill>
                      <a:srgbClr val="002060"/>
                    </a:solidFill>
                  </a:rPr>
                  <a:t>2. Bunch splitting/merging</a:t>
                </a:r>
              </a:p>
            </p:txBody>
          </p:sp>
        </mc:Choice>
        <mc:Fallback xmlns="">
          <p:sp>
            <p:nvSpPr>
              <p:cNvPr id="9" name="TextBox 8">
                <a:extLst>
                  <a:ext uri="{FF2B5EF4-FFF2-40B4-BE49-F238E27FC236}">
                    <a16:creationId xmlns:a16="http://schemas.microsoft.com/office/drawing/2014/main" id="{FEA6541F-58BC-5842-A74F-91C6A2BF302C}"/>
                  </a:ext>
                </a:extLst>
              </p:cNvPr>
              <p:cNvSpPr txBox="1">
                <a:spLocks noRot="1" noChangeAspect="1" noMove="1" noResize="1" noEditPoints="1" noAdjustHandles="1" noChangeArrowheads="1" noChangeShapeType="1" noTextEdit="1"/>
              </p:cNvSpPr>
              <p:nvPr/>
            </p:nvSpPr>
            <p:spPr>
              <a:xfrm>
                <a:off x="248409" y="3451884"/>
                <a:ext cx="5286376" cy="2585323"/>
              </a:xfrm>
              <a:prstGeom prst="rect">
                <a:avLst/>
              </a:prstGeom>
              <a:blipFill>
                <a:blip r:embed="rId3"/>
                <a:stretch>
                  <a:fillRect l="-957" t="-976" r="-1675" b="-2439"/>
                </a:stretch>
              </a:blipFill>
              <a:ln>
                <a:solidFill>
                  <a:schemeClr val="tx1"/>
                </a:solidFill>
              </a:ln>
            </p:spPr>
            <p:txBody>
              <a:bodyPr/>
              <a:lstStyle/>
              <a:p>
                <a:r>
                  <a:rPr lang="en-US">
                    <a:noFill/>
                  </a:rPr>
                  <a:t> </a:t>
                </a:r>
              </a:p>
            </p:txBody>
          </p:sp>
        </mc:Fallback>
      </mc:AlternateContent>
      <p:pic>
        <p:nvPicPr>
          <p:cNvPr id="13" name="Picture 12" descr="A close up of a map&#10;&#10;Description automatically generated">
            <a:extLst>
              <a:ext uri="{FF2B5EF4-FFF2-40B4-BE49-F238E27FC236}">
                <a16:creationId xmlns:a16="http://schemas.microsoft.com/office/drawing/2014/main" id="{C51DA9C4-7036-0642-BDF8-649FB229A777}"/>
              </a:ext>
            </a:extLst>
          </p:cNvPr>
          <p:cNvPicPr>
            <a:picLocks noChangeAspect="1"/>
          </p:cNvPicPr>
          <p:nvPr/>
        </p:nvPicPr>
        <p:blipFill rotWithShape="1">
          <a:blip r:embed="rId4"/>
          <a:srcRect l="1142" t="2577" r="3414"/>
          <a:stretch/>
        </p:blipFill>
        <p:spPr>
          <a:xfrm>
            <a:off x="5600700" y="3770824"/>
            <a:ext cx="3208785" cy="2456485"/>
          </a:xfrm>
          <a:prstGeom prst="rect">
            <a:avLst/>
          </a:prstGeom>
          <a:ln>
            <a:solidFill>
              <a:schemeClr val="tx1"/>
            </a:solidFill>
          </a:ln>
        </p:spPr>
      </p:pic>
      <p:sp>
        <p:nvSpPr>
          <p:cNvPr id="14" name="TextBox 13">
            <a:extLst>
              <a:ext uri="{FF2B5EF4-FFF2-40B4-BE49-F238E27FC236}">
                <a16:creationId xmlns:a16="http://schemas.microsoft.com/office/drawing/2014/main" id="{543F497D-94A6-3F42-97A9-C585531B8395}"/>
              </a:ext>
            </a:extLst>
          </p:cNvPr>
          <p:cNvSpPr txBox="1"/>
          <p:nvPr/>
        </p:nvSpPr>
        <p:spPr>
          <a:xfrm>
            <a:off x="5620602" y="1080724"/>
            <a:ext cx="3274988" cy="300082"/>
          </a:xfrm>
          <a:prstGeom prst="rect">
            <a:avLst/>
          </a:prstGeom>
          <a:solidFill>
            <a:schemeClr val="accent1">
              <a:lumMod val="40000"/>
              <a:lumOff val="60000"/>
            </a:schemeClr>
          </a:solidFill>
        </p:spPr>
        <p:txBody>
          <a:bodyPr wrap="square" rtlCol="0">
            <a:spAutoFit/>
          </a:bodyPr>
          <a:lstStyle/>
          <a:p>
            <a:pPr algn="ctr"/>
            <a:r>
              <a:rPr lang="en-US" sz="1350" dirty="0"/>
              <a:t>AGS Longitudinal distribution</a:t>
            </a:r>
          </a:p>
        </p:txBody>
      </p:sp>
      <p:sp>
        <p:nvSpPr>
          <p:cNvPr id="15" name="TextBox 14">
            <a:extLst>
              <a:ext uri="{FF2B5EF4-FFF2-40B4-BE49-F238E27FC236}">
                <a16:creationId xmlns:a16="http://schemas.microsoft.com/office/drawing/2014/main" id="{7F1B8363-8CCE-9C40-8FB1-0413DB453F11}"/>
              </a:ext>
            </a:extLst>
          </p:cNvPr>
          <p:cNvSpPr txBox="1"/>
          <p:nvPr/>
        </p:nvSpPr>
        <p:spPr>
          <a:xfrm>
            <a:off x="5585822" y="3403153"/>
            <a:ext cx="3118816" cy="300082"/>
          </a:xfrm>
          <a:prstGeom prst="rect">
            <a:avLst/>
          </a:prstGeom>
          <a:solidFill>
            <a:schemeClr val="accent1">
              <a:lumMod val="40000"/>
              <a:lumOff val="60000"/>
            </a:schemeClr>
          </a:solidFill>
        </p:spPr>
        <p:txBody>
          <a:bodyPr wrap="square" rtlCol="0">
            <a:spAutoFit/>
          </a:bodyPr>
          <a:lstStyle/>
          <a:p>
            <a:pPr algn="ctr"/>
            <a:r>
              <a:rPr lang="en-US" sz="1350" dirty="0"/>
              <a:t>AGS Vertical Emittance</a:t>
            </a:r>
          </a:p>
        </p:txBody>
      </p:sp>
      <p:sp>
        <p:nvSpPr>
          <p:cNvPr id="5" name="Rectangle 4">
            <a:extLst>
              <a:ext uri="{FF2B5EF4-FFF2-40B4-BE49-F238E27FC236}">
                <a16:creationId xmlns:a16="http://schemas.microsoft.com/office/drawing/2014/main" id="{B58B97BF-CA2C-0743-9B90-9789C5523FCA}"/>
              </a:ext>
            </a:extLst>
          </p:cNvPr>
          <p:cNvSpPr/>
          <p:nvPr/>
        </p:nvSpPr>
        <p:spPr>
          <a:xfrm>
            <a:off x="423884" y="2443953"/>
            <a:ext cx="4572000" cy="888705"/>
          </a:xfrm>
          <a:prstGeom prst="rect">
            <a:avLst/>
          </a:prstGeom>
        </p:spPr>
        <p:txBody>
          <a:bodyPr>
            <a:spAutoFit/>
          </a:bodyPr>
          <a:lstStyle/>
          <a:p>
            <a:r>
              <a:rPr lang="en-US" sz="1725" dirty="0">
                <a:solidFill>
                  <a:srgbClr val="002060"/>
                </a:solidFill>
              </a:rPr>
              <a:t>AGS has large injection space charge tune shifts</a:t>
            </a:r>
          </a:p>
          <a:p>
            <a:pPr lvl="1"/>
            <a:r>
              <a:rPr lang="en-US" sz="1725" dirty="0" err="1">
                <a:solidFill>
                  <a:srgbClr val="FF0000"/>
                </a:solidFill>
              </a:rPr>
              <a:t>ΔQ</a:t>
            </a:r>
            <a:r>
              <a:rPr lang="en-US" sz="1725" baseline="-25000" dirty="0" err="1">
                <a:solidFill>
                  <a:srgbClr val="FF0000"/>
                </a:solidFill>
              </a:rPr>
              <a:t>sc</a:t>
            </a:r>
            <a:r>
              <a:rPr lang="en-US" sz="1725" dirty="0">
                <a:solidFill>
                  <a:srgbClr val="FF0000"/>
                </a:solidFill>
              </a:rPr>
              <a:t>(</a:t>
            </a:r>
            <a:r>
              <a:rPr lang="en-US" sz="1725" dirty="0" err="1">
                <a:solidFill>
                  <a:srgbClr val="FF0000"/>
                </a:solidFill>
              </a:rPr>
              <a:t>x,y</a:t>
            </a:r>
            <a:r>
              <a:rPr lang="en-US" sz="1725" dirty="0">
                <a:solidFill>
                  <a:srgbClr val="FF0000"/>
                </a:solidFill>
              </a:rPr>
              <a:t>) = -0.17, -0.25</a:t>
            </a:r>
          </a:p>
        </p:txBody>
      </p:sp>
    </p:spTree>
    <p:extLst>
      <p:ext uri="{BB962C8B-B14F-4D97-AF65-F5344CB8AC3E}">
        <p14:creationId xmlns:p14="http://schemas.microsoft.com/office/powerpoint/2010/main" val="2118574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D10A7-04D1-7CC7-412D-B1133B7FAAA9}"/>
            </a:ext>
          </a:extLst>
        </p:cNvPr>
        <p:cNvGrpSpPr/>
        <p:nvPr/>
      </p:nvGrpSpPr>
      <p:grpSpPr>
        <a:xfrm>
          <a:off x="0" y="0"/>
          <a:ext cx="0" cy="0"/>
          <a:chOff x="0" y="0"/>
          <a:chExt cx="0" cy="0"/>
        </a:xfrm>
      </p:grpSpPr>
      <p:sp>
        <p:nvSpPr>
          <p:cNvPr id="9219" name="Slide Number Placeholder 5">
            <a:extLst>
              <a:ext uri="{FF2B5EF4-FFF2-40B4-BE49-F238E27FC236}">
                <a16:creationId xmlns:a16="http://schemas.microsoft.com/office/drawing/2014/main" id="{EC7FAC14-808A-CD96-2BBE-B13C2CFD45C7}"/>
              </a:ext>
            </a:extLst>
          </p:cNvPr>
          <p:cNvSpPr>
            <a:spLocks noGrp="1"/>
          </p:cNvSpPr>
          <p:nvPr>
            <p:ph type="sldNum" sz="quarter" idx="12"/>
          </p:nvPr>
        </p:nvSpPr>
        <p:spPr>
          <a:xfrm>
            <a:off x="8610600" y="6356350"/>
            <a:ext cx="27432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ECB181-AAE2-3047-A2E4-E521E72A0157}" type="slidenum">
              <a:rPr lang="en-US" smtClean="0"/>
              <a:pPr/>
              <a:t>11</a:t>
            </a:fld>
            <a:endParaRPr lang="en-US" altLang="ja-JP">
              <a:latin typeface="Arial" pitchFamily="34" charset="0"/>
            </a:endParaRPr>
          </a:p>
        </p:txBody>
      </p:sp>
      <p:sp>
        <p:nvSpPr>
          <p:cNvPr id="9220" name="Rectangle 2">
            <a:extLst>
              <a:ext uri="{FF2B5EF4-FFF2-40B4-BE49-F238E27FC236}">
                <a16:creationId xmlns:a16="http://schemas.microsoft.com/office/drawing/2014/main" id="{0DAD530E-9FA0-A206-D0B6-2CE4953623CA}"/>
              </a:ext>
            </a:extLst>
          </p:cNvPr>
          <p:cNvSpPr>
            <a:spLocks noGrp="1" noChangeArrowheads="1"/>
          </p:cNvSpPr>
          <p:nvPr>
            <p:ph type="title"/>
          </p:nvPr>
        </p:nvSpPr>
        <p:spPr>
          <a:xfrm>
            <a:off x="272435" y="136525"/>
            <a:ext cx="7630594" cy="400050"/>
          </a:xfrm>
        </p:spPr>
        <p:txBody>
          <a:bodyPr>
            <a:noAutofit/>
          </a:bodyPr>
          <a:lstStyle/>
          <a:p>
            <a:pPr eaLnBrk="1" hangingPunct="1"/>
            <a:r>
              <a:rPr lang="en-US" sz="3200" dirty="0">
                <a:solidFill>
                  <a:srgbClr val="FF0000"/>
                </a:solidFill>
                <a:latin typeface="Times New Roman"/>
                <a:cs typeface="Times New Roman"/>
              </a:rPr>
              <a:t>Model Improvement in Coming Years</a:t>
            </a:r>
          </a:p>
        </p:txBody>
      </p:sp>
      <mc:AlternateContent xmlns:mc="http://schemas.openxmlformats.org/markup-compatibility/2006" xmlns:a14="http://schemas.microsoft.com/office/drawing/2010/main">
        <mc:Choice Requires="a14">
          <p:sp>
            <p:nvSpPr>
              <p:cNvPr id="9221" name="Rectangle 3">
                <a:extLst>
                  <a:ext uri="{FF2B5EF4-FFF2-40B4-BE49-F238E27FC236}">
                    <a16:creationId xmlns:a16="http://schemas.microsoft.com/office/drawing/2014/main" id="{BB2D43E7-A960-DA70-374A-15865BEC2A11}"/>
                  </a:ext>
                </a:extLst>
              </p:cNvPr>
              <p:cNvSpPr>
                <a:spLocks noGrp="1" noChangeArrowheads="1"/>
              </p:cNvSpPr>
              <p:nvPr>
                <p:ph type="body" idx="1"/>
              </p:nvPr>
            </p:nvSpPr>
            <p:spPr>
              <a:xfrm>
                <a:off x="201244" y="536575"/>
                <a:ext cx="8741512" cy="5216482"/>
              </a:xfrm>
              <a:solidFill>
                <a:schemeClr val="bg1"/>
              </a:solidFill>
              <a:ln>
                <a:solidFill>
                  <a:schemeClr val="bg1"/>
                </a:solidFill>
              </a:ln>
            </p:spPr>
            <p:txBody>
              <a:bodyPr>
                <a:noAutofit/>
              </a:bodyPr>
              <a:lstStyle/>
              <a:p>
                <a:r>
                  <a:rPr lang="en-US" sz="2000" dirty="0">
                    <a:solidFill>
                      <a:srgbClr val="002060"/>
                    </a:solidFill>
                    <a:latin typeface="Times New Roman" panose="02020603050405020304" pitchFamily="18" charset="0"/>
                    <a:cs typeface="Times New Roman" panose="02020603050405020304" pitchFamily="18" charset="0"/>
                  </a:rPr>
                  <a:t>Model error at low energies in AGS driven largely by snake optical defects and large orbit excursions (feed-down).</a:t>
                </a:r>
              </a:p>
              <a:p>
                <a:r>
                  <a:rPr lang="en-US" sz="2000" dirty="0">
                    <a:solidFill>
                      <a:srgbClr val="002060"/>
                    </a:solidFill>
                    <a:latin typeface="Times New Roman" panose="02020603050405020304" pitchFamily="18" charset="0"/>
                    <a:cs typeface="Times New Roman" panose="02020603050405020304" pitchFamily="18" charset="0"/>
                  </a:rPr>
                  <a:t>Horizontal resonance calculated via SPRINT (snakes=matrix) vs </a:t>
                </a:r>
                <a:r>
                  <a:rPr lang="en-US" sz="2000" dirty="0" err="1">
                    <a:solidFill>
                      <a:srgbClr val="002060"/>
                    </a:solidFill>
                    <a:latin typeface="Times New Roman" panose="02020603050405020304" pitchFamily="18" charset="0"/>
                    <a:cs typeface="Times New Roman" panose="02020603050405020304" pitchFamily="18" charset="0"/>
                  </a:rPr>
                  <a:t>Bmad</a:t>
                </a:r>
                <a:r>
                  <a:rPr lang="en-US" sz="2000" dirty="0">
                    <a:solidFill>
                      <a:srgbClr val="002060"/>
                    </a:solidFill>
                    <a:latin typeface="Times New Roman" panose="02020603050405020304" pitchFamily="18" charset="0"/>
                    <a:cs typeface="Times New Roman" panose="02020603050405020304" pitchFamily="18" charset="0"/>
                  </a:rPr>
                  <a:t> (snakes=full-field maps) show large discrepancies at low energy</a:t>
                </a:r>
              </a:p>
              <a:p>
                <a:pPr marL="342900" indent="-34290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Single resonance crossing study at low energy (G</a:t>
                </a:r>
                <a14:m>
                  <m:oMath xmlns:m="http://schemas.openxmlformats.org/officeDocument/2006/math">
                    <m:r>
                      <a:rPr lang="en-US" sz="2000" i="1"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𝛾</m:t>
                    </m:r>
                  </m:oMath>
                </a14:m>
                <a:r>
                  <a:rPr lang="en-US" sz="2000" dirty="0">
                    <a:solidFill>
                      <a:srgbClr val="002060"/>
                    </a:solidFill>
                    <a:latin typeface="Times New Roman" panose="02020603050405020304" pitchFamily="18" charset="0"/>
                    <a:cs typeface="Times New Roman" panose="02020603050405020304" pitchFamily="18" charset="0"/>
                  </a:rPr>
                  <a:t>=7.24) indicate:</a:t>
                </a:r>
              </a:p>
              <a:p>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Bmad</a:t>
                </a:r>
                <a:r>
                  <a:rPr lang="en-US" sz="2000" dirty="0">
                    <a:solidFill>
                      <a:srgbClr val="002060"/>
                    </a:solidFill>
                    <a:latin typeface="Times New Roman" panose="02020603050405020304" pitchFamily="18" charset="0"/>
                    <a:cs typeface="Times New Roman" panose="02020603050405020304" pitchFamily="18" charset="0"/>
                  </a:rPr>
                  <a:t> predicts resonance correction more accurately than SPRINT</a:t>
                </a:r>
              </a:p>
              <a:p>
                <a:r>
                  <a:rPr lang="en-US" sz="2000" dirty="0">
                    <a:solidFill>
                      <a:srgbClr val="002060"/>
                    </a:solidFill>
                    <a:latin typeface="Times New Roman" panose="02020603050405020304" pitchFamily="18" charset="0"/>
                    <a:cs typeface="Times New Roman" panose="02020603050405020304" pitchFamily="18" charset="0"/>
                  </a:rPr>
                  <a:t> Feed-down from vertical offset in </a:t>
                </a:r>
                <a:r>
                  <a:rPr lang="en-US" sz="2000" dirty="0" err="1">
                    <a:solidFill>
                      <a:srgbClr val="002060"/>
                    </a:solidFill>
                    <a:latin typeface="Times New Roman" panose="02020603050405020304" pitchFamily="18" charset="0"/>
                    <a:cs typeface="Times New Roman" panose="02020603050405020304" pitchFamily="18" charset="0"/>
                  </a:rPr>
                  <a:t>sextupoles</a:t>
                </a:r>
                <a:r>
                  <a:rPr lang="en-US" sz="2000" dirty="0">
                    <a:solidFill>
                      <a:srgbClr val="002060"/>
                    </a:solidFill>
                    <a:latin typeface="Times New Roman" panose="02020603050405020304" pitchFamily="18" charset="0"/>
                    <a:cs typeface="Times New Roman" panose="02020603050405020304" pitchFamily="18" charset="0"/>
                  </a:rPr>
                  <a:t> is likely contributing to depolarization (via coupling)</a:t>
                </a:r>
              </a:p>
              <a:p>
                <a:pPr marL="342900" indent="-34290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Orbit response studies</a:t>
                </a:r>
              </a:p>
              <a:p>
                <a:r>
                  <a:rPr lang="en-US" sz="2000" dirty="0">
                    <a:solidFill>
                      <a:srgbClr val="002060"/>
                    </a:solidFill>
                    <a:latin typeface="Times New Roman" panose="02020603050405020304" pitchFamily="18" charset="0"/>
                    <a:cs typeface="Times New Roman" panose="02020603050405020304" pitchFamily="18" charset="0"/>
                  </a:rPr>
                  <a:t>AGS ORM measurements in various configurations (main magnets only, high and low energy) to characterize optics. Data have been taken.</a:t>
                </a:r>
              </a:p>
              <a:p>
                <a:pPr marL="342900" indent="-34290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Model Studies</a:t>
                </a:r>
              </a:p>
              <a:p>
                <a:r>
                  <a:rPr lang="en-US" sz="2000" dirty="0" err="1">
                    <a:solidFill>
                      <a:srgbClr val="002060"/>
                    </a:solidFill>
                    <a:latin typeface="Times New Roman" panose="02020603050405020304" pitchFamily="18" charset="0"/>
                    <a:cs typeface="Times New Roman" panose="02020603050405020304" pitchFamily="18" charset="0"/>
                  </a:rPr>
                  <a:t>Bmad</a:t>
                </a:r>
                <a:r>
                  <a:rPr lang="en-US" sz="2000" dirty="0">
                    <a:solidFill>
                      <a:srgbClr val="002060"/>
                    </a:solidFill>
                    <a:latin typeface="Times New Roman" panose="02020603050405020304" pitchFamily="18" charset="0"/>
                    <a:cs typeface="Times New Roman" panose="02020603050405020304" pitchFamily="18" charset="0"/>
                  </a:rPr>
                  <a:t> model refinement: imported as-measured survey errors and realistic orbits into model to estimate and correct for feed-down depolarization. Assess impact on resonance structure.</a:t>
                </a:r>
              </a:p>
              <a:p>
                <a:endParaRPr lang="en-US" sz="20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9221" name="Rectangle 3">
                <a:extLst>
                  <a:ext uri="{FF2B5EF4-FFF2-40B4-BE49-F238E27FC236}">
                    <a16:creationId xmlns:a16="http://schemas.microsoft.com/office/drawing/2014/main" id="{BB2D43E7-A960-DA70-374A-15865BEC2A11}"/>
                  </a:ext>
                </a:extLst>
              </p:cNvPr>
              <p:cNvSpPr>
                <a:spLocks noGrp="1" noRot="1" noChangeAspect="1" noMove="1" noResize="1" noEditPoints="1" noAdjustHandles="1" noChangeArrowheads="1" noChangeShapeType="1" noTextEdit="1"/>
              </p:cNvSpPr>
              <p:nvPr>
                <p:ph type="body" idx="1"/>
              </p:nvPr>
            </p:nvSpPr>
            <p:spPr>
              <a:xfrm>
                <a:off x="201244" y="536575"/>
                <a:ext cx="8741512" cy="5216482"/>
              </a:xfrm>
              <a:blipFill>
                <a:blip r:embed="rId3"/>
                <a:stretch>
                  <a:fillRect l="-580" t="-969" r="-1014"/>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2244412848"/>
      </p:ext>
    </p:extLst>
  </p:cSld>
  <p:clrMapOvr>
    <a:masterClrMapping/>
  </p:clrMapOvr>
  <p:transition advTm="492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4502-D4E1-FB9F-DC9D-8D0937F8288F}"/>
            </a:ext>
          </a:extLst>
        </p:cNvPr>
        <p:cNvGrpSpPr/>
        <p:nvPr/>
      </p:nvGrpSpPr>
      <p:grpSpPr>
        <a:xfrm>
          <a:off x="0" y="0"/>
          <a:ext cx="0" cy="0"/>
          <a:chOff x="0" y="0"/>
          <a:chExt cx="0" cy="0"/>
        </a:xfrm>
      </p:grpSpPr>
      <p:sp>
        <p:nvSpPr>
          <p:cNvPr id="9218" name="Footer Placeholder 4">
            <a:extLst>
              <a:ext uri="{FF2B5EF4-FFF2-40B4-BE49-F238E27FC236}">
                <a16:creationId xmlns:a16="http://schemas.microsoft.com/office/drawing/2014/main" id="{C1E10E2F-2F21-7507-39F9-67B825E4DDFA}"/>
              </a:ext>
            </a:extLst>
          </p:cNvPr>
          <p:cNvSpPr>
            <a:spLocks noGrp="1"/>
          </p:cNvSpPr>
          <p:nvPr>
            <p:ph type="ftr" sz="quarter" idx="4294967295"/>
          </p:nvPr>
        </p:nvSpPr>
        <p:spPr>
          <a:xfrm>
            <a:off x="4038600" y="6356350"/>
            <a:ext cx="4114800" cy="365125"/>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ja-JP" dirty="0"/>
          </a:p>
        </p:txBody>
      </p:sp>
      <p:sp>
        <p:nvSpPr>
          <p:cNvPr id="9219" name="Slide Number Placeholder 5">
            <a:extLst>
              <a:ext uri="{FF2B5EF4-FFF2-40B4-BE49-F238E27FC236}">
                <a16:creationId xmlns:a16="http://schemas.microsoft.com/office/drawing/2014/main" id="{5A7BB620-E399-CB5F-6CA6-3A16DE6D609C}"/>
              </a:ext>
            </a:extLst>
          </p:cNvPr>
          <p:cNvSpPr>
            <a:spLocks noGrp="1"/>
          </p:cNvSpPr>
          <p:nvPr>
            <p:ph type="sldNum" sz="quarter" idx="12"/>
          </p:nvPr>
        </p:nvSpPr>
        <p:spPr>
          <a:xfrm>
            <a:off x="8610600" y="6356350"/>
            <a:ext cx="27432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ECB181-AAE2-3047-A2E4-E521E72A0157}" type="slidenum">
              <a:rPr lang="en-US" smtClean="0"/>
              <a:pPr/>
              <a:t>12</a:t>
            </a:fld>
            <a:endParaRPr lang="en-US" altLang="ja-JP">
              <a:latin typeface="Arial" pitchFamily="34" charset="0"/>
            </a:endParaRPr>
          </a:p>
        </p:txBody>
      </p:sp>
      <p:sp>
        <p:nvSpPr>
          <p:cNvPr id="9220" name="Rectangle 2">
            <a:extLst>
              <a:ext uri="{FF2B5EF4-FFF2-40B4-BE49-F238E27FC236}">
                <a16:creationId xmlns:a16="http://schemas.microsoft.com/office/drawing/2014/main" id="{474E2B73-5FEA-93B2-CADE-210363BD133E}"/>
              </a:ext>
            </a:extLst>
          </p:cNvPr>
          <p:cNvSpPr>
            <a:spLocks noGrp="1" noChangeArrowheads="1"/>
          </p:cNvSpPr>
          <p:nvPr>
            <p:ph type="title"/>
          </p:nvPr>
        </p:nvSpPr>
        <p:spPr>
          <a:xfrm>
            <a:off x="272435" y="136525"/>
            <a:ext cx="6686550" cy="400050"/>
          </a:xfrm>
        </p:spPr>
        <p:txBody>
          <a:bodyPr>
            <a:noAutofit/>
          </a:bodyPr>
          <a:lstStyle/>
          <a:p>
            <a:pPr eaLnBrk="1" hangingPunct="1"/>
            <a:r>
              <a:rPr lang="en-US" sz="3200" dirty="0">
                <a:solidFill>
                  <a:srgbClr val="FF0000"/>
                </a:solidFill>
                <a:latin typeface="Times New Roman"/>
                <a:cs typeface="Times New Roman"/>
              </a:rPr>
              <a:t>Polarized Proton Plan</a:t>
            </a:r>
          </a:p>
        </p:txBody>
      </p:sp>
      <p:sp>
        <p:nvSpPr>
          <p:cNvPr id="9221" name="Rectangle 3">
            <a:extLst>
              <a:ext uri="{FF2B5EF4-FFF2-40B4-BE49-F238E27FC236}">
                <a16:creationId xmlns:a16="http://schemas.microsoft.com/office/drawing/2014/main" id="{F53A36CC-3817-E151-D1FD-4FF2CF1D5697}"/>
              </a:ext>
            </a:extLst>
          </p:cNvPr>
          <p:cNvSpPr>
            <a:spLocks noGrp="1" noChangeArrowheads="1"/>
          </p:cNvSpPr>
          <p:nvPr>
            <p:ph type="body" idx="1"/>
          </p:nvPr>
        </p:nvSpPr>
        <p:spPr>
          <a:xfrm>
            <a:off x="336537" y="615150"/>
            <a:ext cx="8611519" cy="5580377"/>
          </a:xfrm>
          <a:solidFill>
            <a:schemeClr val="bg1"/>
          </a:solidFill>
          <a:ln>
            <a:solidFill>
              <a:schemeClr val="bg1"/>
            </a:solidFill>
          </a:ln>
        </p:spPr>
        <p:txBody>
          <a:bodyPr>
            <a:noAutofit/>
          </a:bodyPr>
          <a:lstStyle/>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AGS survey is ongoing for a full realignment of the AGS magnets to reduce sources of depolarization driven by misalignments. This is expected to be done this year. </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AGS BPM upgrade to allow TBT-BPM data. It is expected to benefit polarization. This will be done before 2029. </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Further development with skew quads after all of above done will happen in 2029-2030. </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If this turns out not enough, the next step is to replace the warm snake with a cold one. Due to stronger optics distortion with stronger partial snake, a higher injection energy will be required. </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Consequently, intrinsic resonance in the Booster needs to be corrected. With existing AC dipole, this should be fine. </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Higher injection energy also means less space charge effect and less emittance growth. The Booster extraction magnets and AGS injection magnets need to be upgraded.</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Rough schedule is to do the upgrade and magnet production in 2-3 years. Commissioning of the new configuration of AGS will be carried out around 2034-2035.</a:t>
            </a:r>
          </a:p>
          <a:p>
            <a:endParaRPr lang="en-US" sz="2000" dirty="0">
              <a:solidFill>
                <a:srgbClr val="002060"/>
              </a:solidFill>
              <a:latin typeface="Times New Roman" panose="02020603050405020304" pitchFamily="18" charset="0"/>
              <a:cs typeface="Times New Roman" panose="02020603050405020304" pitchFamily="18" charset="0"/>
            </a:endParaRPr>
          </a:p>
          <a:p>
            <a:pPr marL="0" indent="0">
              <a:buClr>
                <a:srgbClr val="FF0000"/>
              </a:buClr>
            </a:pPr>
            <a:endParaRPr lang="en-US" sz="1725"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7853671"/>
      </p:ext>
    </p:extLst>
  </p:cSld>
  <p:clrMapOvr>
    <a:masterClrMapping/>
  </p:clrMapOvr>
  <p:transition advTm="492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6872F90-94B0-DB4B-B2B6-36BBCF56A1C1}"/>
              </a:ext>
            </a:extLst>
          </p:cNvPr>
          <p:cNvSpPr>
            <a:spLocks noGrp="1" noChangeArrowheads="1"/>
          </p:cNvSpPr>
          <p:nvPr>
            <p:ph type="title"/>
          </p:nvPr>
        </p:nvSpPr>
        <p:spPr>
          <a:xfrm>
            <a:off x="251927" y="120635"/>
            <a:ext cx="8328991" cy="461901"/>
          </a:xfrm>
        </p:spPr>
        <p:txBody>
          <a:bodyPr>
            <a:normAutofit fontScale="90000"/>
          </a:bodyPr>
          <a:lstStyle/>
          <a:p>
            <a:pPr eaLnBrk="1" hangingPunct="1"/>
            <a:r>
              <a:rPr lang="en-US" sz="3200" dirty="0">
                <a:solidFill>
                  <a:srgbClr val="FF0000"/>
                </a:solidFill>
                <a:latin typeface="Times New Roman"/>
                <a:cs typeface="Times New Roman"/>
              </a:rPr>
              <a:t>Booster  He-3 Plan</a:t>
            </a:r>
            <a:endParaRPr lang="en-US" sz="3200" b="1" dirty="0">
              <a:solidFill>
                <a:srgbClr val="FF0000"/>
              </a:solidFill>
              <a:latin typeface="Times New Roman"/>
              <a:cs typeface="Times New Roman"/>
            </a:endParaRP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235E3D01-79FD-F947-A162-8C217DA90818}"/>
                  </a:ext>
                </a:extLst>
              </p:cNvPr>
              <p:cNvSpPr txBox="1">
                <a:spLocks/>
              </p:cNvSpPr>
              <p:nvPr/>
            </p:nvSpPr>
            <p:spPr>
              <a:xfrm>
                <a:off x="251927" y="652096"/>
                <a:ext cx="8892072" cy="202578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0000"/>
                  </a:buClr>
                </a:pPr>
                <a:r>
                  <a:rPr lang="en-US" sz="2900" dirty="0">
                    <a:solidFill>
                      <a:srgbClr val="002060"/>
                    </a:solidFill>
                    <a:latin typeface="Times New Roman" panose="02020603050405020304" pitchFamily="18" charset="0"/>
                    <a:cs typeface="Times New Roman" panose="02020603050405020304" pitchFamily="18" charset="0"/>
                  </a:rPr>
                  <a:t>The Booster AC dipole has been commissioned with proton beam</a:t>
                </a:r>
                <a:r>
                  <a:rPr lang="en-US" sz="2900" baseline="30000" dirty="0">
                    <a:solidFill>
                      <a:srgbClr val="002060"/>
                    </a:solidFill>
                    <a:latin typeface="Times New Roman" panose="02020603050405020304" pitchFamily="18" charset="0"/>
                    <a:cs typeface="Times New Roman" panose="02020603050405020304" pitchFamily="18" charset="0"/>
                  </a:rPr>
                  <a:t>[1]</a:t>
                </a:r>
                <a:r>
                  <a:rPr lang="en-US" sz="2900" dirty="0">
                    <a:solidFill>
                      <a:srgbClr val="002060"/>
                    </a:solidFill>
                    <a:latin typeface="Times New Roman" panose="02020603050405020304" pitchFamily="18" charset="0"/>
                    <a:cs typeface="Times New Roman" panose="02020603050405020304" pitchFamily="18" charset="0"/>
                  </a:rPr>
                  <a:t>. It will be used to overcome intrinsic resonance at |G</a:t>
                </a:r>
                <a:r>
                  <a:rPr lang="el-GR" sz="2900" dirty="0">
                    <a:solidFill>
                      <a:srgbClr val="002060"/>
                    </a:solidFill>
                    <a:latin typeface="Times New Roman" panose="02020603050405020304" pitchFamily="18" charset="0"/>
                    <a:cs typeface="Times New Roman" panose="02020603050405020304" pitchFamily="18" charset="0"/>
                  </a:rPr>
                  <a:t>γ| = 12 −</a:t>
                </a:r>
                <a:r>
                  <a:rPr lang="el-GR" sz="3200" dirty="0">
                    <a:solidFill>
                      <a:srgbClr val="002060"/>
                    </a:solidFill>
                    <a:ea typeface="Cambria Math" panose="02040503050406030204" pitchFamily="18" charset="0"/>
                    <a:cs typeface="Times New Roman" panose="02020603050405020304" pitchFamily="18" charset="0"/>
                  </a:rPr>
                  <a:t> </a:t>
                </a:r>
                <a14:m>
                  <m:oMath xmlns:m="http://schemas.openxmlformats.org/officeDocument/2006/math">
                    <m:sSub>
                      <m:sSubPr>
                        <m:ctrlPr>
                          <a:rPr lang="el-GR" sz="32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l-GR" sz="32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𝜈</m:t>
                        </m:r>
                      </m:e>
                      <m:sub>
                        <m:r>
                          <a:rPr lang="en-US" sz="32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𝑦</m:t>
                        </m:r>
                      </m:sub>
                    </m:sSub>
                  </m:oMath>
                </a14:m>
                <a:r>
                  <a:rPr lang="el-GR" sz="2900" dirty="0">
                    <a:solidFill>
                      <a:srgbClr val="002060"/>
                    </a:solidFill>
                    <a:latin typeface="Times New Roman" panose="02020603050405020304" pitchFamily="18" charset="0"/>
                    <a:cs typeface="Times New Roman" panose="02020603050405020304" pitchFamily="18" charset="0"/>
                  </a:rPr>
                  <a:t> </a:t>
                </a:r>
                <a:r>
                  <a:rPr lang="en-US" sz="2900" dirty="0">
                    <a:solidFill>
                      <a:srgbClr val="002060"/>
                    </a:solidFill>
                    <a:latin typeface="Times New Roman" panose="02020603050405020304" pitchFamily="18" charset="0"/>
                    <a:cs typeface="Times New Roman" panose="02020603050405020304" pitchFamily="18" charset="0"/>
                  </a:rPr>
                  <a:t>and 6 + </a:t>
                </a:r>
                <a14:m>
                  <m:oMath xmlns:m="http://schemas.openxmlformats.org/officeDocument/2006/math">
                    <m:sSub>
                      <m:sSubPr>
                        <m:ctrlPr>
                          <a:rPr lang="el-GR" sz="32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l-GR" sz="32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𝜈</m:t>
                        </m:r>
                      </m:e>
                      <m:sub>
                        <m:r>
                          <a:rPr lang="en-US" sz="32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𝑦</m:t>
                        </m:r>
                      </m:sub>
                    </m:sSub>
                  </m:oMath>
                </a14:m>
                <a:r>
                  <a:rPr lang="en-US" sz="2900" dirty="0">
                    <a:solidFill>
                      <a:srgbClr val="002060"/>
                    </a:solidFill>
                    <a:latin typeface="Times New Roman" panose="02020603050405020304" pitchFamily="18" charset="0"/>
                    <a:cs typeface="Times New Roman" panose="02020603050405020304" pitchFamily="18" charset="0"/>
                  </a:rPr>
                  <a:t>.</a:t>
                </a:r>
              </a:p>
              <a:p>
                <a:pPr>
                  <a:buClr>
                    <a:srgbClr val="FF0000"/>
                  </a:buClr>
                </a:pPr>
                <a:r>
                  <a:rPr lang="en-US" sz="2900" dirty="0">
                    <a:solidFill>
                      <a:srgbClr val="002060"/>
                    </a:solidFill>
                    <a:latin typeface="Times New Roman" panose="02020603050405020304" pitchFamily="18" charset="0"/>
                    <a:cs typeface="Times New Roman" panose="02020603050405020304" pitchFamily="18" charset="0"/>
                  </a:rPr>
                  <a:t>Orbit correctors will be used for imperfection resonances</a:t>
                </a:r>
              </a:p>
              <a:p>
                <a:pPr>
                  <a:buClr>
                    <a:srgbClr val="FF0000"/>
                  </a:buClr>
                </a:pPr>
                <a:r>
                  <a:rPr lang="en-US" sz="2900" dirty="0">
                    <a:solidFill>
                      <a:srgbClr val="002060"/>
                    </a:solidFill>
                    <a:latin typeface="Times New Roman" panose="02020603050405020304" pitchFamily="18" charset="0"/>
                    <a:cs typeface="Times New Roman" panose="02020603050405020304" pitchFamily="18" charset="0"/>
                  </a:rPr>
                  <a:t>The plan is to do polarized He-3 beam test during NSRL operation.</a:t>
                </a:r>
              </a:p>
              <a:p>
                <a:pPr>
                  <a:buClr>
                    <a:srgbClr val="FF0000"/>
                  </a:buClr>
                </a:pPr>
                <a:r>
                  <a:rPr lang="en-US" sz="2900" dirty="0">
                    <a:solidFill>
                      <a:srgbClr val="002060"/>
                    </a:solidFill>
                    <a:latin typeface="Times New Roman" panose="02020603050405020304" pitchFamily="18" charset="0"/>
                    <a:cs typeface="Times New Roman" panose="02020603050405020304" pitchFamily="18" charset="0"/>
                  </a:rPr>
                  <a:t>This requires polarimeter. The Booster polarimeter design is ongoing. </a:t>
                </a:r>
              </a:p>
              <a:p>
                <a:pPr marL="0" indent="0">
                  <a:buNone/>
                </a:pPr>
                <a:r>
                  <a:rPr lang="en-US" sz="2900" dirty="0">
                    <a:solidFill>
                      <a:srgbClr val="002060"/>
                    </a:solidFill>
                    <a:latin typeface="Times New Roman" panose="02020603050405020304" pitchFamily="18" charset="0"/>
                    <a:cs typeface="Times New Roman" panose="02020603050405020304" pitchFamily="18" charset="0"/>
                  </a:rPr>
                  <a:t> [1] Commissioning results of the BNL Alternating Gradient Synchrotron booster AC dipole, K. Hock et al., </a:t>
                </a:r>
                <a:r>
                  <a:rPr lang="en-US" sz="2900" b="1" dirty="0">
                    <a:solidFill>
                      <a:srgbClr val="002060"/>
                    </a:solidFill>
                    <a:latin typeface="Times New Roman" panose="02020603050405020304" pitchFamily="18" charset="0"/>
                    <a:cs typeface="Times New Roman" panose="02020603050405020304" pitchFamily="18" charset="0"/>
                  </a:rPr>
                  <a:t>NIM A1059 </a:t>
                </a:r>
                <a:r>
                  <a:rPr lang="en-US" sz="2900" dirty="0">
                    <a:solidFill>
                      <a:srgbClr val="002060"/>
                    </a:solidFill>
                    <a:latin typeface="Times New Roman" panose="02020603050405020304" pitchFamily="18" charset="0"/>
                    <a:cs typeface="Times New Roman" panose="02020603050405020304" pitchFamily="18" charset="0"/>
                  </a:rPr>
                  <a:t>(2024) 168999. </a:t>
                </a:r>
              </a:p>
              <a:p>
                <a:pPr marL="0" indent="0">
                  <a:buNone/>
                </a:pPr>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8" name="Content Placeholder 2">
                <a:extLst>
                  <a:ext uri="{FF2B5EF4-FFF2-40B4-BE49-F238E27FC236}">
                    <a16:creationId xmlns:a16="http://schemas.microsoft.com/office/drawing/2014/main" id="{235E3D01-79FD-F947-A162-8C217DA90818}"/>
                  </a:ext>
                </a:extLst>
              </p:cNvPr>
              <p:cNvSpPr txBox="1">
                <a:spLocks noRot="1" noChangeAspect="1" noMove="1" noResize="1" noEditPoints="1" noAdjustHandles="1" noChangeArrowheads="1" noChangeShapeType="1" noTextEdit="1"/>
              </p:cNvSpPr>
              <p:nvPr/>
            </p:nvSpPr>
            <p:spPr>
              <a:xfrm>
                <a:off x="251927" y="652096"/>
                <a:ext cx="8892072" cy="2025789"/>
              </a:xfrm>
              <a:prstGeom prst="rect">
                <a:avLst/>
              </a:prstGeom>
              <a:blipFill>
                <a:blip r:embed="rId2"/>
                <a:stretch>
                  <a:fillRect l="-571" t="-5000" b="-3125"/>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2E33D73C-0EE4-FB34-304D-024C884E2E75}"/>
              </a:ext>
            </a:extLst>
          </p:cNvPr>
          <p:cNvPicPr>
            <a:picLocks noChangeAspect="1"/>
          </p:cNvPicPr>
          <p:nvPr/>
        </p:nvPicPr>
        <p:blipFill>
          <a:blip r:embed="rId3"/>
          <a:stretch>
            <a:fillRect/>
          </a:stretch>
        </p:blipFill>
        <p:spPr>
          <a:xfrm>
            <a:off x="651060" y="2837552"/>
            <a:ext cx="7594307" cy="3918857"/>
          </a:xfrm>
          <a:prstGeom prst="rect">
            <a:avLst/>
          </a:prstGeom>
        </p:spPr>
      </p:pic>
    </p:spTree>
    <p:extLst>
      <p:ext uri="{BB962C8B-B14F-4D97-AF65-F5344CB8AC3E}">
        <p14:creationId xmlns:p14="http://schemas.microsoft.com/office/powerpoint/2010/main" val="1931915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31162-36F4-D93A-EB35-04798E26757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530DB15-1871-C9ED-E525-1CEA702E3F39}"/>
              </a:ext>
            </a:extLst>
          </p:cNvPr>
          <p:cNvPicPr>
            <a:picLocks noChangeAspect="1"/>
          </p:cNvPicPr>
          <p:nvPr/>
        </p:nvPicPr>
        <p:blipFill>
          <a:blip r:embed="rId2"/>
          <a:stretch>
            <a:fillRect/>
          </a:stretch>
        </p:blipFill>
        <p:spPr>
          <a:xfrm>
            <a:off x="251924" y="391031"/>
            <a:ext cx="7130921" cy="4432734"/>
          </a:xfrm>
          <a:prstGeom prst="rect">
            <a:avLst/>
          </a:prstGeom>
        </p:spPr>
      </p:pic>
      <p:sp>
        <p:nvSpPr>
          <p:cNvPr id="6" name="Rectangle 2">
            <a:extLst>
              <a:ext uri="{FF2B5EF4-FFF2-40B4-BE49-F238E27FC236}">
                <a16:creationId xmlns:a16="http://schemas.microsoft.com/office/drawing/2014/main" id="{D0EFA729-497C-1A77-B29E-C23171B445F8}"/>
              </a:ext>
            </a:extLst>
          </p:cNvPr>
          <p:cNvSpPr>
            <a:spLocks noGrp="1" noChangeArrowheads="1"/>
          </p:cNvSpPr>
          <p:nvPr>
            <p:ph type="title"/>
          </p:nvPr>
        </p:nvSpPr>
        <p:spPr>
          <a:xfrm>
            <a:off x="251925" y="85436"/>
            <a:ext cx="8328991" cy="461901"/>
          </a:xfrm>
        </p:spPr>
        <p:txBody>
          <a:bodyPr>
            <a:normAutofit fontScale="90000"/>
          </a:bodyPr>
          <a:lstStyle/>
          <a:p>
            <a:pPr eaLnBrk="1" hangingPunct="1"/>
            <a:r>
              <a:rPr lang="en-US" sz="3200" dirty="0">
                <a:solidFill>
                  <a:srgbClr val="FF0000"/>
                </a:solidFill>
                <a:latin typeface="Times New Roman"/>
                <a:cs typeface="Times New Roman"/>
              </a:rPr>
              <a:t>Polarized He-3 in AGS</a:t>
            </a:r>
            <a:endParaRPr lang="en-US" sz="3200" b="1" dirty="0">
              <a:solidFill>
                <a:srgbClr val="FF0000"/>
              </a:solidFill>
              <a:latin typeface="Times New Roman"/>
              <a:cs typeface="Times New Roman"/>
            </a:endParaRPr>
          </a:p>
        </p:txBody>
      </p:sp>
      <p:sp>
        <p:nvSpPr>
          <p:cNvPr id="8" name="Content Placeholder 2">
            <a:extLst>
              <a:ext uri="{FF2B5EF4-FFF2-40B4-BE49-F238E27FC236}">
                <a16:creationId xmlns:a16="http://schemas.microsoft.com/office/drawing/2014/main" id="{25CF7468-2947-5849-B394-4D7955D3658D}"/>
              </a:ext>
            </a:extLst>
          </p:cNvPr>
          <p:cNvSpPr txBox="1">
            <a:spLocks/>
          </p:cNvSpPr>
          <p:nvPr/>
        </p:nvSpPr>
        <p:spPr>
          <a:xfrm>
            <a:off x="251927" y="652097"/>
            <a:ext cx="8892072" cy="5553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48DE968-B4C3-66D7-1DC1-32EC6CF62B46}"/>
                  </a:ext>
                </a:extLst>
              </p:cNvPr>
              <p:cNvSpPr txBox="1"/>
              <p:nvPr/>
            </p:nvSpPr>
            <p:spPr>
              <a:xfrm>
                <a:off x="251924" y="4719310"/>
                <a:ext cx="8762610" cy="2053254"/>
              </a:xfrm>
              <a:prstGeom prst="rect">
                <a:avLst/>
              </a:prstGeom>
              <a:solidFill>
                <a:schemeClr val="bg1"/>
              </a:solidFill>
            </p:spPr>
            <p:txBody>
              <a:bodyPr wrap="square">
                <a:spAutoFit/>
              </a:bodyPr>
              <a:lstStyle/>
              <a:p>
                <a:r>
                  <a:rPr lang="en-US" dirty="0">
                    <a:solidFill>
                      <a:srgbClr val="002060"/>
                    </a:solidFill>
                    <a:latin typeface="Times New Roman" panose="02020603050405020304" pitchFamily="18" charset="0"/>
                    <a:cs typeface="Times New Roman" panose="02020603050405020304" pitchFamily="18" charset="0"/>
                  </a:rPr>
                  <a:t>AGS will run with two partial snakes about same strength, 15% (due to larger |G| value, same B field gives stronger partial snake) and both </a:t>
                </a:r>
                <a:r>
                  <a:rPr lang="en-US" dirty="0" err="1">
                    <a:solidFill>
                      <a:srgbClr val="002060"/>
                    </a:solidFill>
                    <a:latin typeface="Times New Roman" panose="02020603050405020304" pitchFamily="18" charset="0"/>
                    <a:cs typeface="Times New Roman" panose="02020603050405020304" pitchFamily="18" charset="0"/>
                  </a:rPr>
                  <a:t>betatron</a:t>
                </a:r>
                <a:r>
                  <a:rPr lang="en-US" dirty="0">
                    <a:solidFill>
                      <a:srgbClr val="002060"/>
                    </a:solidFill>
                    <a:latin typeface="Times New Roman" panose="02020603050405020304" pitchFamily="18" charset="0"/>
                    <a:cs typeface="Times New Roman" panose="02020603050405020304" pitchFamily="18" charset="0"/>
                  </a:rPr>
                  <a:t> tunes will be put into spin tune gap.</a:t>
                </a:r>
              </a:p>
              <a:p>
                <a:pPr>
                  <a:buNone/>
                </a:pPr>
                <a:r>
                  <a:rPr lang="en-US" dirty="0">
                    <a:solidFill>
                      <a:srgbClr val="002060"/>
                    </a:solidFill>
                    <a:effectLst/>
                    <a:latin typeface="Times New Roman" panose="02020603050405020304" pitchFamily="18" charset="0"/>
                    <a:cs typeface="Times New Roman" panose="02020603050405020304" pitchFamily="18" charset="0"/>
                  </a:rPr>
                  <a:t>Above are example horizontal and vertical tunes, along with spin tune and the projection of the stable spin direction on the vertical axis.</a:t>
                </a:r>
              </a:p>
              <a:p>
                <a:pPr marL="285750" indent="-285750">
                  <a:buClr>
                    <a:srgbClr val="FF0000"/>
                  </a:buClr>
                  <a:buFont typeface="Arial" panose="020B0604020202020204" pitchFamily="34" charset="0"/>
                  <a:buChar char="•"/>
                </a:pPr>
                <a:r>
                  <a:rPr lang="en-US" dirty="0">
                    <a:solidFill>
                      <a:srgbClr val="002060"/>
                    </a:solidFill>
                    <a:effectLst/>
                    <a:latin typeface="Times New Roman" panose="02020603050405020304" pitchFamily="18" charset="0"/>
                    <a:cs typeface="Times New Roman" panose="02020603050405020304" pitchFamily="18" charset="0"/>
                  </a:rPr>
                  <a:t>At G</a:t>
                </a:r>
                <a:r>
                  <a:rPr lang="el-GR" dirty="0">
                    <a:solidFill>
                      <a:srgbClr val="002060"/>
                    </a:solidFill>
                    <a:effectLst/>
                    <a:latin typeface="Times New Roman" panose="02020603050405020304" pitchFamily="18" charset="0"/>
                    <a:cs typeface="Times New Roman" panose="02020603050405020304" pitchFamily="18" charset="0"/>
                  </a:rPr>
                  <a:t>γ=8, </a:t>
                </a:r>
                <a:r>
                  <a:rPr lang="en-US" dirty="0">
                    <a:solidFill>
                      <a:srgbClr val="002060"/>
                    </a:solidFill>
                    <a:effectLst/>
                    <a:latin typeface="Times New Roman" panose="02020603050405020304" pitchFamily="18" charset="0"/>
                    <a:cs typeface="Times New Roman" panose="02020603050405020304" pitchFamily="18" charset="0"/>
                  </a:rPr>
                  <a:t>the G</a:t>
                </a:r>
                <a:r>
                  <a:rPr lang="el-GR" dirty="0">
                    <a:solidFill>
                      <a:srgbClr val="002060"/>
                    </a:solidFill>
                    <a:effectLst/>
                    <a:latin typeface="Times New Roman" panose="02020603050405020304" pitchFamily="18" charset="0"/>
                    <a:cs typeface="Times New Roman" panose="02020603050405020304" pitchFamily="18" charset="0"/>
                  </a:rPr>
                  <a:t>γ = 8 </a:t>
                </a:r>
                <a14:m>
                  <m:oMath xmlns:m="http://schemas.openxmlformats.org/officeDocument/2006/math">
                    <m:r>
                      <a:rPr lang="el-GR" i="1" smtClean="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l-GR" i="1" smtClean="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l-GR" i="1" smtClean="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m:t>𝜈</m:t>
                        </m:r>
                      </m:e>
                      <m:sub>
                        <m:r>
                          <a:rPr lang="en-US" b="0" i="1" smtClean="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m:t>𝑥</m:t>
                        </m:r>
                      </m:sub>
                    </m:sSub>
                  </m:oMath>
                </a14:m>
                <a:r>
                  <a:rPr lang="en-US" dirty="0">
                    <a:solidFill>
                      <a:srgbClr val="002060"/>
                    </a:solidFill>
                    <a:effectLst/>
                    <a:latin typeface="Times New Roman" panose="02020603050405020304" pitchFamily="18" charset="0"/>
                    <a:cs typeface="Times New Roman" panose="02020603050405020304" pitchFamily="18" charset="0"/>
                  </a:rPr>
                  <a:t>and G</a:t>
                </a:r>
                <a:r>
                  <a:rPr lang="el-GR" dirty="0">
                    <a:solidFill>
                      <a:srgbClr val="002060"/>
                    </a:solidFill>
                    <a:effectLst/>
                    <a:latin typeface="Times New Roman" panose="02020603050405020304" pitchFamily="18" charset="0"/>
                    <a:cs typeface="Times New Roman" panose="02020603050405020304" pitchFamily="18" charset="0"/>
                  </a:rPr>
                  <a:t>γ = 8</a:t>
                </a:r>
                <a:r>
                  <a:rPr lang="el-GR" dirty="0">
                    <a:solidFill>
                      <a:srgbClr val="002060"/>
                    </a:solidFill>
                    <a:ea typeface="Cambria Math" panose="02040503050406030204" pitchFamily="18" charset="0"/>
                    <a:cs typeface="Times New Roman" panose="02020603050405020304" pitchFamily="18" charset="0"/>
                  </a:rPr>
                  <a:t> </a:t>
                </a:r>
                <a14:m>
                  <m:oMath xmlns:m="http://schemas.openxmlformats.org/officeDocument/2006/math">
                    <m:r>
                      <a:rPr lang="el-GR"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l-GR"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l-GR"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𝜈</m:t>
                        </m:r>
                      </m:e>
                      <m:sub>
                        <m:r>
                          <a:rPr lang="en-US" b="0" i="1"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𝑦</m:t>
                        </m:r>
                      </m:sub>
                    </m:sSub>
                  </m:oMath>
                </a14:m>
                <a:r>
                  <a:rPr lang="el-GR" dirty="0">
                    <a:solidFill>
                      <a:srgbClr val="002060"/>
                    </a:solidFill>
                    <a:effectLst/>
                    <a:latin typeface="Times New Roman" panose="02020603050405020304" pitchFamily="18" charset="0"/>
                    <a:cs typeface="Times New Roman" panose="02020603050405020304" pitchFamily="18" charset="0"/>
                  </a:rPr>
                  <a:t> </a:t>
                </a:r>
                <a:r>
                  <a:rPr lang="en-US" dirty="0">
                    <a:solidFill>
                      <a:srgbClr val="002060"/>
                    </a:solidFill>
                    <a:effectLst/>
                    <a:latin typeface="Times New Roman" panose="02020603050405020304" pitchFamily="18" charset="0"/>
                    <a:cs typeface="Times New Roman" panose="02020603050405020304" pitchFamily="18" charset="0"/>
                  </a:rPr>
                  <a:t> are potentially crossed.</a:t>
                </a:r>
              </a:p>
              <a:p>
                <a:pPr marL="285750" indent="-285750">
                  <a:buClr>
                    <a:srgbClr val="FF0000"/>
                  </a:buClr>
                  <a:buFont typeface="Arial" panose="020B0604020202020204" pitchFamily="34" charset="0"/>
                  <a:buChar char="•"/>
                </a:pPr>
                <a:r>
                  <a:rPr lang="en-US" dirty="0">
                    <a:solidFill>
                      <a:srgbClr val="002060"/>
                    </a:solidFill>
                    <a:effectLst/>
                    <a:latin typeface="Times New Roman" panose="02020603050405020304" pitchFamily="18" charset="0"/>
                    <a:cs typeface="Times New Roman" panose="02020603050405020304" pitchFamily="18" charset="0"/>
                  </a:rPr>
                  <a:t>Below |G</a:t>
                </a:r>
                <a:r>
                  <a:rPr lang="el-GR" dirty="0">
                    <a:solidFill>
                      <a:srgbClr val="002060"/>
                    </a:solidFill>
                    <a:effectLst/>
                    <a:latin typeface="Times New Roman" panose="02020603050405020304" pitchFamily="18" charset="0"/>
                    <a:cs typeface="Times New Roman" panose="02020603050405020304" pitchFamily="18" charset="0"/>
                  </a:rPr>
                  <a:t>γ| = 10.5, </a:t>
                </a:r>
                <a:r>
                  <a:rPr lang="en-US" dirty="0">
                    <a:solidFill>
                      <a:srgbClr val="002060"/>
                    </a:solidFill>
                    <a:effectLst/>
                    <a:latin typeface="Times New Roman" panose="02020603050405020304" pitchFamily="18" charset="0"/>
                    <a:cs typeface="Times New Roman" panose="02020603050405020304" pitchFamily="18" charset="0"/>
                  </a:rPr>
                  <a:t>simulations show a trade off between intensity and polarization.</a:t>
                </a:r>
              </a:p>
              <a:p>
                <a:pPr marL="285750" indent="-285750">
                  <a:buClr>
                    <a:srgbClr val="FF0000"/>
                  </a:buClr>
                  <a:buFont typeface="Arial" panose="020B0604020202020204" pitchFamily="34" charset="0"/>
                  <a:buChar char="•"/>
                </a:pPr>
                <a:r>
                  <a:rPr lang="en-US" dirty="0">
                    <a:solidFill>
                      <a:srgbClr val="002060"/>
                    </a:solidFill>
                    <a:effectLst/>
                    <a:latin typeface="Times New Roman" panose="02020603050405020304" pitchFamily="18" charset="0"/>
                    <a:cs typeface="Times New Roman" panose="02020603050405020304" pitchFamily="18" charset="0"/>
                  </a:rPr>
                  <a:t>Simulations show no polarization loss above |G</a:t>
                </a:r>
                <a:r>
                  <a:rPr lang="el-GR" dirty="0">
                    <a:solidFill>
                      <a:srgbClr val="002060"/>
                    </a:solidFill>
                    <a:effectLst/>
                    <a:latin typeface="Times New Roman" panose="02020603050405020304" pitchFamily="18" charset="0"/>
                    <a:cs typeface="Times New Roman" panose="02020603050405020304" pitchFamily="18" charset="0"/>
                  </a:rPr>
                  <a:t>γ| = 10.5.</a:t>
                </a:r>
              </a:p>
            </p:txBody>
          </p:sp>
        </mc:Choice>
        <mc:Fallback xmlns="">
          <p:sp>
            <p:nvSpPr>
              <p:cNvPr id="7" name="TextBox 6">
                <a:extLst>
                  <a:ext uri="{FF2B5EF4-FFF2-40B4-BE49-F238E27FC236}">
                    <a16:creationId xmlns:a16="http://schemas.microsoft.com/office/drawing/2014/main" id="{848DE968-B4C3-66D7-1DC1-32EC6CF62B46}"/>
                  </a:ext>
                </a:extLst>
              </p:cNvPr>
              <p:cNvSpPr txBox="1">
                <a:spLocks noRot="1" noChangeAspect="1" noMove="1" noResize="1" noEditPoints="1" noAdjustHandles="1" noChangeArrowheads="1" noChangeShapeType="1" noTextEdit="1"/>
              </p:cNvSpPr>
              <p:nvPr/>
            </p:nvSpPr>
            <p:spPr>
              <a:xfrm>
                <a:off x="251924" y="4719310"/>
                <a:ext cx="8762610" cy="2053254"/>
              </a:xfrm>
              <a:prstGeom prst="rect">
                <a:avLst/>
              </a:prstGeom>
              <a:blipFill>
                <a:blip r:embed="rId3"/>
                <a:stretch>
                  <a:fillRect l="-579" t="-1227" r="-1013" b="-3681"/>
                </a:stretch>
              </a:blipFill>
            </p:spPr>
            <p:txBody>
              <a:bodyPr/>
              <a:lstStyle/>
              <a:p>
                <a:r>
                  <a:rPr lang="en-US">
                    <a:noFill/>
                  </a:rPr>
                  <a:t> </a:t>
                </a:r>
              </a:p>
            </p:txBody>
          </p:sp>
        </mc:Fallback>
      </mc:AlternateContent>
    </p:spTree>
    <p:extLst>
      <p:ext uri="{BB962C8B-B14F-4D97-AF65-F5344CB8AC3E}">
        <p14:creationId xmlns:p14="http://schemas.microsoft.com/office/powerpoint/2010/main" val="1022170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BD08A-F8EB-44C8-3FCC-8533B520CD54}"/>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BB20FC34-66FC-44B8-A563-BD2D284E5145}"/>
              </a:ext>
            </a:extLst>
          </p:cNvPr>
          <p:cNvSpPr>
            <a:spLocks noGrp="1" noChangeArrowheads="1"/>
          </p:cNvSpPr>
          <p:nvPr>
            <p:ph type="title"/>
          </p:nvPr>
        </p:nvSpPr>
        <p:spPr>
          <a:xfrm>
            <a:off x="251927" y="120635"/>
            <a:ext cx="8328991" cy="461901"/>
          </a:xfrm>
        </p:spPr>
        <p:txBody>
          <a:bodyPr>
            <a:normAutofit fontScale="90000"/>
          </a:bodyPr>
          <a:lstStyle/>
          <a:p>
            <a:pPr eaLnBrk="1" hangingPunct="1"/>
            <a:r>
              <a:rPr lang="en-US" sz="3200" dirty="0">
                <a:solidFill>
                  <a:srgbClr val="FF0000"/>
                </a:solidFill>
                <a:latin typeface="Times New Roman"/>
                <a:cs typeface="Times New Roman"/>
              </a:rPr>
              <a:t>Additional Cold Partial Snake in the AGS</a:t>
            </a:r>
            <a:endParaRPr lang="en-US" sz="3200" b="1" dirty="0">
              <a:solidFill>
                <a:srgbClr val="FF0000"/>
              </a:solidFill>
              <a:latin typeface="Times New Roman"/>
              <a:cs typeface="Times New Roman"/>
            </a:endParaRPr>
          </a:p>
        </p:txBody>
      </p:sp>
      <p:sp>
        <p:nvSpPr>
          <p:cNvPr id="8" name="Content Placeholder 2">
            <a:extLst>
              <a:ext uri="{FF2B5EF4-FFF2-40B4-BE49-F238E27FC236}">
                <a16:creationId xmlns:a16="http://schemas.microsoft.com/office/drawing/2014/main" id="{D19B751A-DDB3-2E1A-1807-605FCB919D4A}"/>
              </a:ext>
            </a:extLst>
          </p:cNvPr>
          <p:cNvSpPr txBox="1">
            <a:spLocks/>
          </p:cNvSpPr>
          <p:nvPr/>
        </p:nvSpPr>
        <p:spPr>
          <a:xfrm>
            <a:off x="251927" y="652097"/>
            <a:ext cx="8892072" cy="5553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09455EA-9E4D-40E7-E800-4851C4F81121}"/>
              </a:ext>
            </a:extLst>
          </p:cNvPr>
          <p:cNvSpPr txBox="1"/>
          <p:nvPr/>
        </p:nvSpPr>
        <p:spPr>
          <a:xfrm>
            <a:off x="510851" y="4876796"/>
            <a:ext cx="8633149" cy="1200329"/>
          </a:xfrm>
          <a:prstGeom prst="rect">
            <a:avLst/>
          </a:prstGeom>
          <a:solidFill>
            <a:schemeClr val="bg1"/>
          </a:solidFill>
        </p:spPr>
        <p:txBody>
          <a:bodyPr wrap="square">
            <a:spAutoFit/>
          </a:bodyPr>
          <a:lstStyle/>
          <a:p>
            <a:r>
              <a:rPr lang="en-US" dirty="0">
                <a:solidFill>
                  <a:srgbClr val="002060"/>
                </a:solidFill>
                <a:latin typeface="Times New Roman" panose="02020603050405020304" pitchFamily="18" charset="0"/>
                <a:cs typeface="Times New Roman" panose="02020603050405020304" pitchFamily="18" charset="0"/>
              </a:rPr>
              <a:t>The optics distortions from two cold snakes would necessitate higher Booster-to-AGS transfer energy.</a:t>
            </a:r>
          </a:p>
          <a:p>
            <a:r>
              <a:rPr lang="en-US" dirty="0">
                <a:solidFill>
                  <a:srgbClr val="002060"/>
                </a:solidFill>
                <a:latin typeface="Times New Roman" panose="02020603050405020304" pitchFamily="18" charset="0"/>
                <a:cs typeface="Times New Roman" panose="02020603050405020304" pitchFamily="18" charset="0"/>
              </a:rPr>
              <a:t>If experiment results show that skew quads setup could not reach 75% for 3.2E11 intensity, additional cold snake would also be needed for polarized protons.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5289C56-8994-C7F6-A55E-A948654C6FF9}"/>
                  </a:ext>
                </a:extLst>
              </p:cNvPr>
              <p:cNvSpPr txBox="1"/>
              <p:nvPr/>
            </p:nvSpPr>
            <p:spPr>
              <a:xfrm>
                <a:off x="251928" y="560140"/>
                <a:ext cx="8892072" cy="1776255"/>
              </a:xfrm>
              <a:prstGeom prst="rect">
                <a:avLst/>
              </a:prstGeom>
              <a:noFill/>
            </p:spPr>
            <p:txBody>
              <a:bodyPr wrap="square">
                <a:spAutoFit/>
              </a:bodyPr>
              <a:lstStyle/>
              <a:p>
                <a:pPr>
                  <a:buNone/>
                </a:pPr>
                <a:r>
                  <a:rPr lang="en-US" dirty="0">
                    <a:solidFill>
                      <a:srgbClr val="002060"/>
                    </a:solidFill>
                    <a:effectLst/>
                    <a:latin typeface="Times New Roman" panose="02020603050405020304" pitchFamily="18" charset="0"/>
                    <a:cs typeface="Times New Roman" panose="02020603050405020304" pitchFamily="18" charset="0"/>
                  </a:rPr>
                  <a:t>In the current configuration, no polarization loss is expected in AGS above |G</a:t>
                </a:r>
                <a:r>
                  <a:rPr lang="el-GR" dirty="0">
                    <a:solidFill>
                      <a:srgbClr val="002060"/>
                    </a:solidFill>
                    <a:effectLst/>
                    <a:latin typeface="Times New Roman" panose="02020603050405020304" pitchFamily="18" charset="0"/>
                    <a:cs typeface="Times New Roman" panose="02020603050405020304" pitchFamily="18" charset="0"/>
                  </a:rPr>
                  <a:t>γ| = 10.5. </a:t>
                </a:r>
                <a:r>
                  <a:rPr lang="en-US" dirty="0">
                    <a:solidFill>
                      <a:srgbClr val="002060"/>
                    </a:solidFill>
                    <a:effectLst/>
                    <a:latin typeface="Times New Roman" panose="02020603050405020304" pitchFamily="18" charset="0"/>
                    <a:cs typeface="Times New Roman" panose="02020603050405020304" pitchFamily="18" charset="0"/>
                  </a:rPr>
                  <a:t>Adding a second cold snake would allow extraction above |G</a:t>
                </a:r>
                <a:r>
                  <a:rPr lang="el-GR" dirty="0">
                    <a:solidFill>
                      <a:srgbClr val="002060"/>
                    </a:solidFill>
                    <a:effectLst/>
                    <a:latin typeface="Times New Roman" panose="02020603050405020304" pitchFamily="18" charset="0"/>
                    <a:cs typeface="Times New Roman" panose="02020603050405020304" pitchFamily="18" charset="0"/>
                  </a:rPr>
                  <a:t>γ| = 49.5. </a:t>
                </a:r>
                <a:r>
                  <a:rPr lang="en-US" dirty="0">
                    <a:solidFill>
                      <a:srgbClr val="002060"/>
                    </a:solidFill>
                    <a:effectLst/>
                    <a:latin typeface="Times New Roman" panose="02020603050405020304" pitchFamily="18" charset="0"/>
                    <a:cs typeface="Times New Roman" panose="02020603050405020304" pitchFamily="18" charset="0"/>
                  </a:rPr>
                  <a:t>Crossing the |G</a:t>
                </a:r>
                <a:r>
                  <a:rPr lang="el-GR" dirty="0">
                    <a:solidFill>
                      <a:srgbClr val="002060"/>
                    </a:solidFill>
                    <a:effectLst/>
                    <a:latin typeface="Times New Roman" panose="02020603050405020304" pitchFamily="18" charset="0"/>
                    <a:cs typeface="Times New Roman" panose="02020603050405020304" pitchFamily="18" charset="0"/>
                  </a:rPr>
                  <a:t>γ| = 60 −</a:t>
                </a:r>
                <a:r>
                  <a:rPr lang="el-GR" dirty="0">
                    <a:solidFill>
                      <a:srgbClr val="002060"/>
                    </a:solidFill>
                    <a:ea typeface="Cambria Math" panose="02040503050406030204" pitchFamily="18" charset="0"/>
                    <a:cs typeface="Times New Roman" panose="02020603050405020304" pitchFamily="18" charset="0"/>
                  </a:rPr>
                  <a:t> </a:t>
                </a:r>
                <a14:m>
                  <m:oMath xmlns:m="http://schemas.openxmlformats.org/officeDocument/2006/math">
                    <m:sSub>
                      <m:sSubPr>
                        <m:ctrlPr>
                          <a:rPr lang="el-GR"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l-GR"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𝜈</m:t>
                        </m:r>
                      </m:e>
                      <m:sub>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𝑦</m:t>
                        </m:r>
                      </m:sub>
                    </m:sSub>
                  </m:oMath>
                </a14:m>
                <a:r>
                  <a:rPr lang="el-GR" dirty="0">
                    <a:solidFill>
                      <a:srgbClr val="002060"/>
                    </a:solidFill>
                    <a:effectLst/>
                    <a:latin typeface="Times New Roman" panose="02020603050405020304" pitchFamily="18" charset="0"/>
                    <a:cs typeface="Times New Roman" panose="02020603050405020304" pitchFamily="18" charset="0"/>
                  </a:rPr>
                  <a:t> </a:t>
                </a:r>
                <a:r>
                  <a:rPr lang="en-US" dirty="0">
                    <a:solidFill>
                      <a:srgbClr val="002060"/>
                    </a:solidFill>
                    <a:effectLst/>
                    <a:latin typeface="Times New Roman" panose="02020603050405020304" pitchFamily="18" charset="0"/>
                    <a:cs typeface="Times New Roman" panose="02020603050405020304" pitchFamily="18" charset="0"/>
                  </a:rPr>
                  <a:t>resonance with 6D distributions</a:t>
                </a:r>
              </a:p>
              <a:p>
                <a:pPr>
                  <a:buNone/>
                </a:pPr>
                <a:r>
                  <a:rPr lang="en-US" dirty="0">
                    <a:solidFill>
                      <a:srgbClr val="002060"/>
                    </a:solidFill>
                    <a:effectLst/>
                    <a:latin typeface="Times New Roman" panose="02020603050405020304" pitchFamily="18" charset="0"/>
                    <a:cs typeface="Times New Roman" panose="02020603050405020304" pitchFamily="18" charset="0"/>
                  </a:rPr>
                  <a:t>• Left: </a:t>
                </a:r>
                <a14:m>
                  <m:oMath xmlns:m="http://schemas.openxmlformats.org/officeDocument/2006/math">
                    <m:sSub>
                      <m:sSubPr>
                        <m:ctrlPr>
                          <a:rPr lang="el-GR" i="1" dirty="0" smtClean="0">
                            <a:solidFill>
                              <a:srgbClr val="002060"/>
                            </a:solidFill>
                            <a:effectLst/>
                            <a:latin typeface="Cambria Math" panose="02040503050406030204" pitchFamily="18" charset="0"/>
                            <a:cs typeface="Times New Roman" panose="02020603050405020304" pitchFamily="18" charset="0"/>
                          </a:rPr>
                        </m:ctrlPr>
                      </m:sSubPr>
                      <m:e>
                        <m:r>
                          <a:rPr lang="el-GR" i="1" dirty="0">
                            <a:solidFill>
                              <a:srgbClr val="002060"/>
                            </a:solidFill>
                            <a:latin typeface="Cambria Math" panose="02040503050406030204" pitchFamily="18" charset="0"/>
                            <a:cs typeface="Times New Roman" panose="02020603050405020304" pitchFamily="18" charset="0"/>
                          </a:rPr>
                          <m:t>𝜒</m:t>
                        </m:r>
                      </m:e>
                      <m:sub>
                        <m:r>
                          <a:rPr lang="en-US" b="0" i="1" dirty="0" smtClean="0">
                            <a:solidFill>
                              <a:srgbClr val="002060"/>
                            </a:solidFill>
                            <a:effectLst/>
                            <a:latin typeface="Cambria Math" panose="02040503050406030204" pitchFamily="18" charset="0"/>
                            <a:cs typeface="Times New Roman" panose="02020603050405020304" pitchFamily="18" charset="0"/>
                          </a:rPr>
                          <m:t>𝑐</m:t>
                        </m:r>
                      </m:sub>
                    </m:sSub>
                  </m:oMath>
                </a14:m>
                <a:r>
                  <a:rPr lang="en-US" dirty="0">
                    <a:solidFill>
                      <a:srgbClr val="002060"/>
                    </a:solidFill>
                    <a:effectLst/>
                    <a:latin typeface="Times New Roman" panose="02020603050405020304" pitchFamily="18" charset="0"/>
                    <a:cs typeface="Times New Roman" panose="02020603050405020304" pitchFamily="18" charset="0"/>
                  </a:rPr>
                  <a:t>, </a:t>
                </a:r>
                <a14:m>
                  <m:oMath xmlns:m="http://schemas.openxmlformats.org/officeDocument/2006/math">
                    <m:sSub>
                      <m:sSubPr>
                        <m:ctrlPr>
                          <a:rPr lang="el-GR" i="1" dirty="0">
                            <a:solidFill>
                              <a:srgbClr val="002060"/>
                            </a:solidFill>
                            <a:latin typeface="Cambria Math" panose="02040503050406030204" pitchFamily="18" charset="0"/>
                            <a:cs typeface="Times New Roman" panose="02020603050405020304" pitchFamily="18" charset="0"/>
                          </a:rPr>
                        </m:ctrlPr>
                      </m:sSubPr>
                      <m:e>
                        <m:r>
                          <a:rPr lang="el-GR" i="1" dirty="0">
                            <a:solidFill>
                              <a:srgbClr val="002060"/>
                            </a:solidFill>
                            <a:latin typeface="Cambria Math" panose="02040503050406030204" pitchFamily="18" charset="0"/>
                            <a:cs typeface="Times New Roman" panose="02020603050405020304" pitchFamily="18" charset="0"/>
                          </a:rPr>
                          <m:t>𝜒</m:t>
                        </m:r>
                      </m:e>
                      <m:sub>
                        <m:r>
                          <a:rPr lang="en-US" b="0" i="1" dirty="0" smtClean="0">
                            <a:solidFill>
                              <a:srgbClr val="002060"/>
                            </a:solidFill>
                            <a:latin typeface="Cambria Math" panose="02040503050406030204" pitchFamily="18" charset="0"/>
                            <a:cs typeface="Times New Roman" panose="02020603050405020304" pitchFamily="18" charset="0"/>
                          </a:rPr>
                          <m:t>𝑤</m:t>
                        </m:r>
                      </m:sub>
                    </m:sSub>
                    <m:r>
                      <a:rPr lang="en-US" i="1" dirty="0">
                        <a:solidFill>
                          <a:srgbClr val="002060"/>
                        </a:solidFill>
                        <a:latin typeface="Cambria Math" panose="02040503050406030204" pitchFamily="18" charset="0"/>
                        <a:cs typeface="Times New Roman" panose="02020603050405020304" pitchFamily="18" charset="0"/>
                      </a:rPr>
                      <m:t> </m:t>
                    </m:r>
                  </m:oMath>
                </a14:m>
                <a:r>
                  <a:rPr lang="el-GR" dirty="0">
                    <a:solidFill>
                      <a:srgbClr val="002060"/>
                    </a:solidFill>
                    <a:effectLst/>
                    <a:latin typeface="Times New Roman" panose="02020603050405020304" pitchFamily="18" charset="0"/>
                    <a:cs typeface="Times New Roman" panose="02020603050405020304" pitchFamily="18" charset="0"/>
                  </a:rPr>
                  <a:t>χ</a:t>
                </a:r>
                <a:r>
                  <a:rPr lang="en-US" dirty="0">
                    <a:solidFill>
                      <a:srgbClr val="002060"/>
                    </a:solidFill>
                    <a:effectLst/>
                    <a:latin typeface="Times New Roman" panose="02020603050405020304" pitchFamily="18" charset="0"/>
                    <a:cs typeface="Times New Roman" panose="02020603050405020304" pitchFamily="18" charset="0"/>
                  </a:rPr>
                  <a:t>w =25, 14%, results in 4.4% polarization loss with </a:t>
                </a:r>
                <a:r>
                  <a:rPr lang="en-US" dirty="0" err="1">
                    <a:solidFill>
                      <a:srgbClr val="002060"/>
                    </a:solidFill>
                    <a:effectLst/>
                    <a:latin typeface="Times New Roman" panose="02020603050405020304" pitchFamily="18" charset="0"/>
                    <a:cs typeface="Times New Roman" panose="02020603050405020304" pitchFamily="18" charset="0"/>
                  </a:rPr>
                  <a:t>Q</a:t>
                </a:r>
                <a:r>
                  <a:rPr lang="en-US" baseline="-25000" dirty="0" err="1">
                    <a:solidFill>
                      <a:srgbClr val="002060"/>
                    </a:solidFill>
                    <a:effectLst/>
                    <a:latin typeface="Times New Roman" panose="02020603050405020304" pitchFamily="18" charset="0"/>
                    <a:cs typeface="Times New Roman" panose="02020603050405020304" pitchFamily="18" charset="0"/>
                  </a:rPr>
                  <a:t>x</a:t>
                </a:r>
                <a:r>
                  <a:rPr lang="en-US" dirty="0">
                    <a:solidFill>
                      <a:srgbClr val="002060"/>
                    </a:solidFill>
                    <a:effectLst/>
                    <a:latin typeface="Times New Roman" panose="02020603050405020304" pitchFamily="18" charset="0"/>
                    <a:cs typeface="Times New Roman" panose="02020603050405020304" pitchFamily="18" charset="0"/>
                  </a:rPr>
                  <a:t> ,</a:t>
                </a:r>
                <a:r>
                  <a:rPr lang="en-US" dirty="0" err="1">
                    <a:solidFill>
                      <a:srgbClr val="002060"/>
                    </a:solidFill>
                    <a:effectLst/>
                    <a:latin typeface="Times New Roman" panose="02020603050405020304" pitchFamily="18" charset="0"/>
                    <a:cs typeface="Times New Roman" panose="02020603050405020304" pitchFamily="18" charset="0"/>
                  </a:rPr>
                  <a:t>Q</a:t>
                </a:r>
                <a:r>
                  <a:rPr lang="en-US" baseline="-25000" dirty="0" err="1">
                    <a:solidFill>
                      <a:srgbClr val="002060"/>
                    </a:solidFill>
                    <a:effectLst/>
                    <a:latin typeface="Times New Roman" panose="02020603050405020304" pitchFamily="18" charset="0"/>
                    <a:cs typeface="Times New Roman" panose="02020603050405020304" pitchFamily="18" charset="0"/>
                  </a:rPr>
                  <a:t>y</a:t>
                </a:r>
                <a:r>
                  <a:rPr lang="en-US" dirty="0">
                    <a:solidFill>
                      <a:srgbClr val="002060"/>
                    </a:solidFill>
                    <a:effectLst/>
                    <a:latin typeface="Times New Roman" panose="02020603050405020304" pitchFamily="18" charset="0"/>
                    <a:cs typeface="Times New Roman" panose="02020603050405020304" pitchFamily="18" charset="0"/>
                  </a:rPr>
                  <a:t> = 0.95, 0.995.</a:t>
                </a:r>
              </a:p>
              <a:p>
                <a:pPr>
                  <a:buNone/>
                </a:pPr>
                <a:r>
                  <a:rPr lang="en-US" dirty="0">
                    <a:solidFill>
                      <a:srgbClr val="002060"/>
                    </a:solidFill>
                    <a:effectLst/>
                    <a:latin typeface="Times New Roman" panose="02020603050405020304" pitchFamily="18" charset="0"/>
                    <a:cs typeface="Times New Roman" panose="02020603050405020304" pitchFamily="18" charset="0"/>
                  </a:rPr>
                  <a:t>• Right: </a:t>
                </a:r>
                <a14:m>
                  <m:oMath xmlns:m="http://schemas.openxmlformats.org/officeDocument/2006/math">
                    <m:sSub>
                      <m:sSubPr>
                        <m:ctrlPr>
                          <a:rPr lang="el-GR" i="1" dirty="0">
                            <a:solidFill>
                              <a:srgbClr val="002060"/>
                            </a:solidFill>
                            <a:latin typeface="Cambria Math" panose="02040503050406030204" pitchFamily="18" charset="0"/>
                            <a:cs typeface="Times New Roman" panose="02020603050405020304" pitchFamily="18" charset="0"/>
                          </a:rPr>
                        </m:ctrlPr>
                      </m:sSubPr>
                      <m:e>
                        <m:r>
                          <a:rPr lang="el-GR" i="1" dirty="0">
                            <a:solidFill>
                              <a:srgbClr val="002060"/>
                            </a:solidFill>
                            <a:latin typeface="Cambria Math" panose="02040503050406030204" pitchFamily="18" charset="0"/>
                            <a:cs typeface="Times New Roman" panose="02020603050405020304" pitchFamily="18" charset="0"/>
                          </a:rPr>
                          <m:t>𝜒</m:t>
                        </m:r>
                      </m:e>
                      <m:sub>
                        <m:r>
                          <a:rPr lang="en-US" i="1" dirty="0">
                            <a:solidFill>
                              <a:srgbClr val="002060"/>
                            </a:solidFill>
                            <a:latin typeface="Cambria Math" panose="02040503050406030204" pitchFamily="18" charset="0"/>
                            <a:cs typeface="Times New Roman" panose="02020603050405020304" pitchFamily="18" charset="0"/>
                          </a:rPr>
                          <m:t>𝑐</m:t>
                        </m:r>
                      </m:sub>
                    </m:sSub>
                    <m:r>
                      <a:rPr lang="en-US" i="1" dirty="0">
                        <a:solidFill>
                          <a:srgbClr val="002060"/>
                        </a:solidFill>
                        <a:latin typeface="Cambria Math" panose="02040503050406030204" pitchFamily="18" charset="0"/>
                        <a:cs typeface="Times New Roman" panose="02020603050405020304" pitchFamily="18" charset="0"/>
                      </a:rPr>
                      <m:t> </m:t>
                    </m:r>
                  </m:oMath>
                </a14:m>
                <a:r>
                  <a:rPr lang="en-US" dirty="0">
                    <a:solidFill>
                      <a:srgbClr val="002060"/>
                    </a:solidFill>
                    <a:effectLst/>
                    <a:latin typeface="Times New Roman" panose="02020603050405020304" pitchFamily="18" charset="0"/>
                    <a:cs typeface="Times New Roman" panose="02020603050405020304" pitchFamily="18" charset="0"/>
                  </a:rPr>
                  <a:t>= </a:t>
                </a:r>
                <a14:m>
                  <m:oMath xmlns:m="http://schemas.openxmlformats.org/officeDocument/2006/math">
                    <m:sSub>
                      <m:sSubPr>
                        <m:ctrlPr>
                          <a:rPr lang="el-GR" i="1" dirty="0">
                            <a:solidFill>
                              <a:srgbClr val="002060"/>
                            </a:solidFill>
                            <a:latin typeface="Cambria Math" panose="02040503050406030204" pitchFamily="18" charset="0"/>
                            <a:cs typeface="Times New Roman" panose="02020603050405020304" pitchFamily="18" charset="0"/>
                          </a:rPr>
                        </m:ctrlPr>
                      </m:sSubPr>
                      <m:e>
                        <m:r>
                          <a:rPr lang="el-GR" i="1" dirty="0">
                            <a:solidFill>
                              <a:srgbClr val="002060"/>
                            </a:solidFill>
                            <a:latin typeface="Cambria Math" panose="02040503050406030204" pitchFamily="18" charset="0"/>
                            <a:cs typeface="Times New Roman" panose="02020603050405020304" pitchFamily="18" charset="0"/>
                          </a:rPr>
                          <m:t>𝜒</m:t>
                        </m:r>
                      </m:e>
                      <m:sub>
                        <m:r>
                          <a:rPr lang="en-US" b="0" i="1" dirty="0" smtClean="0">
                            <a:solidFill>
                              <a:srgbClr val="002060"/>
                            </a:solidFill>
                            <a:latin typeface="Cambria Math" panose="02040503050406030204" pitchFamily="18" charset="0"/>
                            <a:cs typeface="Times New Roman" panose="02020603050405020304" pitchFamily="18" charset="0"/>
                          </a:rPr>
                          <m:t>𝑤</m:t>
                        </m:r>
                      </m:sub>
                    </m:sSub>
                  </m:oMath>
                </a14:m>
                <a:r>
                  <a:rPr lang="en-US" dirty="0">
                    <a:solidFill>
                      <a:srgbClr val="002060"/>
                    </a:solidFill>
                    <a:effectLst/>
                    <a:latin typeface="Times New Roman" panose="02020603050405020304" pitchFamily="18" charset="0"/>
                    <a:cs typeface="Times New Roman" panose="02020603050405020304" pitchFamily="18" charset="0"/>
                  </a:rPr>
                  <a:t> = 25%, results in 0.43% polarization loss with the same tunes of </a:t>
                </a:r>
                <a:r>
                  <a:rPr lang="en-US" dirty="0" err="1">
                    <a:solidFill>
                      <a:srgbClr val="002060"/>
                    </a:solidFill>
                    <a:effectLst/>
                    <a:latin typeface="Times New Roman" panose="02020603050405020304" pitchFamily="18" charset="0"/>
                    <a:cs typeface="Times New Roman" panose="02020603050405020304" pitchFamily="18" charset="0"/>
                  </a:rPr>
                  <a:t>Q</a:t>
                </a:r>
                <a:r>
                  <a:rPr lang="en-US" baseline="-25000" dirty="0" err="1">
                    <a:solidFill>
                      <a:srgbClr val="002060"/>
                    </a:solidFill>
                    <a:effectLst/>
                    <a:latin typeface="Times New Roman" panose="02020603050405020304" pitchFamily="18" charset="0"/>
                    <a:cs typeface="Times New Roman" panose="02020603050405020304" pitchFamily="18" charset="0"/>
                  </a:rPr>
                  <a:t>x</a:t>
                </a:r>
                <a:r>
                  <a:rPr lang="en-US" dirty="0" err="1">
                    <a:solidFill>
                      <a:srgbClr val="002060"/>
                    </a:solidFill>
                    <a:effectLst/>
                    <a:latin typeface="Times New Roman" panose="02020603050405020304" pitchFamily="18" charset="0"/>
                    <a:cs typeface="Times New Roman" panose="02020603050405020304" pitchFamily="18" charset="0"/>
                  </a:rPr>
                  <a:t>,Q</a:t>
                </a:r>
                <a:r>
                  <a:rPr lang="en-US" baseline="-25000" dirty="0" err="1">
                    <a:solidFill>
                      <a:srgbClr val="002060"/>
                    </a:solidFill>
                    <a:effectLst/>
                    <a:latin typeface="Times New Roman" panose="02020603050405020304" pitchFamily="18" charset="0"/>
                    <a:cs typeface="Times New Roman" panose="02020603050405020304" pitchFamily="18" charset="0"/>
                  </a:rPr>
                  <a:t>y</a:t>
                </a:r>
                <a:r>
                  <a:rPr lang="en-US" dirty="0">
                    <a:solidFill>
                      <a:srgbClr val="002060"/>
                    </a:solidFill>
                    <a:effectLst/>
                    <a:latin typeface="Times New Roman" panose="02020603050405020304" pitchFamily="18" charset="0"/>
                    <a:cs typeface="Times New Roman" panose="02020603050405020304" pitchFamily="18" charset="0"/>
                  </a:rPr>
                  <a:t> = 0.95, 0.995.</a:t>
                </a:r>
              </a:p>
            </p:txBody>
          </p:sp>
        </mc:Choice>
        <mc:Fallback xmlns="">
          <p:sp>
            <p:nvSpPr>
              <p:cNvPr id="3" name="TextBox 2">
                <a:extLst>
                  <a:ext uri="{FF2B5EF4-FFF2-40B4-BE49-F238E27FC236}">
                    <a16:creationId xmlns:a16="http://schemas.microsoft.com/office/drawing/2014/main" id="{05289C56-8994-C7F6-A55E-A948654C6FF9}"/>
                  </a:ext>
                </a:extLst>
              </p:cNvPr>
              <p:cNvSpPr txBox="1">
                <a:spLocks noRot="1" noChangeAspect="1" noMove="1" noResize="1" noEditPoints="1" noAdjustHandles="1" noChangeArrowheads="1" noChangeShapeType="1" noTextEdit="1"/>
              </p:cNvSpPr>
              <p:nvPr/>
            </p:nvSpPr>
            <p:spPr>
              <a:xfrm>
                <a:off x="251928" y="560140"/>
                <a:ext cx="8892072" cy="1776255"/>
              </a:xfrm>
              <a:prstGeom prst="rect">
                <a:avLst/>
              </a:prstGeom>
              <a:blipFill>
                <a:blip r:embed="rId2"/>
                <a:stretch>
                  <a:fillRect l="-571" t="-2143" r="-1141" b="-5000"/>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A4E5BC6-D86C-E4FA-C34F-D8E982B6A4E7}"/>
              </a:ext>
            </a:extLst>
          </p:cNvPr>
          <p:cNvPicPr>
            <a:picLocks noChangeAspect="1"/>
          </p:cNvPicPr>
          <p:nvPr/>
        </p:nvPicPr>
        <p:blipFill>
          <a:blip r:embed="rId3"/>
          <a:stretch>
            <a:fillRect/>
          </a:stretch>
        </p:blipFill>
        <p:spPr>
          <a:xfrm>
            <a:off x="381388" y="2384027"/>
            <a:ext cx="7772400" cy="2492769"/>
          </a:xfrm>
          <a:prstGeom prst="rect">
            <a:avLst/>
          </a:prstGeom>
        </p:spPr>
      </p:pic>
    </p:spTree>
    <p:extLst>
      <p:ext uri="{BB962C8B-B14F-4D97-AF65-F5344CB8AC3E}">
        <p14:creationId xmlns:p14="http://schemas.microsoft.com/office/powerpoint/2010/main" val="2443115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5A6F71-762E-804F-A6F9-B4BDC2ADCD06}"/>
              </a:ext>
            </a:extLst>
          </p:cNvPr>
          <p:cNvSpPr>
            <a:spLocks noGrp="1"/>
          </p:cNvSpPr>
          <p:nvPr>
            <p:ph type="sldNum" sz="quarter" idx="12"/>
          </p:nvPr>
        </p:nvSpPr>
        <p:spPr>
          <a:xfrm>
            <a:off x="3543300" y="6337101"/>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16</a:t>
            </a:fld>
            <a:endParaRPr lang="en-US" dirty="0"/>
          </a:p>
        </p:txBody>
      </p:sp>
      <p:sp>
        <p:nvSpPr>
          <p:cNvPr id="5" name="Title 1">
            <a:extLst>
              <a:ext uri="{FF2B5EF4-FFF2-40B4-BE49-F238E27FC236}">
                <a16:creationId xmlns:a16="http://schemas.microsoft.com/office/drawing/2014/main" id="{4C952B0D-5C6D-5341-B198-C02856DC40BB}"/>
              </a:ext>
            </a:extLst>
          </p:cNvPr>
          <p:cNvSpPr>
            <a:spLocks noGrp="1"/>
          </p:cNvSpPr>
          <p:nvPr>
            <p:ph type="title"/>
          </p:nvPr>
        </p:nvSpPr>
        <p:spPr>
          <a:xfrm>
            <a:off x="254330" y="230274"/>
            <a:ext cx="7886700" cy="577159"/>
          </a:xfrm>
        </p:spPr>
        <p:txBody>
          <a:bodyPr>
            <a:normAutofit fontScale="90000"/>
          </a:bodyPr>
          <a:lstStyle/>
          <a:p>
            <a:r>
              <a:rPr lang="en-US" dirty="0">
                <a:solidFill>
                  <a:srgbClr val="FF0000"/>
                </a:solidFill>
                <a:latin typeface="Times New Roman" panose="02020603050405020304" pitchFamily="18" charset="0"/>
                <a:cs typeface="Times New Roman" panose="02020603050405020304" pitchFamily="18" charset="0"/>
              </a:rPr>
              <a:t>Raising AGS Injection Energy</a:t>
            </a:r>
          </a:p>
        </p:txBody>
      </p:sp>
      <p:sp>
        <p:nvSpPr>
          <p:cNvPr id="6" name="TextBox 5">
            <a:extLst>
              <a:ext uri="{FF2B5EF4-FFF2-40B4-BE49-F238E27FC236}">
                <a16:creationId xmlns:a16="http://schemas.microsoft.com/office/drawing/2014/main" id="{12D92586-CF6E-7649-BC48-E1068F4416B1}"/>
              </a:ext>
            </a:extLst>
          </p:cNvPr>
          <p:cNvSpPr txBox="1"/>
          <p:nvPr/>
        </p:nvSpPr>
        <p:spPr>
          <a:xfrm>
            <a:off x="322350" y="807433"/>
            <a:ext cx="4345663" cy="5147563"/>
          </a:xfrm>
          <a:prstGeom prst="rect">
            <a:avLst/>
          </a:prstGeom>
          <a:noFill/>
        </p:spPr>
        <p:txBody>
          <a:bodyPr wrap="square" rtlCol="0">
            <a:spAutoFit/>
          </a:bodyPr>
          <a:lstStyle/>
          <a:p>
            <a:r>
              <a:rPr lang="en-US" sz="1500" i="1" dirty="0">
                <a:solidFill>
                  <a:srgbClr val="002060"/>
                </a:solidFill>
                <a:latin typeface="Times New Roman" panose="02020603050405020304" pitchFamily="18" charset="0"/>
                <a:cs typeface="Times New Roman" panose="02020603050405020304" pitchFamily="18" charset="0"/>
              </a:rPr>
              <a:t>Actually</a:t>
            </a:r>
            <a:r>
              <a:rPr lang="en-US" sz="1500" dirty="0">
                <a:solidFill>
                  <a:srgbClr val="002060"/>
                </a:solidFill>
                <a:latin typeface="Times New Roman" panose="02020603050405020304" pitchFamily="18" charset="0"/>
                <a:cs typeface="Times New Roman" panose="02020603050405020304" pitchFamily="18" charset="0"/>
              </a:rPr>
              <a:t> driven by helium-3</a:t>
            </a:r>
            <a:r>
              <a:rPr lang="en-US" sz="1500" i="1" dirty="0">
                <a:solidFill>
                  <a:srgbClr val="002060"/>
                </a:solidFill>
                <a:latin typeface="Times New Roman" panose="02020603050405020304" pitchFamily="18" charset="0"/>
                <a:cs typeface="Times New Roman" panose="02020603050405020304" pitchFamily="18" charset="0"/>
              </a:rPr>
              <a:t> </a:t>
            </a:r>
            <a:r>
              <a:rPr lang="en-US" sz="1500" dirty="0">
                <a:solidFill>
                  <a:srgbClr val="002060"/>
                </a:solidFill>
                <a:latin typeface="Times New Roman" panose="02020603050405020304" pitchFamily="18" charset="0"/>
                <a:cs typeface="Times New Roman" panose="02020603050405020304" pitchFamily="18" charset="0"/>
              </a:rPr>
              <a:t>spin considerations</a:t>
            </a:r>
            <a:endParaRPr lang="en-US" sz="1500" i="1" dirty="0">
              <a:solidFill>
                <a:srgbClr val="002060"/>
              </a:solidFill>
              <a:latin typeface="Times New Roman" panose="02020603050405020304" pitchFamily="18" charset="0"/>
              <a:cs typeface="Times New Roman" panose="02020603050405020304" pitchFamily="18" charset="0"/>
            </a:endParaRPr>
          </a:p>
          <a:p>
            <a:endParaRPr lang="en-US" sz="1500" dirty="0">
              <a:solidFill>
                <a:srgbClr val="002060"/>
              </a:solidFill>
              <a:latin typeface="Times New Roman" panose="02020603050405020304" pitchFamily="18" charset="0"/>
              <a:cs typeface="Times New Roman" panose="02020603050405020304" pitchFamily="18" charset="0"/>
            </a:endParaRPr>
          </a:p>
          <a:p>
            <a:r>
              <a:rPr lang="en-US" sz="1500" dirty="0">
                <a:solidFill>
                  <a:srgbClr val="002060"/>
                </a:solidFill>
                <a:latin typeface="Times New Roman" panose="02020603050405020304" pitchFamily="18" charset="0"/>
                <a:cs typeface="Times New Roman" panose="02020603050405020304" pitchFamily="18" charset="0"/>
              </a:rPr>
              <a:t>Raising injection of He3 from |G</a:t>
            </a:r>
            <a:r>
              <a:rPr lang="en-US" sz="1500" baseline="-25000" dirty="0">
                <a:solidFill>
                  <a:srgbClr val="002060"/>
                </a:solidFill>
                <a:latin typeface="Times New Roman" panose="02020603050405020304" pitchFamily="18" charset="0"/>
                <a:cs typeface="Times New Roman" panose="02020603050405020304" pitchFamily="18" charset="0"/>
              </a:rPr>
              <a:t>He</a:t>
            </a:r>
            <a:r>
              <a:rPr lang="en-US" sz="1500" dirty="0">
                <a:solidFill>
                  <a:srgbClr val="002060"/>
                </a:solidFill>
                <a:latin typeface="Times New Roman" panose="02020603050405020304" pitchFamily="18" charset="0"/>
                <a:cs typeface="Times New Roman" panose="02020603050405020304" pitchFamily="18" charset="0"/>
              </a:rPr>
              <a:t>ɣ| = 7.5 → 10.5 reduce the optical distortion induced by partial snakes and avoids a major AGS resonance crossing</a:t>
            </a:r>
          </a:p>
          <a:p>
            <a:endParaRPr lang="en-US" sz="1500" dirty="0">
              <a:solidFill>
                <a:srgbClr val="002060"/>
              </a:solidFill>
              <a:latin typeface="Times New Roman" panose="02020603050405020304" pitchFamily="18" charset="0"/>
              <a:cs typeface="Times New Roman" panose="02020603050405020304" pitchFamily="18" charset="0"/>
            </a:endParaRPr>
          </a:p>
          <a:p>
            <a:r>
              <a:rPr lang="en-US" sz="1500" dirty="0">
                <a:solidFill>
                  <a:srgbClr val="002060"/>
                </a:solidFill>
                <a:latin typeface="Times New Roman" panose="02020603050405020304" pitchFamily="18" charset="0"/>
                <a:cs typeface="Times New Roman" panose="02020603050405020304" pitchFamily="18" charset="0"/>
              </a:rPr>
              <a:t>This would also allow higher energy transfer of protons.</a:t>
            </a:r>
          </a:p>
          <a:p>
            <a:r>
              <a:rPr lang="en-US" sz="1500" dirty="0">
                <a:solidFill>
                  <a:srgbClr val="002060"/>
                </a:solidFill>
                <a:latin typeface="Times New Roman" panose="02020603050405020304" pitchFamily="18" charset="0"/>
                <a:cs typeface="Times New Roman" panose="02020603050405020304" pitchFamily="18" charset="0"/>
              </a:rPr>
              <a:t>		 |</a:t>
            </a:r>
            <a:r>
              <a:rPr lang="en-US" sz="1500" dirty="0" err="1">
                <a:solidFill>
                  <a:srgbClr val="002060"/>
                </a:solidFill>
                <a:latin typeface="Times New Roman" panose="02020603050405020304" pitchFamily="18" charset="0"/>
                <a:cs typeface="Times New Roman" panose="02020603050405020304" pitchFamily="18" charset="0"/>
              </a:rPr>
              <a:t>G</a:t>
            </a:r>
            <a:r>
              <a:rPr lang="en-US" sz="1500" baseline="-25000" dirty="0" err="1">
                <a:solidFill>
                  <a:srgbClr val="002060"/>
                </a:solidFill>
                <a:latin typeface="Times New Roman" panose="02020603050405020304" pitchFamily="18" charset="0"/>
                <a:cs typeface="Times New Roman" panose="02020603050405020304" pitchFamily="18" charset="0"/>
              </a:rPr>
              <a:t>proton</a:t>
            </a:r>
            <a:r>
              <a:rPr lang="en-US" sz="1500" dirty="0" err="1">
                <a:solidFill>
                  <a:srgbClr val="002060"/>
                </a:solidFill>
                <a:latin typeface="Times New Roman" panose="02020603050405020304" pitchFamily="18" charset="0"/>
                <a:cs typeface="Times New Roman" panose="02020603050405020304" pitchFamily="18" charset="0"/>
              </a:rPr>
              <a:t>ɣ</a:t>
            </a:r>
            <a:r>
              <a:rPr lang="en-US" sz="1500" dirty="0">
                <a:solidFill>
                  <a:srgbClr val="002060"/>
                </a:solidFill>
                <a:latin typeface="Times New Roman" panose="02020603050405020304" pitchFamily="18" charset="0"/>
                <a:cs typeface="Times New Roman" panose="02020603050405020304" pitchFamily="18" charset="0"/>
              </a:rPr>
              <a:t>| = 4.5 → 6.5 </a:t>
            </a:r>
          </a:p>
          <a:p>
            <a:endParaRPr lang="en-US" sz="1500" dirty="0">
              <a:solidFill>
                <a:srgbClr val="002060"/>
              </a:solidFill>
              <a:latin typeface="Times New Roman" panose="02020603050405020304" pitchFamily="18" charset="0"/>
              <a:cs typeface="Times New Roman" panose="02020603050405020304" pitchFamily="18" charset="0"/>
            </a:endParaRPr>
          </a:p>
          <a:p>
            <a:r>
              <a:rPr lang="en-US" sz="1500" dirty="0">
                <a:solidFill>
                  <a:srgbClr val="002060"/>
                </a:solidFill>
                <a:latin typeface="Times New Roman" panose="02020603050405020304" pitchFamily="18" charset="0"/>
                <a:cs typeface="Times New Roman" panose="02020603050405020304" pitchFamily="18" charset="0"/>
              </a:rPr>
              <a:t>Protons injected at the higher rigidity would have space charge tune shift reduced by 70%</a:t>
            </a:r>
          </a:p>
          <a:p>
            <a:endParaRPr lang="en-US" sz="1500" dirty="0">
              <a:solidFill>
                <a:srgbClr val="002060"/>
              </a:solidFill>
              <a:latin typeface="Times New Roman" panose="02020603050405020304" pitchFamily="18" charset="0"/>
              <a:cs typeface="Times New Roman" panose="02020603050405020304" pitchFamily="18" charset="0"/>
            </a:endParaRPr>
          </a:p>
          <a:p>
            <a:r>
              <a:rPr lang="en-US" sz="1500" dirty="0">
                <a:solidFill>
                  <a:srgbClr val="002060"/>
                </a:solidFill>
                <a:latin typeface="Times New Roman" panose="02020603050405020304" pitchFamily="18" charset="0"/>
                <a:cs typeface="Times New Roman" panose="02020603050405020304" pitchFamily="18" charset="0"/>
              </a:rPr>
              <a:t>Challenges:</a:t>
            </a:r>
          </a:p>
          <a:p>
            <a:pPr marL="214313" indent="-214313">
              <a:buFont typeface="Arial" panose="020B0604020202020204" pitchFamily="34" charset="0"/>
              <a:buChar char="•"/>
            </a:pPr>
            <a:r>
              <a:rPr lang="en-US" sz="1500" dirty="0">
                <a:solidFill>
                  <a:srgbClr val="002060"/>
                </a:solidFill>
                <a:latin typeface="Times New Roman" panose="02020603050405020304" pitchFamily="18" charset="0"/>
                <a:cs typeface="Times New Roman" panose="02020603050405020304" pitchFamily="18" charset="0"/>
              </a:rPr>
              <a:t>Additional spin resonance crossing in the Booster and AGS need to be considered (and avoided)</a:t>
            </a:r>
          </a:p>
          <a:p>
            <a:pPr marL="214313" indent="-214313">
              <a:buFont typeface="Arial" panose="020B0604020202020204" pitchFamily="34" charset="0"/>
              <a:buChar char="•"/>
            </a:pPr>
            <a:r>
              <a:rPr lang="en-US" sz="1500" dirty="0">
                <a:solidFill>
                  <a:srgbClr val="002060"/>
                </a:solidFill>
                <a:latin typeface="Times New Roman" panose="02020603050405020304" pitchFamily="18" charset="0"/>
                <a:cs typeface="Times New Roman" panose="02020603050405020304" pitchFamily="18" charset="0"/>
              </a:rPr>
              <a:t>Spin transparency of the transfer line is energy dependent (-3% pol for </a:t>
            </a:r>
            <a:r>
              <a:rPr lang="en-US" sz="1500" dirty="0" err="1">
                <a:solidFill>
                  <a:srgbClr val="002060"/>
                </a:solidFill>
                <a:latin typeface="Times New Roman" panose="02020603050405020304" pitchFamily="18" charset="0"/>
                <a:cs typeface="Times New Roman" panose="02020603050405020304" pitchFamily="18" charset="0"/>
              </a:rPr>
              <a:t>G</a:t>
            </a:r>
            <a:r>
              <a:rPr lang="en-US" sz="1500" baseline="-25000" dirty="0" err="1">
                <a:solidFill>
                  <a:srgbClr val="002060"/>
                </a:solidFill>
                <a:latin typeface="Times New Roman" panose="02020603050405020304" pitchFamily="18" charset="0"/>
                <a:cs typeface="Times New Roman" panose="02020603050405020304" pitchFamily="18" charset="0"/>
              </a:rPr>
              <a:t>proton</a:t>
            </a:r>
            <a:r>
              <a:rPr lang="en-US" sz="1500" dirty="0" err="1">
                <a:solidFill>
                  <a:srgbClr val="002060"/>
                </a:solidFill>
                <a:latin typeface="Times New Roman" panose="02020603050405020304" pitchFamily="18" charset="0"/>
                <a:cs typeface="Times New Roman" panose="02020603050405020304" pitchFamily="18" charset="0"/>
              </a:rPr>
              <a:t>ɣ</a:t>
            </a:r>
            <a:r>
              <a:rPr lang="en-US" sz="1500" dirty="0">
                <a:solidFill>
                  <a:srgbClr val="002060"/>
                </a:solidFill>
                <a:latin typeface="Times New Roman" panose="02020603050405020304" pitchFamily="18" charset="0"/>
                <a:cs typeface="Times New Roman" panose="02020603050405020304" pitchFamily="18" charset="0"/>
              </a:rPr>
              <a:t> = 6.5)</a:t>
            </a:r>
          </a:p>
          <a:p>
            <a:pPr marL="214313" indent="-214313">
              <a:buFont typeface="Arial" panose="020B0604020202020204" pitchFamily="34" charset="0"/>
              <a:buChar char="•"/>
            </a:pPr>
            <a:r>
              <a:rPr lang="en-US" sz="1500" dirty="0">
                <a:solidFill>
                  <a:srgbClr val="002060"/>
                </a:solidFill>
                <a:latin typeface="Times New Roman" panose="02020603050405020304" pitchFamily="18" charset="0"/>
                <a:cs typeface="Times New Roman" panose="02020603050405020304" pitchFamily="18" charset="0"/>
              </a:rPr>
              <a:t>Expensive: Booster main dipoles and quads, Booster RF, transfer line dipoles and pulsed power need upgrades</a:t>
            </a:r>
          </a:p>
          <a:p>
            <a:endParaRPr lang="en-US" sz="1350" dirty="0"/>
          </a:p>
        </p:txBody>
      </p:sp>
      <p:grpSp>
        <p:nvGrpSpPr>
          <p:cNvPr id="42" name="Group 41">
            <a:extLst>
              <a:ext uri="{FF2B5EF4-FFF2-40B4-BE49-F238E27FC236}">
                <a16:creationId xmlns:a16="http://schemas.microsoft.com/office/drawing/2014/main" id="{7DDCA975-9831-B94F-A1EB-FFE9429D9B02}"/>
              </a:ext>
            </a:extLst>
          </p:cNvPr>
          <p:cNvGrpSpPr/>
          <p:nvPr/>
        </p:nvGrpSpPr>
        <p:grpSpPr>
          <a:xfrm>
            <a:off x="5228293" y="1733476"/>
            <a:ext cx="3601050" cy="3598797"/>
            <a:chOff x="6803789" y="889843"/>
            <a:chExt cx="4801400" cy="4798396"/>
          </a:xfrm>
        </p:grpSpPr>
        <p:pic>
          <p:nvPicPr>
            <p:cNvPr id="8" name="Picture 7" descr="A close up of a map&#10;&#10;Description automatically generated">
              <a:extLst>
                <a:ext uri="{FF2B5EF4-FFF2-40B4-BE49-F238E27FC236}">
                  <a16:creationId xmlns:a16="http://schemas.microsoft.com/office/drawing/2014/main" id="{F8339F4F-CDF7-7D4E-A270-3515EDA2159B}"/>
                </a:ext>
              </a:extLst>
            </p:cNvPr>
            <p:cNvPicPr>
              <a:picLocks noChangeAspect="1"/>
            </p:cNvPicPr>
            <p:nvPr/>
          </p:nvPicPr>
          <p:blipFill rotWithShape="1">
            <a:blip r:embed="rId2"/>
            <a:srcRect t="4153" r="4093"/>
            <a:stretch/>
          </p:blipFill>
          <p:spPr>
            <a:xfrm>
              <a:off x="6803789" y="889843"/>
              <a:ext cx="4801400" cy="4798396"/>
            </a:xfrm>
            <a:prstGeom prst="rect">
              <a:avLst/>
            </a:prstGeom>
            <a:ln>
              <a:solidFill>
                <a:schemeClr val="tx1"/>
              </a:solidFill>
            </a:ln>
          </p:spPr>
        </p:pic>
        <p:cxnSp>
          <p:nvCxnSpPr>
            <p:cNvPr id="29" name="Elbow Connector 28">
              <a:extLst>
                <a:ext uri="{FF2B5EF4-FFF2-40B4-BE49-F238E27FC236}">
                  <a16:creationId xmlns:a16="http://schemas.microsoft.com/office/drawing/2014/main" id="{3E5D6AB7-9576-0A49-9AF4-628015834A93}"/>
                </a:ext>
              </a:extLst>
            </p:cNvPr>
            <p:cNvCxnSpPr>
              <a:cxnSpLocks/>
              <a:stCxn id="34" idx="6"/>
              <a:endCxn id="38" idx="0"/>
            </p:cNvCxnSpPr>
            <p:nvPr/>
          </p:nvCxnSpPr>
          <p:spPr>
            <a:xfrm>
              <a:off x="8054411" y="1836092"/>
              <a:ext cx="1798890" cy="2089447"/>
            </a:xfrm>
            <a:prstGeom prst="bentConnector2">
              <a:avLst/>
            </a:prstGeom>
            <a:ln w="254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22B2693C-62C5-634C-93ED-57FEC2143701}"/>
                </a:ext>
              </a:extLst>
            </p:cNvPr>
            <p:cNvSpPr/>
            <p:nvPr/>
          </p:nvSpPr>
          <p:spPr>
            <a:xfrm>
              <a:off x="7789491" y="1703632"/>
              <a:ext cx="264920" cy="26492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a:extLst>
                <a:ext uri="{FF2B5EF4-FFF2-40B4-BE49-F238E27FC236}">
                  <a16:creationId xmlns:a16="http://schemas.microsoft.com/office/drawing/2014/main" id="{4C9C4714-C98A-3B4F-B263-3B318E1163B6}"/>
                </a:ext>
              </a:extLst>
            </p:cNvPr>
            <p:cNvSpPr/>
            <p:nvPr/>
          </p:nvSpPr>
          <p:spPr>
            <a:xfrm>
              <a:off x="9720841" y="3925539"/>
              <a:ext cx="264920" cy="26492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TextBox 39">
              <a:extLst>
                <a:ext uri="{FF2B5EF4-FFF2-40B4-BE49-F238E27FC236}">
                  <a16:creationId xmlns:a16="http://schemas.microsoft.com/office/drawing/2014/main" id="{49F07A0D-C5D5-3746-84FE-111909A10317}"/>
                </a:ext>
              </a:extLst>
            </p:cNvPr>
            <p:cNvSpPr txBox="1"/>
            <p:nvPr/>
          </p:nvSpPr>
          <p:spPr>
            <a:xfrm>
              <a:off x="7613212" y="1332134"/>
              <a:ext cx="716749" cy="430887"/>
            </a:xfrm>
            <a:prstGeom prst="rect">
              <a:avLst/>
            </a:prstGeom>
            <a:noFill/>
          </p:spPr>
          <p:txBody>
            <a:bodyPr wrap="square" rtlCol="0">
              <a:spAutoFit/>
            </a:bodyPr>
            <a:lstStyle/>
            <a:p>
              <a:pPr algn="ctr"/>
              <a:r>
                <a:rPr lang="en-US" sz="750" dirty="0"/>
                <a:t>Present </a:t>
              </a:r>
            </a:p>
            <a:p>
              <a:pPr algn="ctr"/>
              <a:r>
                <a:rPr lang="en-US" sz="750" dirty="0"/>
                <a:t>Transfer</a:t>
              </a:r>
            </a:p>
          </p:txBody>
        </p:sp>
        <p:sp>
          <p:nvSpPr>
            <p:cNvPr id="41" name="TextBox 40">
              <a:extLst>
                <a:ext uri="{FF2B5EF4-FFF2-40B4-BE49-F238E27FC236}">
                  <a16:creationId xmlns:a16="http://schemas.microsoft.com/office/drawing/2014/main" id="{D0C319E7-6C76-D64F-B997-BF640D5D312B}"/>
                </a:ext>
              </a:extLst>
            </p:cNvPr>
            <p:cNvSpPr txBox="1"/>
            <p:nvPr/>
          </p:nvSpPr>
          <p:spPr>
            <a:xfrm>
              <a:off x="9793669" y="3580338"/>
              <a:ext cx="1208024" cy="430887"/>
            </a:xfrm>
            <a:prstGeom prst="rect">
              <a:avLst/>
            </a:prstGeom>
            <a:noFill/>
          </p:spPr>
          <p:txBody>
            <a:bodyPr wrap="none" rtlCol="0">
              <a:spAutoFit/>
            </a:bodyPr>
            <a:lstStyle/>
            <a:p>
              <a:pPr algn="ctr"/>
              <a:r>
                <a:rPr lang="en-US" sz="750" dirty="0"/>
                <a:t>Transfer at </a:t>
              </a:r>
            </a:p>
            <a:p>
              <a:pPr algn="ctr"/>
              <a:r>
                <a:rPr lang="en-US" sz="750" dirty="0"/>
                <a:t>Upgraded rigidity</a:t>
              </a:r>
            </a:p>
          </p:txBody>
        </p:sp>
      </p:grpSp>
    </p:spTree>
    <p:extLst>
      <p:ext uri="{BB962C8B-B14F-4D97-AF65-F5344CB8AC3E}">
        <p14:creationId xmlns:p14="http://schemas.microsoft.com/office/powerpoint/2010/main" val="2744182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89EE0-99A2-0BC7-FDFE-BDD28CD1B074}"/>
            </a:ext>
          </a:extLst>
        </p:cNvPr>
        <p:cNvGrpSpPr/>
        <p:nvPr/>
      </p:nvGrpSpPr>
      <p:grpSpPr>
        <a:xfrm>
          <a:off x="0" y="0"/>
          <a:ext cx="0" cy="0"/>
          <a:chOff x="0" y="0"/>
          <a:chExt cx="0" cy="0"/>
        </a:xfrm>
      </p:grpSpPr>
      <p:sp>
        <p:nvSpPr>
          <p:cNvPr id="9219" name="Slide Number Placeholder 5">
            <a:extLst>
              <a:ext uri="{FF2B5EF4-FFF2-40B4-BE49-F238E27FC236}">
                <a16:creationId xmlns:a16="http://schemas.microsoft.com/office/drawing/2014/main" id="{714B5012-6980-7C30-7491-6E485862D20B}"/>
              </a:ext>
            </a:extLst>
          </p:cNvPr>
          <p:cNvSpPr>
            <a:spLocks noGrp="1"/>
          </p:cNvSpPr>
          <p:nvPr>
            <p:ph type="sldNum" sz="quarter" idx="12"/>
          </p:nvPr>
        </p:nvSpPr>
        <p:spPr>
          <a:xfrm>
            <a:off x="8610600" y="6356350"/>
            <a:ext cx="27432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ECB181-AAE2-3047-A2E4-E521E72A0157}" type="slidenum">
              <a:rPr lang="en-US" smtClean="0"/>
              <a:pPr/>
              <a:t>17</a:t>
            </a:fld>
            <a:endParaRPr lang="en-US" altLang="ja-JP">
              <a:latin typeface="Arial" pitchFamily="34" charset="0"/>
            </a:endParaRPr>
          </a:p>
        </p:txBody>
      </p:sp>
      <p:sp>
        <p:nvSpPr>
          <p:cNvPr id="9220" name="Rectangle 2">
            <a:extLst>
              <a:ext uri="{FF2B5EF4-FFF2-40B4-BE49-F238E27FC236}">
                <a16:creationId xmlns:a16="http://schemas.microsoft.com/office/drawing/2014/main" id="{3B6D3B69-FD95-D03C-D035-FCFAA5492831}"/>
              </a:ext>
            </a:extLst>
          </p:cNvPr>
          <p:cNvSpPr>
            <a:spLocks noGrp="1" noChangeArrowheads="1"/>
          </p:cNvSpPr>
          <p:nvPr>
            <p:ph type="title"/>
          </p:nvPr>
        </p:nvSpPr>
        <p:spPr>
          <a:xfrm>
            <a:off x="272435" y="136525"/>
            <a:ext cx="6686550" cy="400050"/>
          </a:xfrm>
        </p:spPr>
        <p:txBody>
          <a:bodyPr>
            <a:noAutofit/>
          </a:bodyPr>
          <a:lstStyle/>
          <a:p>
            <a:pPr eaLnBrk="1" hangingPunct="1"/>
            <a:r>
              <a:rPr lang="en-US" sz="3200" dirty="0">
                <a:solidFill>
                  <a:srgbClr val="FF0000"/>
                </a:solidFill>
                <a:latin typeface="Times New Roman"/>
                <a:cs typeface="Times New Roman"/>
              </a:rPr>
              <a:t>Polarized Deuteron in Injectors</a:t>
            </a:r>
          </a:p>
        </p:txBody>
      </p:sp>
      <p:sp>
        <p:nvSpPr>
          <p:cNvPr id="9221" name="Rectangle 3">
            <a:extLst>
              <a:ext uri="{FF2B5EF4-FFF2-40B4-BE49-F238E27FC236}">
                <a16:creationId xmlns:a16="http://schemas.microsoft.com/office/drawing/2014/main" id="{2E4F67D7-9A07-6B10-B9AC-D987C2223F72}"/>
              </a:ext>
            </a:extLst>
          </p:cNvPr>
          <p:cNvSpPr>
            <a:spLocks noGrp="1" noChangeArrowheads="1"/>
          </p:cNvSpPr>
          <p:nvPr>
            <p:ph type="body" idx="1"/>
          </p:nvPr>
        </p:nvSpPr>
        <p:spPr>
          <a:xfrm>
            <a:off x="402488" y="680465"/>
            <a:ext cx="7892426" cy="5216482"/>
          </a:xfrm>
          <a:solidFill>
            <a:schemeClr val="bg1"/>
          </a:solidFill>
          <a:ln>
            <a:solidFill>
              <a:schemeClr val="bg1"/>
            </a:solidFill>
          </a:ln>
        </p:spPr>
        <p:txBody>
          <a:bodyPr>
            <a:noAutofit/>
          </a:bodyPr>
          <a:lstStyle/>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The AGS Booster energy range for the deuteron is 0.95 GeV–1.3 GeV, with |G</a:t>
            </a:r>
            <a:r>
              <a:rPr lang="el-GR" sz="2000" dirty="0">
                <a:solidFill>
                  <a:srgbClr val="002060"/>
                </a:solidFill>
                <a:latin typeface="Times New Roman" panose="02020603050405020304" pitchFamily="18" charset="0"/>
                <a:cs typeface="Times New Roman" panose="02020603050405020304" pitchFamily="18" charset="0"/>
              </a:rPr>
              <a:t>γ</a:t>
            </a:r>
            <a:r>
              <a:rPr lang="en-US" sz="2000" dirty="0">
                <a:solidFill>
                  <a:srgbClr val="002060"/>
                </a:solidFill>
                <a:latin typeface="Times New Roman" panose="02020603050405020304" pitchFamily="18" charset="0"/>
                <a:cs typeface="Times New Roman" panose="02020603050405020304" pitchFamily="18" charset="0"/>
              </a:rPr>
              <a:t>| in the range of 0.14 to 0.2. There are no imperfection resonances in the Booster. If the fractional tune is not between 0.14 and 0.2 (or 0.8–0.86), then intrinsic spin resonances are also avoided.</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The AGS energy range is from 1.3 GeV to 10 GeV, with a |G</a:t>
            </a:r>
            <a:r>
              <a:rPr lang="el-GR" sz="2000" dirty="0">
                <a:solidFill>
                  <a:srgbClr val="002060"/>
                </a:solidFill>
                <a:latin typeface="Times New Roman" panose="02020603050405020304" pitchFamily="18" charset="0"/>
                <a:cs typeface="Times New Roman" panose="02020603050405020304" pitchFamily="18" charset="0"/>
              </a:rPr>
              <a:t>γ</a:t>
            </a:r>
            <a:r>
              <a:rPr lang="en-US" sz="2000" dirty="0">
                <a:solidFill>
                  <a:srgbClr val="002060"/>
                </a:solidFill>
                <a:latin typeface="Times New Roman" panose="02020603050405020304" pitchFamily="18" charset="0"/>
                <a:cs typeface="Times New Roman" panose="02020603050405020304" pitchFamily="18" charset="0"/>
              </a:rPr>
              <a:t>| range of 0.2 to 1.5. There is only one imperfection resonance in this range, at |G</a:t>
            </a:r>
            <a:r>
              <a:rPr lang="el-GR" sz="2000" dirty="0">
                <a:solidFill>
                  <a:srgbClr val="002060"/>
                </a:solidFill>
                <a:latin typeface="Times New Roman" panose="02020603050405020304" pitchFamily="18" charset="0"/>
                <a:cs typeface="Times New Roman" panose="02020603050405020304" pitchFamily="18" charset="0"/>
              </a:rPr>
              <a:t>γ</a:t>
            </a:r>
            <a:r>
              <a:rPr lang="en-US" sz="2000" dirty="0">
                <a:solidFill>
                  <a:srgbClr val="002060"/>
                </a:solidFill>
                <a:latin typeface="Times New Roman" panose="02020603050405020304" pitchFamily="18" charset="0"/>
                <a:cs typeface="Times New Roman" panose="02020603050405020304" pitchFamily="18" charset="0"/>
              </a:rPr>
              <a:t>| =1, and this resonance is very weak. There are three intrinsic resonances, but none of these are enhanced with the </a:t>
            </a:r>
            <a:r>
              <a:rPr lang="en-US" sz="2000" dirty="0" err="1">
                <a:solidFill>
                  <a:srgbClr val="002060"/>
                </a:solidFill>
                <a:latin typeface="Times New Roman" panose="02020603050405020304" pitchFamily="18" charset="0"/>
                <a:cs typeface="Times New Roman" panose="02020603050405020304" pitchFamily="18" charset="0"/>
              </a:rPr>
              <a:t>superperiod</a:t>
            </a:r>
            <a:r>
              <a:rPr lang="en-US" sz="2000" dirty="0">
                <a:solidFill>
                  <a:srgbClr val="002060"/>
                </a:solidFill>
                <a:latin typeface="Times New Roman" panose="02020603050405020304" pitchFamily="18" charset="0"/>
                <a:cs typeface="Times New Roman" panose="02020603050405020304" pitchFamily="18" charset="0"/>
              </a:rPr>
              <a:t> of 12. Their strengths are very small. </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For the given AGS ramp rate, none of these resonances cause a polarization loss.</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Conclusion: if polarized source can be built, there is no need for polarization preservation commissioning in the injectors. </a:t>
            </a:r>
          </a:p>
        </p:txBody>
      </p:sp>
    </p:spTree>
    <p:extLst>
      <p:ext uri="{BB962C8B-B14F-4D97-AF65-F5344CB8AC3E}">
        <p14:creationId xmlns:p14="http://schemas.microsoft.com/office/powerpoint/2010/main" val="3071290699"/>
      </p:ext>
    </p:extLst>
  </p:cSld>
  <p:clrMapOvr>
    <a:masterClrMapping/>
  </p:clrMapOvr>
  <p:transition advTm="492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6872F90-94B0-DB4B-B2B6-36BBCF56A1C1}"/>
              </a:ext>
            </a:extLst>
          </p:cNvPr>
          <p:cNvSpPr>
            <a:spLocks noGrp="1" noChangeArrowheads="1"/>
          </p:cNvSpPr>
          <p:nvPr>
            <p:ph type="title"/>
          </p:nvPr>
        </p:nvSpPr>
        <p:spPr>
          <a:xfrm>
            <a:off x="232012" y="111620"/>
            <a:ext cx="8328991" cy="637197"/>
          </a:xfrm>
        </p:spPr>
        <p:txBody>
          <a:bodyPr>
            <a:normAutofit/>
          </a:bodyPr>
          <a:lstStyle/>
          <a:p>
            <a:pPr eaLnBrk="1" hangingPunct="1"/>
            <a:r>
              <a:rPr lang="en-US" sz="3200" b="1" dirty="0">
                <a:solidFill>
                  <a:srgbClr val="FF0000"/>
                </a:solidFill>
                <a:latin typeface="Times New Roman"/>
                <a:cs typeface="Times New Roman"/>
              </a:rPr>
              <a:t>Summary</a:t>
            </a:r>
          </a:p>
        </p:txBody>
      </p:sp>
      <p:sp>
        <p:nvSpPr>
          <p:cNvPr id="8" name="Content Placeholder 2">
            <a:extLst>
              <a:ext uri="{FF2B5EF4-FFF2-40B4-BE49-F238E27FC236}">
                <a16:creationId xmlns:a16="http://schemas.microsoft.com/office/drawing/2014/main" id="{235E3D01-79FD-F947-A162-8C217DA90818}"/>
              </a:ext>
            </a:extLst>
          </p:cNvPr>
          <p:cNvSpPr txBox="1">
            <a:spLocks/>
          </p:cNvSpPr>
          <p:nvPr/>
        </p:nvSpPr>
        <p:spPr>
          <a:xfrm>
            <a:off x="396389" y="678904"/>
            <a:ext cx="8747611" cy="5963239"/>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0000"/>
              </a:buClr>
            </a:pPr>
            <a:r>
              <a:rPr lang="en-US" sz="2000" dirty="0">
                <a:solidFill>
                  <a:srgbClr val="002060"/>
                </a:solidFill>
                <a:latin typeface="Times New Roman" panose="02020603050405020304" pitchFamily="18" charset="0"/>
                <a:cs typeface="Times New Roman" panose="02020603050405020304" pitchFamily="18" charset="0"/>
              </a:rPr>
              <a:t>At EIC required 3.2E11 intensity, the proton polarization is around 65%, a gain of 10% polarization  from current level is needed. The vertical emittance also needs to be reduced.</a:t>
            </a:r>
          </a:p>
          <a:p>
            <a:pPr>
              <a:buClr>
                <a:srgbClr val="FF0000"/>
              </a:buClr>
            </a:pPr>
            <a:r>
              <a:rPr lang="en-US" sz="2000" dirty="0">
                <a:solidFill>
                  <a:srgbClr val="002060"/>
                </a:solidFill>
                <a:latin typeface="Times New Roman" panose="02020603050405020304" pitchFamily="18" charset="0"/>
                <a:cs typeface="Times New Roman" panose="02020603050405020304" pitchFamily="18" charset="0"/>
              </a:rPr>
              <a:t>Skew quads can reach comparable polarization as tune jump quads with lower energy part pulses off. </a:t>
            </a:r>
          </a:p>
          <a:p>
            <a:pPr>
              <a:buClr>
                <a:srgbClr val="FF0000"/>
              </a:buClr>
            </a:pPr>
            <a:r>
              <a:rPr lang="en-US" sz="2000" dirty="0">
                <a:solidFill>
                  <a:srgbClr val="002060"/>
                </a:solidFill>
                <a:latin typeface="Times New Roman" panose="02020603050405020304" pitchFamily="18" charset="0"/>
                <a:cs typeface="Times New Roman" panose="02020603050405020304" pitchFamily="18" charset="0"/>
              </a:rPr>
              <a:t>Modeling of low energy part will need improvement based on data taken last run.</a:t>
            </a:r>
          </a:p>
          <a:p>
            <a:pPr>
              <a:buClr>
                <a:srgbClr val="FF0000"/>
              </a:buClr>
            </a:pPr>
            <a:r>
              <a:rPr lang="en-US" sz="2000" dirty="0">
                <a:solidFill>
                  <a:srgbClr val="002060"/>
                </a:solidFill>
                <a:latin typeface="Times New Roman" panose="02020603050405020304" pitchFamily="18" charset="0"/>
                <a:cs typeface="Times New Roman" panose="02020603050405020304" pitchFamily="18" charset="0"/>
              </a:rPr>
              <a:t>The plan is to develop skew quads method with better diagnostics and alignment in 2029-2030, after cable replacement and ARR done. </a:t>
            </a:r>
          </a:p>
          <a:p>
            <a:pPr>
              <a:buClr>
                <a:srgbClr val="FF0000"/>
              </a:buClr>
            </a:pPr>
            <a:r>
              <a:rPr lang="en-US" sz="2000" dirty="0">
                <a:solidFill>
                  <a:srgbClr val="002060"/>
                </a:solidFill>
                <a:latin typeface="Times New Roman" panose="02020603050405020304" pitchFamily="18" charset="0"/>
                <a:cs typeface="Times New Roman" panose="02020603050405020304" pitchFamily="18" charset="0"/>
              </a:rPr>
              <a:t>If further polarization improvement is needed, another cold snake and raising AGS injection energy are planned for 2031-2035. </a:t>
            </a:r>
          </a:p>
          <a:p>
            <a:pPr>
              <a:buClr>
                <a:srgbClr val="FF0000"/>
              </a:buClr>
            </a:pPr>
            <a:r>
              <a:rPr lang="en-US" sz="2000" dirty="0">
                <a:solidFill>
                  <a:srgbClr val="002060"/>
                </a:solidFill>
                <a:latin typeface="Times New Roman" panose="02020603050405020304" pitchFamily="18" charset="0"/>
                <a:cs typeface="Times New Roman" panose="02020603050405020304" pitchFamily="18" charset="0"/>
              </a:rPr>
              <a:t>Extensive simulations have been done for polarized He-3 in AGS and Booster. Both </a:t>
            </a:r>
            <a:r>
              <a:rPr lang="en-US" sz="2000" dirty="0" err="1">
                <a:solidFill>
                  <a:srgbClr val="002060"/>
                </a:solidFill>
                <a:latin typeface="Times New Roman" panose="02020603050405020304" pitchFamily="18" charset="0"/>
                <a:cs typeface="Times New Roman" panose="02020603050405020304" pitchFamily="18" charset="0"/>
              </a:rPr>
              <a:t>betatron</a:t>
            </a:r>
            <a:r>
              <a:rPr lang="en-US" sz="2000" dirty="0">
                <a:solidFill>
                  <a:srgbClr val="002060"/>
                </a:solidFill>
                <a:latin typeface="Times New Roman" panose="02020603050405020304" pitchFamily="18" charset="0"/>
                <a:cs typeface="Times New Roman" panose="02020603050405020304" pitchFamily="18" charset="0"/>
              </a:rPr>
              <a:t> tunes will be put into spin tune gap. </a:t>
            </a:r>
          </a:p>
          <a:p>
            <a:pPr>
              <a:buClr>
                <a:srgbClr val="FF0000"/>
              </a:buClr>
            </a:pPr>
            <a:r>
              <a:rPr lang="en-US" sz="2000" dirty="0">
                <a:solidFill>
                  <a:srgbClr val="002060"/>
                </a:solidFill>
                <a:latin typeface="Times New Roman" panose="02020603050405020304" pitchFamily="18" charset="0"/>
                <a:cs typeface="Times New Roman" panose="02020603050405020304" pitchFamily="18" charset="0"/>
              </a:rPr>
              <a:t>Polarized He-3 development will be carried out in the Booster. The goal is to have a Booster polarimeter in the summer of 2027. </a:t>
            </a:r>
          </a:p>
          <a:p>
            <a:pPr>
              <a:buClr>
                <a:srgbClr val="FF0000"/>
              </a:buClr>
            </a:pPr>
            <a:r>
              <a:rPr lang="en-US" sz="2000" dirty="0">
                <a:solidFill>
                  <a:srgbClr val="002060"/>
                </a:solidFill>
                <a:latin typeface="Times New Roman" panose="02020603050405020304" pitchFamily="18" charset="0"/>
                <a:cs typeface="Times New Roman" panose="02020603050405020304" pitchFamily="18" charset="0"/>
              </a:rPr>
              <a:t>Polarized deuteron beam sees only one weak imperfection resonance in AGS and Booster. There is no need for commissioning time to improve polarization. </a:t>
            </a:r>
          </a:p>
          <a:p>
            <a:pPr>
              <a:buClr>
                <a:srgbClr val="FF0000"/>
              </a:buClr>
            </a:pPr>
            <a:r>
              <a:rPr lang="en-US" sz="2000" dirty="0">
                <a:solidFill>
                  <a:srgbClr val="002060"/>
                </a:solidFill>
                <a:latin typeface="Times New Roman" panose="02020603050405020304" pitchFamily="18" charset="0"/>
                <a:cs typeface="Times New Roman" panose="02020603050405020304" pitchFamily="18" charset="0"/>
              </a:rPr>
              <a:t>Polarimetry development for AGS (He</a:t>
            </a:r>
            <a:r>
              <a:rPr lang="en-US" sz="2000" baseline="30000" dirty="0">
                <a:solidFill>
                  <a:srgbClr val="002060"/>
                </a:solidFill>
                <a:latin typeface="Times New Roman" panose="02020603050405020304" pitchFamily="18" charset="0"/>
                <a:cs typeface="Times New Roman" panose="02020603050405020304" pitchFamily="18" charset="0"/>
              </a:rPr>
              <a:t>3</a:t>
            </a:r>
            <a:r>
              <a:rPr lang="en-US" sz="2000" dirty="0">
                <a:solidFill>
                  <a:srgbClr val="002060"/>
                </a:solidFill>
                <a:latin typeface="Times New Roman" panose="02020603050405020304" pitchFamily="18" charset="0"/>
                <a:cs typeface="Times New Roman" panose="02020603050405020304" pitchFamily="18" charset="0"/>
              </a:rPr>
              <a:t> and proton) is planned in parallel.</a:t>
            </a:r>
          </a:p>
          <a:p>
            <a:pPr marL="0" indent="0">
              <a:buNone/>
            </a:pPr>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7993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296CD-6B1C-8DA9-4433-0637037EA3F9}"/>
            </a:ext>
          </a:extLst>
        </p:cNvPr>
        <p:cNvGrpSpPr/>
        <p:nvPr/>
      </p:nvGrpSpPr>
      <p:grpSpPr>
        <a:xfrm>
          <a:off x="0" y="0"/>
          <a:ext cx="0" cy="0"/>
          <a:chOff x="0" y="0"/>
          <a:chExt cx="0" cy="0"/>
        </a:xfrm>
      </p:grpSpPr>
      <p:sp>
        <p:nvSpPr>
          <p:cNvPr id="9219" name="Slide Number Placeholder 5">
            <a:extLst>
              <a:ext uri="{FF2B5EF4-FFF2-40B4-BE49-F238E27FC236}">
                <a16:creationId xmlns:a16="http://schemas.microsoft.com/office/drawing/2014/main" id="{187CCA32-EB7E-E4EA-9749-7A9465364CB8}"/>
              </a:ext>
            </a:extLst>
          </p:cNvPr>
          <p:cNvSpPr>
            <a:spLocks noGrp="1"/>
          </p:cNvSpPr>
          <p:nvPr>
            <p:ph type="sldNum" sz="quarter" idx="12"/>
          </p:nvPr>
        </p:nvSpPr>
        <p:spPr>
          <a:xfrm>
            <a:off x="8610600" y="6356350"/>
            <a:ext cx="27432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ECB181-AAE2-3047-A2E4-E521E72A0157}" type="slidenum">
              <a:rPr lang="en-US" smtClean="0"/>
              <a:pPr/>
              <a:t>19</a:t>
            </a:fld>
            <a:endParaRPr lang="en-US" altLang="ja-JP">
              <a:latin typeface="Arial" pitchFamily="34" charset="0"/>
            </a:endParaRPr>
          </a:p>
        </p:txBody>
      </p:sp>
      <p:sp>
        <p:nvSpPr>
          <p:cNvPr id="9220" name="Rectangle 2">
            <a:extLst>
              <a:ext uri="{FF2B5EF4-FFF2-40B4-BE49-F238E27FC236}">
                <a16:creationId xmlns:a16="http://schemas.microsoft.com/office/drawing/2014/main" id="{834120FC-9C57-BD4B-B423-2B563AF0E352}"/>
              </a:ext>
            </a:extLst>
          </p:cNvPr>
          <p:cNvSpPr>
            <a:spLocks noGrp="1" noChangeArrowheads="1"/>
          </p:cNvSpPr>
          <p:nvPr>
            <p:ph type="title"/>
          </p:nvPr>
        </p:nvSpPr>
        <p:spPr>
          <a:xfrm>
            <a:off x="603174" y="3028950"/>
            <a:ext cx="6867669" cy="400050"/>
          </a:xfrm>
        </p:spPr>
        <p:txBody>
          <a:bodyPr>
            <a:noAutofit/>
          </a:bodyPr>
          <a:lstStyle/>
          <a:p>
            <a:pPr eaLnBrk="1" hangingPunct="1"/>
            <a:r>
              <a:rPr lang="en-US" sz="3200" dirty="0">
                <a:solidFill>
                  <a:srgbClr val="FF0000"/>
                </a:solidFill>
                <a:latin typeface="Times New Roman"/>
                <a:cs typeface="Times New Roman"/>
              </a:rPr>
              <a:t>Backup Slides</a:t>
            </a:r>
          </a:p>
        </p:txBody>
      </p:sp>
    </p:spTree>
    <p:extLst>
      <p:ext uri="{BB962C8B-B14F-4D97-AF65-F5344CB8AC3E}">
        <p14:creationId xmlns:p14="http://schemas.microsoft.com/office/powerpoint/2010/main" val="1464664486"/>
      </p:ext>
    </p:extLst>
  </p:cSld>
  <p:clrMapOvr>
    <a:masterClrMapping/>
  </p:clrMapOvr>
  <p:transition advTm="492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lide Number Placeholder 5"/>
          <p:cNvSpPr>
            <a:spLocks noGrp="1"/>
          </p:cNvSpPr>
          <p:nvPr>
            <p:ph type="sldNum" sz="quarter" idx="1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072B0D24-B2FD-4B12-BBB6-F45C2D5C4984}" type="slidenum">
              <a:rPr lang="en-US" smtClean="0"/>
              <a:pPr/>
              <a:t>2</a:t>
            </a:fld>
            <a:endParaRPr lang="en-US" altLang="ja-JP"/>
          </a:p>
        </p:txBody>
      </p:sp>
      <p:sp>
        <p:nvSpPr>
          <p:cNvPr id="461826" name="Rectangle 2"/>
          <p:cNvSpPr>
            <a:spLocks noGrp="1" noChangeArrowheads="1"/>
          </p:cNvSpPr>
          <p:nvPr>
            <p:ph type="title"/>
          </p:nvPr>
        </p:nvSpPr>
        <p:spPr>
          <a:xfrm>
            <a:off x="152400" y="0"/>
            <a:ext cx="8229600" cy="661988"/>
          </a:xfrm>
        </p:spPr>
        <p:txBody>
          <a:bodyPr>
            <a:normAutofit/>
          </a:bodyPr>
          <a:lstStyle/>
          <a:p>
            <a:r>
              <a:rPr lang="en-US" altLang="ja-JP" sz="3600" b="1" dirty="0">
                <a:solidFill>
                  <a:srgbClr val="FF0000"/>
                </a:solidFill>
                <a:latin typeface="Times New Roman" panose="02020603050405020304" pitchFamily="18" charset="0"/>
                <a:cs typeface="Times New Roman" panose="02020603050405020304" pitchFamily="18" charset="0"/>
              </a:rPr>
              <a:t>AGS as RHIC Polarized Proton Injector</a:t>
            </a:r>
          </a:p>
        </p:txBody>
      </p:sp>
      <p:sp>
        <p:nvSpPr>
          <p:cNvPr id="461827" name="Text Box 3"/>
          <p:cNvSpPr txBox="1">
            <a:spLocks noChangeArrowheads="1"/>
          </p:cNvSpPr>
          <p:nvPr/>
        </p:nvSpPr>
        <p:spPr bwMode="auto">
          <a:xfrm>
            <a:off x="304800" y="4800600"/>
            <a:ext cx="8839200" cy="1631216"/>
          </a:xfrm>
          <a:prstGeom prst="rect">
            <a:avLst/>
          </a:prstGeom>
          <a:solidFill>
            <a:schemeClr val="bg1"/>
          </a:solidFill>
          <a:ln w="9525">
            <a:noFill/>
            <a:miter lim="800000"/>
            <a:headEnd/>
            <a:tailEnd/>
          </a:ln>
          <a:effectLst/>
        </p:spPr>
        <p:txBody>
          <a:bodyPr>
            <a:spAutoFit/>
          </a:bodyPr>
          <a:lstStyle/>
          <a:p>
            <a:pPr eaLnBrk="1" hangingPunct="1"/>
            <a:r>
              <a:rPr kumimoji="1" lang="en-US" altLang="ja-JP" sz="2000" b="0" dirty="0">
                <a:solidFill>
                  <a:srgbClr val="000066"/>
                </a:solidFill>
                <a:latin typeface="Times New Roman" panose="02020603050405020304" pitchFamily="18" charset="0"/>
                <a:cs typeface="Times New Roman" panose="02020603050405020304" pitchFamily="18" charset="0"/>
              </a:rPr>
              <a:t>AGS has been running as RHIC polarized proton injector with dual partial snakes and two horizontal </a:t>
            </a:r>
            <a:r>
              <a:rPr kumimoji="1" lang="en-US" altLang="ja-JP" sz="2000" dirty="0">
                <a:solidFill>
                  <a:srgbClr val="000066"/>
                </a:solidFill>
                <a:latin typeface="Times New Roman" panose="02020603050405020304" pitchFamily="18" charset="0"/>
                <a:cs typeface="Times New Roman" panose="02020603050405020304" pitchFamily="18" charset="0"/>
              </a:rPr>
              <a:t>tune jump quads</a:t>
            </a:r>
            <a:r>
              <a:rPr kumimoji="1" lang="en-US" altLang="ja-JP" sz="2000" b="0" dirty="0">
                <a:solidFill>
                  <a:srgbClr val="000066"/>
                </a:solidFill>
                <a:latin typeface="Times New Roman" panose="02020603050405020304" pitchFamily="18" charset="0"/>
                <a:cs typeface="Times New Roman" panose="02020603050405020304" pitchFamily="18" charset="0"/>
              </a:rPr>
              <a:t>. It has delivered </a:t>
            </a:r>
            <a:r>
              <a:rPr kumimoji="1" lang="en-US" altLang="ja-JP" sz="2000" dirty="0">
                <a:solidFill>
                  <a:srgbClr val="000066"/>
                </a:solidFill>
                <a:latin typeface="Times New Roman" panose="02020603050405020304" pitchFamily="18" charset="0"/>
                <a:cs typeface="Times New Roman" panose="02020603050405020304" pitchFamily="18" charset="0"/>
              </a:rPr>
              <a:t>~</a:t>
            </a:r>
            <a:r>
              <a:rPr kumimoji="1" lang="en-US" altLang="ja-JP" sz="2000" b="0" dirty="0">
                <a:solidFill>
                  <a:srgbClr val="000066"/>
                </a:solidFill>
                <a:latin typeface="Times New Roman" panose="02020603050405020304" pitchFamily="18" charset="0"/>
                <a:cs typeface="Times New Roman" panose="02020603050405020304" pitchFamily="18" charset="0"/>
              </a:rPr>
              <a:t>70% polarization with </a:t>
            </a:r>
            <a:r>
              <a:rPr kumimoji="1" lang="en-US" altLang="ja-JP" sz="2000" dirty="0">
                <a:solidFill>
                  <a:srgbClr val="000066"/>
                </a:solidFill>
                <a:latin typeface="Times New Roman" panose="02020603050405020304" pitchFamily="18" charset="0"/>
                <a:cs typeface="Times New Roman" panose="02020603050405020304" pitchFamily="18" charset="0"/>
              </a:rPr>
              <a:t>~</a:t>
            </a:r>
            <a:r>
              <a:rPr kumimoji="1" lang="en-US" altLang="ja-JP" sz="2000" b="0" dirty="0">
                <a:solidFill>
                  <a:srgbClr val="000066"/>
                </a:solidFill>
                <a:latin typeface="Times New Roman" panose="02020603050405020304" pitchFamily="18" charset="0"/>
                <a:cs typeface="Times New Roman" panose="02020603050405020304" pitchFamily="18" charset="0"/>
              </a:rPr>
              <a:t>2*10</a:t>
            </a:r>
            <a:r>
              <a:rPr kumimoji="1" lang="en-US" altLang="ja-JP" sz="2000" b="0" baseline="30000" dirty="0">
                <a:solidFill>
                  <a:srgbClr val="000066"/>
                </a:solidFill>
                <a:latin typeface="Times New Roman" panose="02020603050405020304" pitchFamily="18" charset="0"/>
                <a:cs typeface="Times New Roman" panose="02020603050405020304" pitchFamily="18" charset="0"/>
              </a:rPr>
              <a:t>11</a:t>
            </a:r>
            <a:r>
              <a:rPr kumimoji="1" lang="en-US" altLang="ja-JP" sz="2000" b="0" dirty="0">
                <a:solidFill>
                  <a:srgbClr val="000066"/>
                </a:solidFill>
                <a:latin typeface="Times New Roman" panose="02020603050405020304" pitchFamily="18" charset="0"/>
                <a:cs typeface="Times New Roman" panose="02020603050405020304" pitchFamily="18" charset="0"/>
              </a:rPr>
              <a:t>/bunch intensity with 80% as input polarization. </a:t>
            </a:r>
          </a:p>
          <a:p>
            <a:pPr eaLnBrk="1" hangingPunct="1"/>
            <a:r>
              <a:rPr kumimoji="1" lang="en-US" altLang="ja-JP" sz="2000" b="0" dirty="0">
                <a:solidFill>
                  <a:srgbClr val="000066"/>
                </a:solidFill>
                <a:latin typeface="Times New Roman" panose="02020603050405020304" pitchFamily="18" charset="0"/>
                <a:cs typeface="Times New Roman" panose="02020603050405020304" pitchFamily="18" charset="0"/>
              </a:rPr>
              <a:t>Since Run</a:t>
            </a:r>
            <a:r>
              <a:rPr kumimoji="1" lang="en-US" altLang="ja-JP" sz="2000" dirty="0">
                <a:solidFill>
                  <a:srgbClr val="000066"/>
                </a:solidFill>
                <a:latin typeface="Times New Roman" panose="02020603050405020304" pitchFamily="18" charset="0"/>
                <a:cs typeface="Times New Roman" panose="02020603050405020304" pitchFamily="18" charset="0"/>
              </a:rPr>
              <a:t>24, the tune jump quads have been replaced with skew quads for polarized proton operation.</a:t>
            </a:r>
            <a:endParaRPr kumimoji="1" lang="en-US" altLang="ja-JP" sz="2000" b="0" dirty="0">
              <a:solidFill>
                <a:srgbClr val="000066"/>
              </a:solidFill>
              <a:latin typeface="Times New Roman" panose="02020603050405020304" pitchFamily="18" charset="0"/>
              <a:cs typeface="Times New Roman" panose="02020603050405020304" pitchFamily="18" charset="0"/>
            </a:endParaRPr>
          </a:p>
        </p:txBody>
      </p:sp>
      <p:grpSp>
        <p:nvGrpSpPr>
          <p:cNvPr id="2" name="Group 60"/>
          <p:cNvGrpSpPr/>
          <p:nvPr/>
        </p:nvGrpSpPr>
        <p:grpSpPr>
          <a:xfrm>
            <a:off x="216747" y="685800"/>
            <a:ext cx="8927253" cy="4038600"/>
            <a:chOff x="228600" y="1143000"/>
            <a:chExt cx="8698653" cy="3346450"/>
          </a:xfrm>
        </p:grpSpPr>
        <p:grpSp>
          <p:nvGrpSpPr>
            <p:cNvPr id="3" name="Group 4"/>
            <p:cNvGrpSpPr>
              <a:grpSpLocks/>
            </p:cNvGrpSpPr>
            <p:nvPr/>
          </p:nvGrpSpPr>
          <p:grpSpPr bwMode="auto">
            <a:xfrm>
              <a:off x="228600" y="1143000"/>
              <a:ext cx="8651875" cy="3346450"/>
              <a:chOff x="336" y="740"/>
              <a:chExt cx="4585" cy="1880"/>
            </a:xfrm>
          </p:grpSpPr>
          <p:sp>
            <p:nvSpPr>
              <p:cNvPr id="461829" name="Rectangle 5"/>
              <p:cNvSpPr>
                <a:spLocks noChangeArrowheads="1"/>
              </p:cNvSpPr>
              <p:nvPr/>
            </p:nvSpPr>
            <p:spPr bwMode="auto">
              <a:xfrm>
                <a:off x="3768" y="740"/>
                <a:ext cx="1153" cy="303"/>
              </a:xfrm>
              <a:prstGeom prst="rect">
                <a:avLst/>
              </a:prstGeom>
              <a:noFill/>
              <a:ln w="9525">
                <a:noFill/>
                <a:miter lim="800000"/>
                <a:headEnd/>
                <a:tailEnd/>
              </a:ln>
            </p:spPr>
            <p:txBody>
              <a:bodyPr/>
              <a:lstStyle/>
              <a:p>
                <a:endParaRPr lang="en-US"/>
              </a:p>
            </p:txBody>
          </p:sp>
          <p:sp>
            <p:nvSpPr>
              <p:cNvPr id="461830" name="Line 6"/>
              <p:cNvSpPr>
                <a:spLocks noChangeShapeType="1"/>
              </p:cNvSpPr>
              <p:nvPr/>
            </p:nvSpPr>
            <p:spPr bwMode="auto">
              <a:xfrm>
                <a:off x="1972" y="1914"/>
                <a:ext cx="75" cy="39"/>
              </a:xfrm>
              <a:prstGeom prst="line">
                <a:avLst/>
              </a:prstGeom>
              <a:noFill/>
              <a:ln w="9525">
                <a:solidFill>
                  <a:srgbClr val="FF0000"/>
                </a:solidFill>
                <a:round/>
                <a:headEnd/>
                <a:tailEnd/>
              </a:ln>
              <a:effectLst/>
            </p:spPr>
            <p:txBody>
              <a:bodyPr wrap="none" anchor="ctr"/>
              <a:lstStyle/>
              <a:p>
                <a:endParaRPr lang="en-US"/>
              </a:p>
            </p:txBody>
          </p:sp>
          <p:sp>
            <p:nvSpPr>
              <p:cNvPr id="461831" name="Rectangle 7"/>
              <p:cNvSpPr>
                <a:spLocks noChangeArrowheads="1"/>
              </p:cNvSpPr>
              <p:nvPr/>
            </p:nvSpPr>
            <p:spPr bwMode="auto">
              <a:xfrm>
                <a:off x="3025" y="950"/>
                <a:ext cx="701" cy="429"/>
              </a:xfrm>
              <a:prstGeom prst="rect">
                <a:avLst/>
              </a:prstGeom>
              <a:noFill/>
              <a:ln w="9525">
                <a:noFill/>
                <a:miter lim="800000"/>
                <a:headEnd/>
                <a:tailEnd/>
              </a:ln>
            </p:spPr>
            <p:txBody>
              <a:bodyPr/>
              <a:lstStyle/>
              <a:p>
                <a:endParaRPr lang="en-US"/>
              </a:p>
            </p:txBody>
          </p:sp>
          <p:sp>
            <p:nvSpPr>
              <p:cNvPr id="461832" name="Rectangle 8"/>
              <p:cNvSpPr>
                <a:spLocks noChangeArrowheads="1"/>
              </p:cNvSpPr>
              <p:nvPr/>
            </p:nvSpPr>
            <p:spPr bwMode="auto">
              <a:xfrm>
                <a:off x="2504" y="1827"/>
                <a:ext cx="365" cy="265"/>
              </a:xfrm>
              <a:prstGeom prst="rect">
                <a:avLst/>
              </a:prstGeom>
              <a:noFill/>
              <a:ln w="9525">
                <a:noFill/>
                <a:miter lim="800000"/>
                <a:headEnd/>
                <a:tailEnd/>
              </a:ln>
            </p:spPr>
            <p:txBody>
              <a:bodyPr/>
              <a:lstStyle/>
              <a:p>
                <a:endParaRPr lang="en-US"/>
              </a:p>
            </p:txBody>
          </p:sp>
          <p:sp>
            <p:nvSpPr>
              <p:cNvPr id="461833" name="Rectangle 9"/>
              <p:cNvSpPr>
                <a:spLocks noChangeArrowheads="1"/>
              </p:cNvSpPr>
              <p:nvPr/>
            </p:nvSpPr>
            <p:spPr bwMode="auto">
              <a:xfrm>
                <a:off x="2617" y="1916"/>
                <a:ext cx="208" cy="129"/>
              </a:xfrm>
              <a:prstGeom prst="rect">
                <a:avLst/>
              </a:prstGeom>
              <a:noFill/>
              <a:ln w="9525">
                <a:noFill/>
                <a:miter lim="800000"/>
                <a:headEnd/>
                <a:tailEnd/>
              </a:ln>
            </p:spPr>
            <p:txBody>
              <a:bodyPr wrap="none" lIns="0" tIns="0" rIns="0" bIns="0">
                <a:spAutoFit/>
              </a:bodyPr>
              <a:lstStyle/>
              <a:p>
                <a:r>
                  <a:rPr lang="en-US" altLang="ja-JP" sz="1500">
                    <a:solidFill>
                      <a:schemeClr val="tx1"/>
                    </a:solidFill>
                  </a:rPr>
                  <a:t>AGS</a:t>
                </a:r>
                <a:endParaRPr lang="en-US" altLang="ja-JP" sz="2400" b="0">
                  <a:solidFill>
                    <a:schemeClr val="tx1"/>
                  </a:solidFill>
                </a:endParaRPr>
              </a:p>
            </p:txBody>
          </p:sp>
          <p:sp>
            <p:nvSpPr>
              <p:cNvPr id="461834" name="Rectangle 10"/>
              <p:cNvSpPr>
                <a:spLocks noChangeArrowheads="1"/>
              </p:cNvSpPr>
              <p:nvPr/>
            </p:nvSpPr>
            <p:spPr bwMode="auto">
              <a:xfrm>
                <a:off x="1163" y="1734"/>
                <a:ext cx="431" cy="226"/>
              </a:xfrm>
              <a:prstGeom prst="rect">
                <a:avLst/>
              </a:prstGeom>
              <a:noFill/>
              <a:ln w="9525">
                <a:noFill/>
                <a:miter lim="800000"/>
                <a:headEnd/>
                <a:tailEnd/>
              </a:ln>
            </p:spPr>
            <p:txBody>
              <a:bodyPr/>
              <a:lstStyle/>
              <a:p>
                <a:endParaRPr lang="en-US"/>
              </a:p>
            </p:txBody>
          </p:sp>
          <p:sp>
            <p:nvSpPr>
              <p:cNvPr id="461835" name="Rectangle 11"/>
              <p:cNvSpPr>
                <a:spLocks noChangeArrowheads="1"/>
              </p:cNvSpPr>
              <p:nvPr/>
            </p:nvSpPr>
            <p:spPr bwMode="auto">
              <a:xfrm rot="1433664">
                <a:off x="1467" y="1511"/>
                <a:ext cx="217" cy="86"/>
              </a:xfrm>
              <a:prstGeom prst="rect">
                <a:avLst/>
              </a:prstGeom>
              <a:noFill/>
              <a:ln w="9525">
                <a:noFill/>
                <a:miter lim="800000"/>
                <a:headEnd/>
                <a:tailEnd/>
              </a:ln>
            </p:spPr>
            <p:txBody>
              <a:bodyPr wrap="none" lIns="0" tIns="0" rIns="0" bIns="0">
                <a:spAutoFit/>
              </a:bodyPr>
              <a:lstStyle/>
              <a:p>
                <a:r>
                  <a:rPr lang="en-US" altLang="ja-JP" sz="1000" dirty="0">
                    <a:solidFill>
                      <a:schemeClr val="tx1"/>
                    </a:solidFill>
                  </a:rPr>
                  <a:t>LINAC</a:t>
                </a:r>
                <a:endParaRPr lang="en-US" altLang="ja-JP" sz="800" b="0" dirty="0">
                  <a:solidFill>
                    <a:schemeClr val="tx1"/>
                  </a:solidFill>
                </a:endParaRPr>
              </a:p>
            </p:txBody>
          </p:sp>
          <p:sp>
            <p:nvSpPr>
              <p:cNvPr id="461836" name="Rectangle 12"/>
              <p:cNvSpPr>
                <a:spLocks noChangeArrowheads="1"/>
              </p:cNvSpPr>
              <p:nvPr/>
            </p:nvSpPr>
            <p:spPr bwMode="auto">
              <a:xfrm>
                <a:off x="1985" y="1604"/>
                <a:ext cx="262" cy="69"/>
              </a:xfrm>
              <a:prstGeom prst="rect">
                <a:avLst/>
              </a:prstGeom>
              <a:noFill/>
              <a:ln w="9525">
                <a:noFill/>
                <a:miter lim="800000"/>
                <a:headEnd/>
                <a:tailEnd/>
              </a:ln>
            </p:spPr>
            <p:txBody>
              <a:bodyPr wrap="none" lIns="0" tIns="0" rIns="0" bIns="0">
                <a:spAutoFit/>
              </a:bodyPr>
              <a:lstStyle/>
              <a:p>
                <a:r>
                  <a:rPr lang="en-US" altLang="ja-JP" sz="800">
                    <a:solidFill>
                      <a:srgbClr val="000000"/>
                    </a:solidFill>
                  </a:rPr>
                  <a:t>BOOSTER</a:t>
                </a:r>
                <a:endParaRPr lang="en-US" altLang="ja-JP" sz="800" b="0">
                  <a:solidFill>
                    <a:schemeClr val="tx1"/>
                  </a:solidFill>
                </a:endParaRPr>
              </a:p>
            </p:txBody>
          </p:sp>
          <p:sp>
            <p:nvSpPr>
              <p:cNvPr id="461837" name="Rectangle 13"/>
              <p:cNvSpPr>
                <a:spLocks noChangeArrowheads="1"/>
              </p:cNvSpPr>
              <p:nvPr/>
            </p:nvSpPr>
            <p:spPr bwMode="auto">
              <a:xfrm>
                <a:off x="1594" y="1241"/>
                <a:ext cx="684" cy="226"/>
              </a:xfrm>
              <a:prstGeom prst="rect">
                <a:avLst/>
              </a:prstGeom>
              <a:noFill/>
              <a:ln w="9525">
                <a:noFill/>
                <a:miter lim="800000"/>
                <a:headEnd/>
                <a:tailEnd/>
              </a:ln>
            </p:spPr>
            <p:txBody>
              <a:bodyPr/>
              <a:lstStyle/>
              <a:p>
                <a:endParaRPr lang="en-US"/>
              </a:p>
            </p:txBody>
          </p:sp>
          <p:sp>
            <p:nvSpPr>
              <p:cNvPr id="461838" name="Oval 14"/>
              <p:cNvSpPr>
                <a:spLocks noChangeArrowheads="1"/>
              </p:cNvSpPr>
              <p:nvPr/>
            </p:nvSpPr>
            <p:spPr bwMode="auto">
              <a:xfrm>
                <a:off x="2178" y="1704"/>
                <a:ext cx="1139" cy="662"/>
              </a:xfrm>
              <a:prstGeom prst="ellipse">
                <a:avLst/>
              </a:prstGeom>
              <a:noFill/>
              <a:ln w="28575">
                <a:solidFill>
                  <a:srgbClr val="FF0000"/>
                </a:solidFill>
                <a:round/>
                <a:headEnd/>
                <a:tailEnd/>
              </a:ln>
            </p:spPr>
            <p:txBody>
              <a:bodyPr/>
              <a:lstStyle/>
              <a:p>
                <a:endParaRPr lang="en-US"/>
              </a:p>
            </p:txBody>
          </p:sp>
          <p:sp>
            <p:nvSpPr>
              <p:cNvPr id="461839" name="Freeform 15"/>
              <p:cNvSpPr>
                <a:spLocks/>
              </p:cNvSpPr>
              <p:nvPr/>
            </p:nvSpPr>
            <p:spPr bwMode="auto">
              <a:xfrm>
                <a:off x="1802" y="1792"/>
                <a:ext cx="193" cy="125"/>
              </a:xfrm>
              <a:custGeom>
                <a:avLst/>
                <a:gdLst/>
                <a:ahLst/>
                <a:cxnLst>
                  <a:cxn ang="0">
                    <a:pos x="177" y="0"/>
                  </a:cxn>
                  <a:cxn ang="0">
                    <a:pos x="138" y="44"/>
                  </a:cxn>
                  <a:cxn ang="0">
                    <a:pos x="155" y="89"/>
                  </a:cxn>
                  <a:cxn ang="0">
                    <a:pos x="0" y="36"/>
                  </a:cxn>
                </a:cxnLst>
                <a:rect l="0" t="0" r="r" b="b"/>
                <a:pathLst>
                  <a:path w="177" h="89">
                    <a:moveTo>
                      <a:pt x="177" y="0"/>
                    </a:moveTo>
                    <a:lnTo>
                      <a:pt x="138" y="44"/>
                    </a:lnTo>
                    <a:lnTo>
                      <a:pt x="155" y="89"/>
                    </a:lnTo>
                    <a:lnTo>
                      <a:pt x="0" y="36"/>
                    </a:lnTo>
                  </a:path>
                </a:pathLst>
              </a:custGeom>
              <a:noFill/>
              <a:ln w="28575" cmpd="sng">
                <a:solidFill>
                  <a:srgbClr val="FF0000"/>
                </a:solidFill>
                <a:round/>
                <a:headEnd/>
                <a:tailEnd/>
              </a:ln>
              <a:effectLst/>
            </p:spPr>
            <p:txBody>
              <a:bodyPr wrap="none" anchor="ctr"/>
              <a:lstStyle/>
              <a:p>
                <a:endParaRPr lang="en-US"/>
              </a:p>
            </p:txBody>
          </p:sp>
          <p:sp>
            <p:nvSpPr>
              <p:cNvPr id="461840" name="Line 16"/>
              <p:cNvSpPr>
                <a:spLocks noChangeShapeType="1"/>
              </p:cNvSpPr>
              <p:nvPr/>
            </p:nvSpPr>
            <p:spPr bwMode="auto">
              <a:xfrm>
                <a:off x="1243" y="1592"/>
                <a:ext cx="138" cy="57"/>
              </a:xfrm>
              <a:prstGeom prst="line">
                <a:avLst/>
              </a:prstGeom>
              <a:noFill/>
              <a:ln w="28575">
                <a:solidFill>
                  <a:srgbClr val="FF0000"/>
                </a:solidFill>
                <a:round/>
                <a:headEnd/>
                <a:tailEnd/>
              </a:ln>
              <a:effectLst/>
            </p:spPr>
            <p:txBody>
              <a:bodyPr wrap="none" anchor="ctr"/>
              <a:lstStyle/>
              <a:p>
                <a:endParaRPr lang="en-US"/>
              </a:p>
            </p:txBody>
          </p:sp>
          <p:sp>
            <p:nvSpPr>
              <p:cNvPr id="461841" name="Freeform 17"/>
              <p:cNvSpPr>
                <a:spLocks/>
              </p:cNvSpPr>
              <p:nvPr/>
            </p:nvSpPr>
            <p:spPr bwMode="auto">
              <a:xfrm>
                <a:off x="1205" y="1629"/>
                <a:ext cx="112" cy="129"/>
              </a:xfrm>
              <a:custGeom>
                <a:avLst/>
                <a:gdLst/>
                <a:ahLst/>
                <a:cxnLst>
                  <a:cxn ang="0">
                    <a:pos x="0" y="67"/>
                  </a:cxn>
                  <a:cxn ang="0">
                    <a:pos x="73" y="91"/>
                  </a:cxn>
                  <a:cxn ang="0">
                    <a:pos x="103" y="0"/>
                  </a:cxn>
                </a:cxnLst>
                <a:rect l="0" t="0" r="r" b="b"/>
                <a:pathLst>
                  <a:path w="103" h="91">
                    <a:moveTo>
                      <a:pt x="0" y="67"/>
                    </a:moveTo>
                    <a:lnTo>
                      <a:pt x="73" y="91"/>
                    </a:lnTo>
                    <a:lnTo>
                      <a:pt x="103" y="0"/>
                    </a:lnTo>
                  </a:path>
                </a:pathLst>
              </a:custGeom>
              <a:noFill/>
              <a:ln w="28575" cmpd="sng">
                <a:solidFill>
                  <a:srgbClr val="FF0000"/>
                </a:solidFill>
                <a:round/>
                <a:headEnd/>
                <a:tailEnd/>
              </a:ln>
              <a:effectLst/>
            </p:spPr>
            <p:txBody>
              <a:bodyPr wrap="none" anchor="ctr"/>
              <a:lstStyle/>
              <a:p>
                <a:endParaRPr lang="en-US"/>
              </a:p>
            </p:txBody>
          </p:sp>
          <p:sp>
            <p:nvSpPr>
              <p:cNvPr id="461842" name="Freeform 18"/>
              <p:cNvSpPr>
                <a:spLocks/>
              </p:cNvSpPr>
              <p:nvPr/>
            </p:nvSpPr>
            <p:spPr bwMode="auto">
              <a:xfrm>
                <a:off x="2181" y="1753"/>
                <a:ext cx="56" cy="238"/>
              </a:xfrm>
              <a:custGeom>
                <a:avLst/>
                <a:gdLst/>
                <a:ahLst/>
                <a:cxnLst>
                  <a:cxn ang="0">
                    <a:pos x="9" y="0"/>
                  </a:cxn>
                  <a:cxn ang="0">
                    <a:pos x="54" y="54"/>
                  </a:cxn>
                  <a:cxn ang="0">
                    <a:pos x="0" y="168"/>
                  </a:cxn>
                </a:cxnLst>
                <a:rect l="0" t="0" r="r" b="b"/>
                <a:pathLst>
                  <a:path w="54" h="168">
                    <a:moveTo>
                      <a:pt x="9" y="0"/>
                    </a:moveTo>
                    <a:lnTo>
                      <a:pt x="54" y="54"/>
                    </a:lnTo>
                    <a:lnTo>
                      <a:pt x="0" y="168"/>
                    </a:lnTo>
                  </a:path>
                </a:pathLst>
              </a:custGeom>
              <a:noFill/>
              <a:ln w="28575" cmpd="sng">
                <a:solidFill>
                  <a:srgbClr val="FF0000"/>
                </a:solidFill>
                <a:round/>
                <a:headEnd/>
                <a:tailEnd/>
              </a:ln>
              <a:effectLst/>
            </p:spPr>
            <p:txBody>
              <a:bodyPr wrap="none" anchor="ctr"/>
              <a:lstStyle/>
              <a:p>
                <a:endParaRPr lang="en-US"/>
              </a:p>
            </p:txBody>
          </p:sp>
          <p:sp>
            <p:nvSpPr>
              <p:cNvPr id="461843" name="Oval 19"/>
              <p:cNvSpPr>
                <a:spLocks noChangeArrowheads="1"/>
              </p:cNvSpPr>
              <p:nvPr/>
            </p:nvSpPr>
            <p:spPr bwMode="auto">
              <a:xfrm>
                <a:off x="1995" y="1732"/>
                <a:ext cx="221" cy="153"/>
              </a:xfrm>
              <a:prstGeom prst="ellipse">
                <a:avLst/>
              </a:prstGeom>
              <a:noFill/>
              <a:ln w="28575">
                <a:solidFill>
                  <a:srgbClr val="FF0000"/>
                </a:solidFill>
                <a:round/>
                <a:headEnd/>
                <a:tailEnd/>
              </a:ln>
            </p:spPr>
            <p:txBody>
              <a:bodyPr/>
              <a:lstStyle/>
              <a:p>
                <a:endParaRPr lang="en-US"/>
              </a:p>
            </p:txBody>
          </p:sp>
          <p:sp>
            <p:nvSpPr>
              <p:cNvPr id="461844" name="Freeform 20"/>
              <p:cNvSpPr>
                <a:spLocks/>
              </p:cNvSpPr>
              <p:nvPr/>
            </p:nvSpPr>
            <p:spPr bwMode="auto">
              <a:xfrm>
                <a:off x="2996" y="1351"/>
                <a:ext cx="265" cy="534"/>
              </a:xfrm>
              <a:custGeom>
                <a:avLst/>
                <a:gdLst/>
                <a:ahLst/>
                <a:cxnLst>
                  <a:cxn ang="0">
                    <a:pos x="243" y="378"/>
                  </a:cxn>
                  <a:cxn ang="0">
                    <a:pos x="90" y="252"/>
                  </a:cxn>
                  <a:cxn ang="0">
                    <a:pos x="42" y="180"/>
                  </a:cxn>
                  <a:cxn ang="0">
                    <a:pos x="0" y="0"/>
                  </a:cxn>
                </a:cxnLst>
                <a:rect l="0" t="0" r="r" b="b"/>
                <a:pathLst>
                  <a:path w="243" h="378">
                    <a:moveTo>
                      <a:pt x="243" y="378"/>
                    </a:moveTo>
                    <a:lnTo>
                      <a:pt x="90" y="252"/>
                    </a:lnTo>
                    <a:lnTo>
                      <a:pt x="42" y="180"/>
                    </a:lnTo>
                    <a:lnTo>
                      <a:pt x="0" y="0"/>
                    </a:lnTo>
                  </a:path>
                </a:pathLst>
              </a:custGeom>
              <a:noFill/>
              <a:ln w="28575" cmpd="sng">
                <a:solidFill>
                  <a:srgbClr val="FF0000"/>
                </a:solidFill>
                <a:round/>
                <a:headEnd/>
                <a:tailEnd/>
              </a:ln>
              <a:effectLst/>
            </p:spPr>
            <p:txBody>
              <a:bodyPr wrap="none" anchor="ctr"/>
              <a:lstStyle/>
              <a:p>
                <a:endParaRPr lang="en-US"/>
              </a:p>
            </p:txBody>
          </p:sp>
          <p:sp>
            <p:nvSpPr>
              <p:cNvPr id="461845" name="Rectangle 21"/>
              <p:cNvSpPr>
                <a:spLocks noChangeArrowheads="1"/>
              </p:cNvSpPr>
              <p:nvPr/>
            </p:nvSpPr>
            <p:spPr bwMode="auto">
              <a:xfrm rot="-20452156">
                <a:off x="1084" y="1650"/>
                <a:ext cx="124" cy="9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61846" name="Rectangle 22"/>
              <p:cNvSpPr>
                <a:spLocks noChangeArrowheads="1"/>
              </p:cNvSpPr>
              <p:nvPr/>
            </p:nvSpPr>
            <p:spPr bwMode="auto">
              <a:xfrm rot="-20452156">
                <a:off x="1121" y="1518"/>
                <a:ext cx="124" cy="97"/>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61847" name="Rectangle 23"/>
              <p:cNvSpPr>
                <a:spLocks noChangeArrowheads="1"/>
              </p:cNvSpPr>
              <p:nvPr/>
            </p:nvSpPr>
            <p:spPr bwMode="auto">
              <a:xfrm rot="-20452156">
                <a:off x="1367" y="1703"/>
                <a:ext cx="466" cy="97"/>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61848" name="Rectangle 24"/>
              <p:cNvSpPr>
                <a:spLocks noChangeArrowheads="1"/>
              </p:cNvSpPr>
              <p:nvPr/>
            </p:nvSpPr>
            <p:spPr bwMode="auto">
              <a:xfrm>
                <a:off x="336" y="1337"/>
                <a:ext cx="562" cy="137"/>
              </a:xfrm>
              <a:prstGeom prst="rect">
                <a:avLst/>
              </a:prstGeom>
              <a:noFill/>
              <a:ln w="9525">
                <a:noFill/>
                <a:miter lim="800000"/>
                <a:headEnd/>
                <a:tailEnd/>
              </a:ln>
            </p:spPr>
            <p:txBody>
              <a:bodyPr wrap="none" lIns="0" tIns="0" rIns="0" bIns="0">
                <a:spAutoFit/>
              </a:bodyPr>
              <a:lstStyle/>
              <a:p>
                <a:r>
                  <a:rPr lang="en-US" altLang="ja-JP" sz="1400" b="0">
                    <a:solidFill>
                      <a:schemeClr val="tx1"/>
                    </a:solidFill>
                  </a:rPr>
                  <a:t>Pol. H</a:t>
                </a:r>
                <a:r>
                  <a:rPr lang="en-US" altLang="ja-JP" sz="2400" b="0" baseline="30000">
                    <a:solidFill>
                      <a:schemeClr val="tx1"/>
                    </a:solidFill>
                  </a:rPr>
                  <a:t>-</a:t>
                </a:r>
                <a:r>
                  <a:rPr lang="en-US" altLang="ja-JP" sz="1400" b="0">
                    <a:solidFill>
                      <a:schemeClr val="tx1"/>
                    </a:solidFill>
                  </a:rPr>
                  <a:t> Source</a:t>
                </a:r>
              </a:p>
            </p:txBody>
          </p:sp>
          <p:sp>
            <p:nvSpPr>
              <p:cNvPr id="461849" name="Oval 25"/>
              <p:cNvSpPr>
                <a:spLocks noChangeArrowheads="1"/>
              </p:cNvSpPr>
              <p:nvPr/>
            </p:nvSpPr>
            <p:spPr bwMode="auto">
              <a:xfrm rot="-15100317">
                <a:off x="2031" y="1936"/>
                <a:ext cx="67" cy="53"/>
              </a:xfrm>
              <a:prstGeom prst="ellipse">
                <a:avLst/>
              </a:prstGeom>
              <a:solidFill>
                <a:srgbClr val="CC00CC"/>
              </a:solidFill>
              <a:ln w="9525">
                <a:solidFill>
                  <a:schemeClr val="tx1"/>
                </a:solidFill>
                <a:round/>
                <a:headEnd/>
                <a:tailEnd/>
              </a:ln>
              <a:effectLst/>
            </p:spPr>
            <p:txBody>
              <a:bodyPr wrap="none" anchor="ctr"/>
              <a:lstStyle/>
              <a:p>
                <a:endParaRPr lang="en-US"/>
              </a:p>
            </p:txBody>
          </p:sp>
          <p:sp>
            <p:nvSpPr>
              <p:cNvPr id="461850" name="Line 26"/>
              <p:cNvSpPr>
                <a:spLocks noChangeAspect="1" noChangeShapeType="1"/>
              </p:cNvSpPr>
              <p:nvPr/>
            </p:nvSpPr>
            <p:spPr bwMode="auto">
              <a:xfrm rot="-15100317">
                <a:off x="2073" y="2008"/>
                <a:ext cx="32" cy="26"/>
              </a:xfrm>
              <a:prstGeom prst="line">
                <a:avLst/>
              </a:prstGeom>
              <a:noFill/>
              <a:ln w="9525">
                <a:solidFill>
                  <a:srgbClr val="CC00CC"/>
                </a:solidFill>
                <a:round/>
                <a:headEnd/>
                <a:tailEnd/>
              </a:ln>
              <a:effectLst/>
            </p:spPr>
            <p:txBody>
              <a:bodyPr wrap="none" anchor="ctr"/>
              <a:lstStyle/>
              <a:p>
                <a:endParaRPr lang="en-US"/>
              </a:p>
            </p:txBody>
          </p:sp>
          <p:sp>
            <p:nvSpPr>
              <p:cNvPr id="461851" name="Line 27"/>
              <p:cNvSpPr>
                <a:spLocks noChangeAspect="1" noChangeShapeType="1"/>
              </p:cNvSpPr>
              <p:nvPr/>
            </p:nvSpPr>
            <p:spPr bwMode="auto">
              <a:xfrm rot="-15100317">
                <a:off x="2086" y="2041"/>
                <a:ext cx="33" cy="25"/>
              </a:xfrm>
              <a:prstGeom prst="line">
                <a:avLst/>
              </a:prstGeom>
              <a:noFill/>
              <a:ln w="9525">
                <a:solidFill>
                  <a:srgbClr val="CC00CC"/>
                </a:solidFill>
                <a:round/>
                <a:headEnd/>
                <a:tailEnd/>
              </a:ln>
              <a:effectLst/>
            </p:spPr>
            <p:txBody>
              <a:bodyPr wrap="none" anchor="ctr"/>
              <a:lstStyle/>
              <a:p>
                <a:endParaRPr lang="en-US"/>
              </a:p>
            </p:txBody>
          </p:sp>
          <p:sp>
            <p:nvSpPr>
              <p:cNvPr id="461852" name="Line 28"/>
              <p:cNvSpPr>
                <a:spLocks noChangeAspect="1" noChangeShapeType="1"/>
              </p:cNvSpPr>
              <p:nvPr/>
            </p:nvSpPr>
            <p:spPr bwMode="auto">
              <a:xfrm rot="-20500316">
                <a:off x="2100" y="1926"/>
                <a:ext cx="26" cy="32"/>
              </a:xfrm>
              <a:prstGeom prst="line">
                <a:avLst/>
              </a:prstGeom>
              <a:noFill/>
              <a:ln w="9525">
                <a:solidFill>
                  <a:srgbClr val="CC00CC"/>
                </a:solidFill>
                <a:round/>
                <a:headEnd/>
                <a:tailEnd/>
              </a:ln>
              <a:effectLst/>
            </p:spPr>
            <p:txBody>
              <a:bodyPr wrap="none" anchor="ctr"/>
              <a:lstStyle/>
              <a:p>
                <a:endParaRPr lang="en-US"/>
              </a:p>
            </p:txBody>
          </p:sp>
          <p:sp>
            <p:nvSpPr>
              <p:cNvPr id="461853" name="Line 29"/>
              <p:cNvSpPr>
                <a:spLocks noChangeAspect="1" noChangeShapeType="1"/>
              </p:cNvSpPr>
              <p:nvPr/>
            </p:nvSpPr>
            <p:spPr bwMode="auto">
              <a:xfrm rot="-20500316">
                <a:off x="2126" y="1910"/>
                <a:ext cx="25" cy="33"/>
              </a:xfrm>
              <a:prstGeom prst="line">
                <a:avLst/>
              </a:prstGeom>
              <a:noFill/>
              <a:ln w="9525">
                <a:solidFill>
                  <a:srgbClr val="CC00CC"/>
                </a:solidFill>
                <a:round/>
                <a:headEnd/>
                <a:tailEnd/>
              </a:ln>
              <a:effectLst/>
            </p:spPr>
            <p:txBody>
              <a:bodyPr wrap="none" anchor="ctr"/>
              <a:lstStyle/>
              <a:p>
                <a:endParaRPr lang="en-US"/>
              </a:p>
            </p:txBody>
          </p:sp>
          <p:sp>
            <p:nvSpPr>
              <p:cNvPr id="461854" name="Rectangle 30"/>
              <p:cNvSpPr>
                <a:spLocks noChangeArrowheads="1"/>
              </p:cNvSpPr>
              <p:nvPr/>
            </p:nvSpPr>
            <p:spPr bwMode="auto">
              <a:xfrm>
                <a:off x="755" y="1999"/>
                <a:ext cx="822" cy="120"/>
              </a:xfrm>
              <a:prstGeom prst="rect">
                <a:avLst/>
              </a:prstGeom>
              <a:noFill/>
              <a:ln w="9525">
                <a:noFill/>
                <a:miter lim="800000"/>
                <a:headEnd/>
                <a:tailEnd/>
              </a:ln>
            </p:spPr>
            <p:txBody>
              <a:bodyPr wrap="none" lIns="0" tIns="0" rIns="0" bIns="0">
                <a:spAutoFit/>
              </a:bodyPr>
              <a:lstStyle/>
              <a:p>
                <a:r>
                  <a:rPr lang="en-US" altLang="ja-JP" sz="1400" b="0">
                    <a:solidFill>
                      <a:schemeClr val="tx1"/>
                    </a:solidFill>
                  </a:rPr>
                  <a:t>200 MeV Polarimeter</a:t>
                </a:r>
              </a:p>
            </p:txBody>
          </p:sp>
          <p:sp>
            <p:nvSpPr>
              <p:cNvPr id="461855" name="Line 31"/>
              <p:cNvSpPr>
                <a:spLocks noChangeShapeType="1"/>
              </p:cNvSpPr>
              <p:nvPr/>
            </p:nvSpPr>
            <p:spPr bwMode="auto">
              <a:xfrm flipV="1">
                <a:off x="1864" y="1999"/>
                <a:ext cx="150" cy="98"/>
              </a:xfrm>
              <a:prstGeom prst="line">
                <a:avLst/>
              </a:prstGeom>
              <a:noFill/>
              <a:ln w="9525">
                <a:solidFill>
                  <a:schemeClr val="tx1"/>
                </a:solidFill>
                <a:round/>
                <a:headEnd/>
                <a:tailEnd type="triangle" w="med" len="med"/>
              </a:ln>
              <a:effectLst/>
            </p:spPr>
            <p:txBody>
              <a:bodyPr wrap="none" anchor="ctr"/>
              <a:lstStyle/>
              <a:p>
                <a:endParaRPr lang="en-US"/>
              </a:p>
            </p:txBody>
          </p:sp>
          <p:sp>
            <p:nvSpPr>
              <p:cNvPr id="461856" name="Line 32"/>
              <p:cNvSpPr>
                <a:spLocks noChangeShapeType="1"/>
              </p:cNvSpPr>
              <p:nvPr/>
            </p:nvSpPr>
            <p:spPr bwMode="auto">
              <a:xfrm>
                <a:off x="913" y="1553"/>
                <a:ext cx="151" cy="114"/>
              </a:xfrm>
              <a:prstGeom prst="line">
                <a:avLst/>
              </a:prstGeom>
              <a:noFill/>
              <a:ln w="9525">
                <a:solidFill>
                  <a:schemeClr val="tx1"/>
                </a:solidFill>
                <a:round/>
                <a:headEnd/>
                <a:tailEnd type="triangle" w="med" len="med"/>
              </a:ln>
              <a:effectLst/>
            </p:spPr>
            <p:txBody>
              <a:bodyPr wrap="none" anchor="ctr"/>
              <a:lstStyle/>
              <a:p>
                <a:endParaRPr lang="en-US"/>
              </a:p>
            </p:txBody>
          </p:sp>
          <p:sp>
            <p:nvSpPr>
              <p:cNvPr id="461857" name="Oval 33"/>
              <p:cNvSpPr>
                <a:spLocks noChangeArrowheads="1"/>
              </p:cNvSpPr>
              <p:nvPr/>
            </p:nvSpPr>
            <p:spPr bwMode="auto">
              <a:xfrm rot="-17754641">
                <a:off x="3043" y="2280"/>
                <a:ext cx="68" cy="53"/>
              </a:xfrm>
              <a:prstGeom prst="ellipse">
                <a:avLst/>
              </a:prstGeom>
              <a:solidFill>
                <a:srgbClr val="CC00CC"/>
              </a:solidFill>
              <a:ln w="9525">
                <a:solidFill>
                  <a:schemeClr val="tx1"/>
                </a:solidFill>
                <a:round/>
                <a:headEnd/>
                <a:tailEnd/>
              </a:ln>
              <a:effectLst/>
            </p:spPr>
            <p:txBody>
              <a:bodyPr wrap="none" anchor="ctr"/>
              <a:lstStyle/>
              <a:p>
                <a:endParaRPr lang="en-US"/>
              </a:p>
            </p:txBody>
          </p:sp>
          <p:sp>
            <p:nvSpPr>
              <p:cNvPr id="461858" name="Line 34"/>
              <p:cNvSpPr>
                <a:spLocks noChangeAspect="1" noChangeShapeType="1"/>
              </p:cNvSpPr>
              <p:nvPr/>
            </p:nvSpPr>
            <p:spPr bwMode="auto">
              <a:xfrm rot="-17754641">
                <a:off x="3112" y="2313"/>
                <a:ext cx="32" cy="25"/>
              </a:xfrm>
              <a:prstGeom prst="line">
                <a:avLst/>
              </a:prstGeom>
              <a:noFill/>
              <a:ln w="9525">
                <a:solidFill>
                  <a:srgbClr val="CC00CC"/>
                </a:solidFill>
                <a:round/>
                <a:headEnd/>
                <a:tailEnd/>
              </a:ln>
              <a:effectLst/>
            </p:spPr>
            <p:txBody>
              <a:bodyPr wrap="none" anchor="ctr"/>
              <a:lstStyle/>
              <a:p>
                <a:endParaRPr lang="en-US"/>
              </a:p>
            </p:txBody>
          </p:sp>
          <p:sp>
            <p:nvSpPr>
              <p:cNvPr id="461859" name="Line 35"/>
              <p:cNvSpPr>
                <a:spLocks noChangeAspect="1" noChangeShapeType="1"/>
              </p:cNvSpPr>
              <p:nvPr/>
            </p:nvSpPr>
            <p:spPr bwMode="auto">
              <a:xfrm rot="-17754641">
                <a:off x="3137" y="2326"/>
                <a:ext cx="33" cy="25"/>
              </a:xfrm>
              <a:prstGeom prst="line">
                <a:avLst/>
              </a:prstGeom>
              <a:noFill/>
              <a:ln w="9525">
                <a:solidFill>
                  <a:srgbClr val="CC00CC"/>
                </a:solidFill>
                <a:round/>
                <a:headEnd/>
                <a:tailEnd/>
              </a:ln>
              <a:effectLst/>
            </p:spPr>
            <p:txBody>
              <a:bodyPr wrap="none" anchor="ctr"/>
              <a:lstStyle/>
              <a:p>
                <a:endParaRPr lang="en-US"/>
              </a:p>
            </p:txBody>
          </p:sp>
          <p:sp>
            <p:nvSpPr>
              <p:cNvPr id="461860" name="Line 36"/>
              <p:cNvSpPr>
                <a:spLocks noChangeAspect="1" noChangeShapeType="1"/>
              </p:cNvSpPr>
              <p:nvPr/>
            </p:nvSpPr>
            <p:spPr bwMode="auto">
              <a:xfrm rot="-23154641">
                <a:off x="3090" y="2232"/>
                <a:ext cx="25" cy="33"/>
              </a:xfrm>
              <a:prstGeom prst="line">
                <a:avLst/>
              </a:prstGeom>
              <a:noFill/>
              <a:ln w="9525">
                <a:solidFill>
                  <a:srgbClr val="CC00CC"/>
                </a:solidFill>
                <a:round/>
                <a:headEnd/>
                <a:tailEnd/>
              </a:ln>
              <a:effectLst/>
            </p:spPr>
            <p:txBody>
              <a:bodyPr wrap="none" anchor="ctr"/>
              <a:lstStyle/>
              <a:p>
                <a:endParaRPr lang="en-US"/>
              </a:p>
            </p:txBody>
          </p:sp>
          <p:sp>
            <p:nvSpPr>
              <p:cNvPr id="461861" name="Line 37"/>
              <p:cNvSpPr>
                <a:spLocks noChangeAspect="1" noChangeShapeType="1"/>
              </p:cNvSpPr>
              <p:nvPr/>
            </p:nvSpPr>
            <p:spPr bwMode="auto">
              <a:xfrm rot="-23154641">
                <a:off x="3098" y="2198"/>
                <a:ext cx="25" cy="33"/>
              </a:xfrm>
              <a:prstGeom prst="line">
                <a:avLst/>
              </a:prstGeom>
              <a:noFill/>
              <a:ln w="9525">
                <a:solidFill>
                  <a:srgbClr val="CC00CC"/>
                </a:solidFill>
                <a:round/>
                <a:headEnd/>
                <a:tailEnd/>
              </a:ln>
              <a:effectLst/>
            </p:spPr>
            <p:txBody>
              <a:bodyPr wrap="none" anchor="ctr"/>
              <a:lstStyle/>
              <a:p>
                <a:endParaRPr lang="en-US"/>
              </a:p>
            </p:txBody>
          </p:sp>
          <p:sp>
            <p:nvSpPr>
              <p:cNvPr id="461862" name="Rectangle 38"/>
              <p:cNvSpPr>
                <a:spLocks noChangeArrowheads="1"/>
              </p:cNvSpPr>
              <p:nvPr/>
            </p:nvSpPr>
            <p:spPr bwMode="auto">
              <a:xfrm>
                <a:off x="3372" y="2338"/>
                <a:ext cx="995" cy="120"/>
              </a:xfrm>
              <a:prstGeom prst="rect">
                <a:avLst/>
              </a:prstGeom>
              <a:noFill/>
              <a:ln w="9525">
                <a:noFill/>
                <a:miter lim="800000"/>
                <a:headEnd/>
                <a:tailEnd/>
              </a:ln>
            </p:spPr>
            <p:txBody>
              <a:bodyPr wrap="none" lIns="0" tIns="0" rIns="0" bIns="0">
                <a:spAutoFit/>
              </a:bodyPr>
              <a:lstStyle/>
              <a:p>
                <a:r>
                  <a:rPr lang="en-US" altLang="ja-JP" sz="1400" b="0">
                    <a:solidFill>
                      <a:schemeClr val="tx1"/>
                    </a:solidFill>
                  </a:rPr>
                  <a:t>AGS pC  CNI Polarimeter</a:t>
                </a:r>
              </a:p>
            </p:txBody>
          </p:sp>
          <p:sp>
            <p:nvSpPr>
              <p:cNvPr id="461863" name="Line 39"/>
              <p:cNvSpPr>
                <a:spLocks noChangeShapeType="1"/>
              </p:cNvSpPr>
              <p:nvPr/>
            </p:nvSpPr>
            <p:spPr bwMode="auto">
              <a:xfrm flipH="1" flipV="1">
                <a:off x="3175" y="2369"/>
                <a:ext cx="169" cy="61"/>
              </a:xfrm>
              <a:prstGeom prst="line">
                <a:avLst/>
              </a:prstGeom>
              <a:noFill/>
              <a:ln w="9525">
                <a:solidFill>
                  <a:schemeClr val="tx1"/>
                </a:solidFill>
                <a:round/>
                <a:headEnd/>
                <a:tailEnd type="triangle" w="med" len="med"/>
              </a:ln>
              <a:effectLst/>
            </p:spPr>
            <p:txBody>
              <a:bodyPr wrap="none" anchor="ctr"/>
              <a:lstStyle/>
              <a:p>
                <a:endParaRPr lang="en-US"/>
              </a:p>
            </p:txBody>
          </p:sp>
          <p:sp>
            <p:nvSpPr>
              <p:cNvPr id="461864" name="Text Box 40"/>
              <p:cNvSpPr txBox="1">
                <a:spLocks noChangeArrowheads="1"/>
              </p:cNvSpPr>
              <p:nvPr/>
            </p:nvSpPr>
            <p:spPr bwMode="auto">
              <a:xfrm>
                <a:off x="2016" y="2448"/>
                <a:ext cx="1415" cy="172"/>
              </a:xfrm>
              <a:prstGeom prst="rect">
                <a:avLst/>
              </a:prstGeom>
              <a:noFill/>
              <a:ln w="9525">
                <a:noFill/>
                <a:miter lim="800000"/>
                <a:headEnd/>
                <a:tailEnd/>
              </a:ln>
              <a:effectLst/>
            </p:spPr>
            <p:txBody>
              <a:bodyPr>
                <a:spAutoFit/>
              </a:bodyPr>
              <a:lstStyle/>
              <a:p>
                <a:r>
                  <a:rPr lang="en-US" altLang="ja-JP" sz="1400">
                    <a:solidFill>
                      <a:srgbClr val="CC3300"/>
                    </a:solidFill>
                  </a:rPr>
                  <a:t>Cold  Helical Partial Snake</a:t>
                </a:r>
              </a:p>
            </p:txBody>
          </p:sp>
          <p:sp>
            <p:nvSpPr>
              <p:cNvPr id="461865" name="Line 41"/>
              <p:cNvSpPr>
                <a:spLocks noChangeShapeType="1"/>
              </p:cNvSpPr>
              <p:nvPr/>
            </p:nvSpPr>
            <p:spPr bwMode="auto">
              <a:xfrm flipH="1" flipV="1">
                <a:off x="2448" y="2352"/>
                <a:ext cx="69" cy="118"/>
              </a:xfrm>
              <a:prstGeom prst="line">
                <a:avLst/>
              </a:prstGeom>
              <a:noFill/>
              <a:ln w="9525">
                <a:solidFill>
                  <a:schemeClr val="tx1"/>
                </a:solidFill>
                <a:round/>
                <a:headEnd/>
                <a:tailEnd type="triangle" w="med" len="med"/>
              </a:ln>
              <a:effectLst/>
            </p:spPr>
            <p:txBody>
              <a:bodyPr wrap="none" anchor="ctr"/>
              <a:lstStyle/>
              <a:p>
                <a:endParaRPr lang="en-US"/>
              </a:p>
            </p:txBody>
          </p:sp>
          <p:grpSp>
            <p:nvGrpSpPr>
              <p:cNvPr id="4" name="Group 42"/>
              <p:cNvGrpSpPr>
                <a:grpSpLocks/>
              </p:cNvGrpSpPr>
              <p:nvPr/>
            </p:nvGrpSpPr>
            <p:grpSpPr bwMode="auto">
              <a:xfrm>
                <a:off x="3232" y="1835"/>
                <a:ext cx="88" cy="204"/>
                <a:chOff x="5420" y="4309"/>
                <a:chExt cx="136" cy="211"/>
              </a:xfrm>
            </p:grpSpPr>
            <p:sp>
              <p:nvSpPr>
                <p:cNvPr id="461867" name="Oval 43"/>
                <p:cNvSpPr>
                  <a:spLocks noChangeArrowheads="1"/>
                </p:cNvSpPr>
                <p:nvPr/>
              </p:nvSpPr>
              <p:spPr bwMode="auto">
                <a:xfrm rot="-18161290">
                  <a:off x="5382" y="4347"/>
                  <a:ext cx="211" cy="136"/>
                </a:xfrm>
                <a:prstGeom prst="ellipse">
                  <a:avLst/>
                </a:prstGeom>
                <a:solidFill>
                  <a:srgbClr val="33CC33"/>
                </a:solidFill>
                <a:ln w="9525">
                  <a:solidFill>
                    <a:schemeClr val="tx1"/>
                  </a:solidFill>
                  <a:round/>
                  <a:headEnd/>
                  <a:tailEnd/>
                </a:ln>
                <a:effectLst/>
              </p:spPr>
              <p:txBody>
                <a:bodyPr wrap="none" anchor="ctr"/>
                <a:lstStyle/>
                <a:p>
                  <a:endParaRPr lang="en-US"/>
                </a:p>
              </p:txBody>
            </p:sp>
            <p:sp>
              <p:nvSpPr>
                <p:cNvPr id="461868" name="AutoShape 44"/>
                <p:cNvSpPr>
                  <a:spLocks noChangeArrowheads="1"/>
                </p:cNvSpPr>
                <p:nvPr/>
              </p:nvSpPr>
              <p:spPr bwMode="auto">
                <a:xfrm rot="-18009276">
                  <a:off x="5435" y="4371"/>
                  <a:ext cx="122" cy="98"/>
                </a:xfrm>
                <a:prstGeom prst="curvedDownArrow">
                  <a:avLst>
                    <a:gd name="adj1" fmla="val 24898"/>
                    <a:gd name="adj2" fmla="val 49796"/>
                    <a:gd name="adj3" fmla="val 42009"/>
                  </a:avLst>
                </a:prstGeom>
                <a:solidFill>
                  <a:srgbClr val="FFFFFF"/>
                </a:solidFill>
                <a:ln w="3175">
                  <a:solidFill>
                    <a:schemeClr val="tx1"/>
                  </a:solidFill>
                  <a:miter lim="800000"/>
                  <a:headEnd/>
                  <a:tailEnd/>
                </a:ln>
                <a:effectLst/>
              </p:spPr>
              <p:txBody>
                <a:bodyPr wrap="none" anchor="ctr"/>
                <a:lstStyle/>
                <a:p>
                  <a:endParaRPr lang="en-US"/>
                </a:p>
              </p:txBody>
            </p:sp>
          </p:grpSp>
          <p:sp>
            <p:nvSpPr>
              <p:cNvPr id="461869" name="Text Box 45"/>
              <p:cNvSpPr txBox="1">
                <a:spLocks noChangeArrowheads="1"/>
              </p:cNvSpPr>
              <p:nvPr/>
            </p:nvSpPr>
            <p:spPr bwMode="auto">
              <a:xfrm>
                <a:off x="3472" y="1686"/>
                <a:ext cx="1235" cy="171"/>
              </a:xfrm>
              <a:prstGeom prst="rect">
                <a:avLst/>
              </a:prstGeom>
              <a:noFill/>
              <a:ln w="9525">
                <a:noFill/>
                <a:miter lim="800000"/>
                <a:headEnd/>
                <a:tailEnd/>
              </a:ln>
              <a:effectLst/>
            </p:spPr>
            <p:txBody>
              <a:bodyPr wrap="none">
                <a:spAutoFit/>
              </a:bodyPr>
              <a:lstStyle/>
              <a:p>
                <a:r>
                  <a:rPr lang="en-US" altLang="ja-JP" sz="1400">
                    <a:solidFill>
                      <a:srgbClr val="CC3300"/>
                    </a:solidFill>
                  </a:rPr>
                  <a:t>Warm Helical Partial Snake</a:t>
                </a:r>
              </a:p>
            </p:txBody>
          </p:sp>
          <p:sp>
            <p:nvSpPr>
              <p:cNvPr id="461870" name="Line 46"/>
              <p:cNvSpPr>
                <a:spLocks noChangeShapeType="1"/>
              </p:cNvSpPr>
              <p:nvPr/>
            </p:nvSpPr>
            <p:spPr bwMode="auto">
              <a:xfrm flipH="1">
                <a:off x="3351" y="1851"/>
                <a:ext cx="152" cy="39"/>
              </a:xfrm>
              <a:prstGeom prst="line">
                <a:avLst/>
              </a:prstGeom>
              <a:noFill/>
              <a:ln w="9525">
                <a:solidFill>
                  <a:schemeClr val="tx1"/>
                </a:solidFill>
                <a:round/>
                <a:headEnd/>
                <a:tailEnd type="triangle" w="med" len="med"/>
              </a:ln>
              <a:effectLst/>
            </p:spPr>
            <p:txBody>
              <a:bodyPr wrap="none" anchor="ctr"/>
              <a:lstStyle/>
              <a:p>
                <a:endParaRPr lang="en-US"/>
              </a:p>
            </p:txBody>
          </p:sp>
          <p:grpSp>
            <p:nvGrpSpPr>
              <p:cNvPr id="5" name="Group 47"/>
              <p:cNvGrpSpPr>
                <a:grpSpLocks/>
              </p:cNvGrpSpPr>
              <p:nvPr/>
            </p:nvGrpSpPr>
            <p:grpSpPr bwMode="auto">
              <a:xfrm rot="-2695348">
                <a:off x="2352" y="2194"/>
                <a:ext cx="88" cy="202"/>
                <a:chOff x="5420" y="4309"/>
                <a:chExt cx="136" cy="211"/>
              </a:xfrm>
            </p:grpSpPr>
            <p:sp>
              <p:nvSpPr>
                <p:cNvPr id="461872" name="Oval 48"/>
                <p:cNvSpPr>
                  <a:spLocks noChangeArrowheads="1"/>
                </p:cNvSpPr>
                <p:nvPr/>
              </p:nvSpPr>
              <p:spPr bwMode="auto">
                <a:xfrm rot="-18161290">
                  <a:off x="5382" y="4347"/>
                  <a:ext cx="211" cy="136"/>
                </a:xfrm>
                <a:prstGeom prst="ellipse">
                  <a:avLst/>
                </a:prstGeom>
                <a:solidFill>
                  <a:srgbClr val="33CC33"/>
                </a:solidFill>
                <a:ln w="9525">
                  <a:solidFill>
                    <a:schemeClr val="tx1"/>
                  </a:solidFill>
                  <a:round/>
                  <a:headEnd/>
                  <a:tailEnd/>
                </a:ln>
                <a:effectLst/>
              </p:spPr>
              <p:txBody>
                <a:bodyPr wrap="none" anchor="ctr"/>
                <a:lstStyle/>
                <a:p>
                  <a:endParaRPr lang="en-US"/>
                </a:p>
              </p:txBody>
            </p:sp>
            <p:sp>
              <p:nvSpPr>
                <p:cNvPr id="461873" name="AutoShape 49"/>
                <p:cNvSpPr>
                  <a:spLocks noChangeArrowheads="1"/>
                </p:cNvSpPr>
                <p:nvPr/>
              </p:nvSpPr>
              <p:spPr bwMode="auto">
                <a:xfrm rot="-18009276">
                  <a:off x="5435" y="4371"/>
                  <a:ext cx="122" cy="98"/>
                </a:xfrm>
                <a:prstGeom prst="curvedDownArrow">
                  <a:avLst>
                    <a:gd name="adj1" fmla="val 24898"/>
                    <a:gd name="adj2" fmla="val 49796"/>
                    <a:gd name="adj3" fmla="val 42009"/>
                  </a:avLst>
                </a:prstGeom>
                <a:solidFill>
                  <a:srgbClr val="FFFFFF"/>
                </a:solidFill>
                <a:ln w="3175">
                  <a:solidFill>
                    <a:schemeClr val="tx1"/>
                  </a:solidFill>
                  <a:miter lim="800000"/>
                  <a:headEnd/>
                  <a:tailEnd/>
                </a:ln>
                <a:effectLst/>
              </p:spPr>
              <p:txBody>
                <a:bodyPr wrap="none" anchor="ctr"/>
                <a:lstStyle/>
                <a:p>
                  <a:endParaRPr lang="en-US"/>
                </a:p>
              </p:txBody>
            </p:sp>
          </p:grpSp>
          <p:sp>
            <p:nvSpPr>
              <p:cNvPr id="461874" name="Line 50"/>
              <p:cNvSpPr>
                <a:spLocks noChangeShapeType="1"/>
              </p:cNvSpPr>
              <p:nvPr/>
            </p:nvSpPr>
            <p:spPr bwMode="auto">
              <a:xfrm flipH="1" flipV="1">
                <a:off x="2953" y="1050"/>
                <a:ext cx="53" cy="339"/>
              </a:xfrm>
              <a:prstGeom prst="line">
                <a:avLst/>
              </a:prstGeom>
              <a:noFill/>
              <a:ln w="25400">
                <a:solidFill>
                  <a:srgbClr val="FF0000"/>
                </a:solidFill>
                <a:round/>
                <a:headEnd/>
                <a:tailEnd type="triangle" w="med" len="med"/>
              </a:ln>
              <a:effectLst/>
            </p:spPr>
            <p:txBody>
              <a:bodyPr/>
              <a:lstStyle/>
              <a:p>
                <a:endParaRPr lang="en-US"/>
              </a:p>
            </p:txBody>
          </p:sp>
          <p:sp>
            <p:nvSpPr>
              <p:cNvPr id="461875" name="Text Box 51"/>
              <p:cNvSpPr txBox="1">
                <a:spLocks noChangeArrowheads="1"/>
              </p:cNvSpPr>
              <p:nvPr/>
            </p:nvSpPr>
            <p:spPr bwMode="auto">
              <a:xfrm>
                <a:off x="2592" y="864"/>
                <a:ext cx="1189" cy="223"/>
              </a:xfrm>
              <a:prstGeom prst="rect">
                <a:avLst/>
              </a:prstGeom>
              <a:noFill/>
              <a:ln w="9525">
                <a:noFill/>
                <a:miter lim="800000"/>
                <a:headEnd/>
                <a:tailEnd/>
              </a:ln>
              <a:effectLst/>
            </p:spPr>
            <p:txBody>
              <a:bodyPr wrap="none">
                <a:spAutoFit/>
              </a:bodyPr>
              <a:lstStyle/>
              <a:p>
                <a:r>
                  <a:rPr lang="en-US" dirty="0">
                    <a:solidFill>
                      <a:srgbClr val="FF0000"/>
                    </a:solidFill>
                  </a:rPr>
                  <a:t>To RHIC Injection</a:t>
                </a:r>
              </a:p>
            </p:txBody>
          </p:sp>
        </p:grpSp>
        <p:sp>
          <p:nvSpPr>
            <p:cNvPr id="461876" name="Text Box 52"/>
            <p:cNvSpPr txBox="1">
              <a:spLocks noChangeArrowheads="1"/>
            </p:cNvSpPr>
            <p:nvPr/>
          </p:nvSpPr>
          <p:spPr bwMode="auto">
            <a:xfrm>
              <a:off x="3886200" y="3429000"/>
              <a:ext cx="1791192" cy="331538"/>
            </a:xfrm>
            <a:prstGeom prst="rect">
              <a:avLst/>
            </a:prstGeom>
            <a:noFill/>
            <a:ln w="9525">
              <a:noFill/>
              <a:miter lim="800000"/>
              <a:headEnd/>
              <a:tailEnd/>
            </a:ln>
            <a:effectLst/>
          </p:spPr>
          <p:txBody>
            <a:bodyPr wrap="none">
              <a:spAutoFit/>
            </a:bodyPr>
            <a:lstStyle/>
            <a:p>
              <a:r>
                <a:rPr lang="en-US" sz="2000" dirty="0" err="1">
                  <a:solidFill>
                    <a:srgbClr val="0000FF"/>
                  </a:solidFill>
                </a:rPr>
                <a:t>G</a:t>
              </a:r>
              <a:r>
                <a:rPr lang="en-US" sz="2000" dirty="0" err="1">
                  <a:solidFill>
                    <a:srgbClr val="0000FF"/>
                  </a:solidFill>
                  <a:latin typeface="Symbol" pitchFamily="18" charset="2"/>
                </a:rPr>
                <a:t>g</a:t>
              </a:r>
              <a:r>
                <a:rPr lang="en-US" sz="2000" dirty="0">
                  <a:solidFill>
                    <a:srgbClr val="0000FF"/>
                  </a:solidFill>
                </a:rPr>
                <a:t>= 4.5 … 45.5</a:t>
              </a:r>
            </a:p>
          </p:txBody>
        </p:sp>
        <p:sp>
          <p:nvSpPr>
            <p:cNvPr id="461877" name="Rectangle 53"/>
            <p:cNvSpPr>
              <a:spLocks noChangeArrowheads="1"/>
            </p:cNvSpPr>
            <p:nvPr/>
          </p:nvSpPr>
          <p:spPr bwMode="auto">
            <a:xfrm>
              <a:off x="2819400" y="2286000"/>
              <a:ext cx="1541278" cy="331538"/>
            </a:xfrm>
            <a:prstGeom prst="rect">
              <a:avLst/>
            </a:prstGeom>
            <a:noFill/>
            <a:ln w="9525">
              <a:noFill/>
              <a:miter lim="800000"/>
              <a:headEnd/>
              <a:tailEnd/>
            </a:ln>
            <a:effectLst/>
          </p:spPr>
          <p:txBody>
            <a:bodyPr wrap="none">
              <a:spAutoFit/>
            </a:bodyPr>
            <a:lstStyle/>
            <a:p>
              <a:r>
                <a:rPr lang="en-US" sz="2000" dirty="0" err="1">
                  <a:solidFill>
                    <a:srgbClr val="0000FF"/>
                  </a:solidFill>
                </a:rPr>
                <a:t>G</a:t>
              </a:r>
              <a:r>
                <a:rPr lang="en-US" sz="2000" dirty="0" err="1">
                  <a:solidFill>
                    <a:srgbClr val="0000FF"/>
                  </a:solidFill>
                  <a:latin typeface="Symbol" pitchFamily="18" charset="2"/>
                </a:rPr>
                <a:t>g</a:t>
              </a:r>
              <a:r>
                <a:rPr lang="en-US" sz="2000" dirty="0">
                  <a:solidFill>
                    <a:srgbClr val="0000FF"/>
                  </a:solidFill>
                </a:rPr>
                <a:t>= 2.2... 4.5</a:t>
              </a:r>
            </a:p>
          </p:txBody>
        </p:sp>
        <p:sp>
          <p:nvSpPr>
            <p:cNvPr id="56" name="Oval 33"/>
            <p:cNvSpPr>
              <a:spLocks noChangeArrowheads="1"/>
            </p:cNvSpPr>
            <p:nvPr/>
          </p:nvSpPr>
          <p:spPr bwMode="auto">
            <a:xfrm rot="3845359">
              <a:off x="4720011" y="2800248"/>
              <a:ext cx="198521" cy="114508"/>
            </a:xfrm>
            <a:prstGeom prst="ellipse">
              <a:avLst/>
            </a:prstGeom>
            <a:solidFill>
              <a:srgbClr val="0070C0"/>
            </a:solidFill>
            <a:ln w="9525">
              <a:solidFill>
                <a:schemeClr val="tx1"/>
              </a:solidFill>
              <a:round/>
              <a:headEnd/>
              <a:tailEnd/>
            </a:ln>
            <a:effectLst/>
          </p:spPr>
          <p:txBody>
            <a:bodyPr wrap="none" anchor="ctr"/>
            <a:lstStyle/>
            <a:p>
              <a:endParaRPr lang="en-US"/>
            </a:p>
          </p:txBody>
        </p:sp>
        <p:sp>
          <p:nvSpPr>
            <p:cNvPr id="57" name="Oval 33"/>
            <p:cNvSpPr>
              <a:spLocks noChangeArrowheads="1"/>
            </p:cNvSpPr>
            <p:nvPr/>
          </p:nvSpPr>
          <p:spPr bwMode="auto">
            <a:xfrm rot="3845359">
              <a:off x="4339013" y="2876445"/>
              <a:ext cx="198520" cy="114507"/>
            </a:xfrm>
            <a:prstGeom prst="ellipse">
              <a:avLst/>
            </a:prstGeom>
            <a:solidFill>
              <a:srgbClr val="0070C0"/>
            </a:solidFill>
            <a:ln w="9525">
              <a:solidFill>
                <a:schemeClr val="tx1"/>
              </a:solidFill>
              <a:round/>
              <a:headEnd/>
              <a:tailEnd/>
            </a:ln>
            <a:effectLst/>
          </p:spPr>
          <p:txBody>
            <a:bodyPr wrap="none" anchor="ctr"/>
            <a:lstStyle/>
            <a:p>
              <a:endParaRPr lang="en-US"/>
            </a:p>
          </p:txBody>
        </p:sp>
        <p:sp>
          <p:nvSpPr>
            <p:cNvPr id="58" name="TextBox 57"/>
            <p:cNvSpPr txBox="1"/>
            <p:nvPr/>
          </p:nvSpPr>
          <p:spPr>
            <a:xfrm>
              <a:off x="5410200" y="2362200"/>
              <a:ext cx="3517053" cy="307777"/>
            </a:xfrm>
            <a:prstGeom prst="rect">
              <a:avLst/>
            </a:prstGeom>
            <a:noFill/>
          </p:spPr>
          <p:txBody>
            <a:bodyPr wrap="none" rtlCol="0">
              <a:spAutoFit/>
            </a:bodyPr>
            <a:lstStyle/>
            <a:p>
              <a:r>
                <a:rPr lang="en-US" sz="1400" dirty="0">
                  <a:solidFill>
                    <a:srgbClr val="0070C0"/>
                  </a:solidFill>
                </a:rPr>
                <a:t>Jump quads in adjacent super-periods I &amp;J</a:t>
              </a:r>
            </a:p>
          </p:txBody>
        </p:sp>
        <p:cxnSp>
          <p:nvCxnSpPr>
            <p:cNvPr id="60" name="Straight Arrow Connector 59"/>
            <p:cNvCxnSpPr>
              <a:stCxn id="58" idx="1"/>
            </p:cNvCxnSpPr>
            <p:nvPr/>
          </p:nvCxnSpPr>
          <p:spPr bwMode="auto">
            <a:xfrm rot="10800000" flipV="1">
              <a:off x="4495800" y="2516089"/>
              <a:ext cx="914400" cy="30331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2" name="Straight Arrow Connector 61"/>
            <p:cNvCxnSpPr/>
            <p:nvPr/>
          </p:nvCxnSpPr>
          <p:spPr bwMode="auto">
            <a:xfrm rot="10800000" flipV="1">
              <a:off x="4953000" y="2590800"/>
              <a:ext cx="5334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0BDAF-8C45-C572-9F2C-3A0CD3E95CE2}"/>
            </a:ext>
          </a:extLst>
        </p:cNvPr>
        <p:cNvGrpSpPr/>
        <p:nvPr/>
      </p:nvGrpSpPr>
      <p:grpSpPr>
        <a:xfrm>
          <a:off x="0" y="0"/>
          <a:ext cx="0" cy="0"/>
          <a:chOff x="0" y="0"/>
          <a:chExt cx="0" cy="0"/>
        </a:xfrm>
      </p:grpSpPr>
      <p:sp>
        <p:nvSpPr>
          <p:cNvPr id="9219" name="Slide Number Placeholder 5">
            <a:extLst>
              <a:ext uri="{FF2B5EF4-FFF2-40B4-BE49-F238E27FC236}">
                <a16:creationId xmlns:a16="http://schemas.microsoft.com/office/drawing/2014/main" id="{1482C5A4-742A-4EA8-6670-EE9FEDB7880E}"/>
              </a:ext>
            </a:extLst>
          </p:cNvPr>
          <p:cNvSpPr>
            <a:spLocks noGrp="1"/>
          </p:cNvSpPr>
          <p:nvPr>
            <p:ph type="sldNum" sz="quarter" idx="12"/>
          </p:nvPr>
        </p:nvSpPr>
        <p:spPr>
          <a:xfrm>
            <a:off x="8610600" y="6356350"/>
            <a:ext cx="27432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ECB181-AAE2-3047-A2E4-E521E72A0157}" type="slidenum">
              <a:rPr lang="en-US" smtClean="0"/>
              <a:pPr/>
              <a:t>20</a:t>
            </a:fld>
            <a:endParaRPr lang="en-US" altLang="ja-JP">
              <a:latin typeface="Arial" pitchFamily="34" charset="0"/>
            </a:endParaRPr>
          </a:p>
        </p:txBody>
      </p:sp>
      <p:sp>
        <p:nvSpPr>
          <p:cNvPr id="9220" name="Rectangle 2">
            <a:extLst>
              <a:ext uri="{FF2B5EF4-FFF2-40B4-BE49-F238E27FC236}">
                <a16:creationId xmlns:a16="http://schemas.microsoft.com/office/drawing/2014/main" id="{BCF8C44E-0D96-5108-D261-D559D18C069F}"/>
              </a:ext>
            </a:extLst>
          </p:cNvPr>
          <p:cNvSpPr>
            <a:spLocks noGrp="1" noChangeArrowheads="1"/>
          </p:cNvSpPr>
          <p:nvPr>
            <p:ph type="title"/>
          </p:nvPr>
        </p:nvSpPr>
        <p:spPr>
          <a:xfrm>
            <a:off x="272435" y="136525"/>
            <a:ext cx="6686550" cy="400050"/>
          </a:xfrm>
        </p:spPr>
        <p:txBody>
          <a:bodyPr>
            <a:noAutofit/>
          </a:bodyPr>
          <a:lstStyle/>
          <a:p>
            <a:pPr eaLnBrk="1" hangingPunct="1"/>
            <a:r>
              <a:rPr lang="en-US" sz="3200" dirty="0">
                <a:solidFill>
                  <a:srgbClr val="FF0000"/>
                </a:solidFill>
                <a:latin typeface="Times New Roman"/>
                <a:cs typeface="Times New Roman"/>
              </a:rPr>
              <a:t>Accelerator Improvement (planned)</a:t>
            </a:r>
          </a:p>
        </p:txBody>
      </p:sp>
      <p:sp>
        <p:nvSpPr>
          <p:cNvPr id="9221" name="Rectangle 3">
            <a:extLst>
              <a:ext uri="{FF2B5EF4-FFF2-40B4-BE49-F238E27FC236}">
                <a16:creationId xmlns:a16="http://schemas.microsoft.com/office/drawing/2014/main" id="{A251909C-33BF-C5FA-C26B-C200A5F9663A}"/>
              </a:ext>
            </a:extLst>
          </p:cNvPr>
          <p:cNvSpPr>
            <a:spLocks noGrp="1" noChangeArrowheads="1"/>
          </p:cNvSpPr>
          <p:nvPr>
            <p:ph type="body" idx="1"/>
          </p:nvPr>
        </p:nvSpPr>
        <p:spPr>
          <a:xfrm>
            <a:off x="201244" y="536575"/>
            <a:ext cx="8741512" cy="5216482"/>
          </a:xfrm>
          <a:solidFill>
            <a:schemeClr val="bg1"/>
          </a:solidFill>
          <a:ln>
            <a:solidFill>
              <a:schemeClr val="bg1"/>
            </a:solidFill>
          </a:ln>
        </p:spPr>
        <p:txBody>
          <a:bodyPr>
            <a:noAutofit/>
          </a:bodyPr>
          <a:lstStyle/>
          <a:p>
            <a:pPr marL="342900" indent="-34290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BPM upgrade (~2 yrs): TBT capability at all locations (72x2 planes), currently single location. Significantly increases ability to characterize optics and coupling sources</a:t>
            </a:r>
          </a:p>
          <a:p>
            <a:pPr marL="342900" indent="-34290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Realignment of AGS: Full survey of AGS (combined </a:t>
            </a:r>
            <a:r>
              <a:rPr lang="en-US" sz="2000" dirty="0" err="1">
                <a:solidFill>
                  <a:srgbClr val="002060"/>
                </a:solidFill>
                <a:latin typeface="Times New Roman" panose="02020603050405020304" pitchFamily="18" charset="0"/>
                <a:cs typeface="Times New Roman" panose="02020603050405020304" pitchFamily="18" charset="0"/>
              </a:rPr>
              <a:t>function+tune</a:t>
            </a:r>
            <a:r>
              <a:rPr lang="en-US" sz="2000" dirty="0">
                <a:solidFill>
                  <a:srgbClr val="002060"/>
                </a:solidFill>
                <a:latin typeface="Times New Roman" panose="02020603050405020304" pitchFamily="18" charset="0"/>
                <a:cs typeface="Times New Roman" panose="02020603050405020304" pitchFamily="18" charset="0"/>
              </a:rPr>
              <a:t>/</a:t>
            </a:r>
            <a:r>
              <a:rPr lang="en-US" sz="2000" dirty="0" err="1">
                <a:solidFill>
                  <a:srgbClr val="002060"/>
                </a:solidFill>
                <a:latin typeface="Times New Roman" panose="02020603050405020304" pitchFamily="18" charset="0"/>
                <a:cs typeface="Times New Roman" panose="02020603050405020304" pitchFamily="18" charset="0"/>
              </a:rPr>
              <a:t>chrom</a:t>
            </a:r>
            <a:r>
              <a:rPr lang="en-US" sz="2000" dirty="0">
                <a:solidFill>
                  <a:srgbClr val="002060"/>
                </a:solidFill>
                <a:latin typeface="Times New Roman" panose="02020603050405020304" pitchFamily="18" charset="0"/>
                <a:cs typeface="Times New Roman" panose="02020603050405020304" pitchFamily="18" charset="0"/>
              </a:rPr>
              <a:t> control magnets).</a:t>
            </a:r>
          </a:p>
          <a:p>
            <a:pPr marL="342900" indent="-34290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Towards full general orbit correction of AGS orbit (currently limits to few harmonics by weak correctors)</a:t>
            </a:r>
          </a:p>
          <a:p>
            <a:pPr marL="342900" indent="-34290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Consider upgrade of orbit steerers based on assessment after survey (increase number and/or strength of correctors)</a:t>
            </a:r>
          </a:p>
          <a:p>
            <a:pPr marL="342900" indent="-342900">
              <a:buClr>
                <a:srgbClr val="FF0000"/>
              </a:buClr>
              <a:buFont typeface="Arial" panose="020B0604020202020204" pitchFamily="34" charset="0"/>
              <a:buChar char="•"/>
            </a:pPr>
            <a:endParaRPr lang="en-US" sz="2000" dirty="0">
              <a:solidFill>
                <a:srgbClr val="002060"/>
              </a:solidFill>
              <a:latin typeface="Times New Roman" panose="02020603050405020304" pitchFamily="18" charset="0"/>
              <a:cs typeface="Times New Roman" panose="02020603050405020304" pitchFamily="18" charset="0"/>
            </a:endParaRPr>
          </a:p>
          <a:p>
            <a:endParaRPr lang="en-US"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622974"/>
      </p:ext>
    </p:extLst>
  </p:cSld>
  <p:clrMapOvr>
    <a:masterClrMapping/>
  </p:clrMapOvr>
  <p:transition advTm="492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0C467-BB80-CB96-C81A-429BC743CF75}"/>
            </a:ext>
          </a:extLst>
        </p:cNvPr>
        <p:cNvGrpSpPr/>
        <p:nvPr/>
      </p:nvGrpSpPr>
      <p:grpSpPr>
        <a:xfrm>
          <a:off x="0" y="0"/>
          <a:ext cx="0" cy="0"/>
          <a:chOff x="0" y="0"/>
          <a:chExt cx="0" cy="0"/>
        </a:xfrm>
      </p:grpSpPr>
      <p:sp>
        <p:nvSpPr>
          <p:cNvPr id="9219" name="Slide Number Placeholder 5">
            <a:extLst>
              <a:ext uri="{FF2B5EF4-FFF2-40B4-BE49-F238E27FC236}">
                <a16:creationId xmlns:a16="http://schemas.microsoft.com/office/drawing/2014/main" id="{B75D8FF6-FF22-B15B-14D2-394A24CA7290}"/>
              </a:ext>
            </a:extLst>
          </p:cNvPr>
          <p:cNvSpPr>
            <a:spLocks noGrp="1"/>
          </p:cNvSpPr>
          <p:nvPr>
            <p:ph type="sldNum" sz="quarter" idx="12"/>
          </p:nvPr>
        </p:nvSpPr>
        <p:spPr>
          <a:xfrm>
            <a:off x="8610600" y="6356350"/>
            <a:ext cx="27432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ECB181-AAE2-3047-A2E4-E521E72A0157}" type="slidenum">
              <a:rPr lang="en-US" smtClean="0"/>
              <a:pPr/>
              <a:t>21</a:t>
            </a:fld>
            <a:endParaRPr lang="en-US" altLang="ja-JP">
              <a:latin typeface="Arial" pitchFamily="34" charset="0"/>
            </a:endParaRPr>
          </a:p>
        </p:txBody>
      </p:sp>
      <p:sp>
        <p:nvSpPr>
          <p:cNvPr id="9220" name="Rectangle 2">
            <a:extLst>
              <a:ext uri="{FF2B5EF4-FFF2-40B4-BE49-F238E27FC236}">
                <a16:creationId xmlns:a16="http://schemas.microsoft.com/office/drawing/2014/main" id="{FA05FEBA-2A6C-8958-11B0-AE0172EE4959}"/>
              </a:ext>
            </a:extLst>
          </p:cNvPr>
          <p:cNvSpPr>
            <a:spLocks noGrp="1" noChangeArrowheads="1"/>
          </p:cNvSpPr>
          <p:nvPr>
            <p:ph type="title"/>
          </p:nvPr>
        </p:nvSpPr>
        <p:spPr>
          <a:xfrm>
            <a:off x="272434" y="136525"/>
            <a:ext cx="8740937" cy="400050"/>
          </a:xfrm>
        </p:spPr>
        <p:txBody>
          <a:bodyPr>
            <a:noAutofit/>
          </a:bodyPr>
          <a:lstStyle/>
          <a:p>
            <a:pPr eaLnBrk="1" hangingPunct="1"/>
            <a:r>
              <a:rPr lang="en-US" sz="2800" dirty="0">
                <a:solidFill>
                  <a:srgbClr val="FF0000"/>
                </a:solidFill>
                <a:latin typeface="Times New Roman"/>
                <a:cs typeface="Times New Roman"/>
              </a:rPr>
              <a:t>Benefits and Schedule of Booster/AGS BPM Upgrade</a:t>
            </a:r>
            <a:r>
              <a:rPr lang="en-US" sz="3200" dirty="0">
                <a:solidFill>
                  <a:srgbClr val="FF0000"/>
                </a:solidFill>
                <a:latin typeface="Times New Roman"/>
                <a:cs typeface="Times New Roman"/>
              </a:rPr>
              <a:t>	</a:t>
            </a:r>
          </a:p>
        </p:txBody>
      </p:sp>
      <p:sp>
        <p:nvSpPr>
          <p:cNvPr id="9221" name="Rectangle 3">
            <a:extLst>
              <a:ext uri="{FF2B5EF4-FFF2-40B4-BE49-F238E27FC236}">
                <a16:creationId xmlns:a16="http://schemas.microsoft.com/office/drawing/2014/main" id="{A006DC71-81DD-58BA-5CA1-9B955556B463}"/>
              </a:ext>
            </a:extLst>
          </p:cNvPr>
          <p:cNvSpPr>
            <a:spLocks noGrp="1" noChangeArrowheads="1"/>
          </p:cNvSpPr>
          <p:nvPr>
            <p:ph type="body" idx="1"/>
          </p:nvPr>
        </p:nvSpPr>
        <p:spPr>
          <a:xfrm>
            <a:off x="402488" y="680465"/>
            <a:ext cx="7892426" cy="5216482"/>
          </a:xfrm>
          <a:solidFill>
            <a:schemeClr val="bg1"/>
          </a:solidFill>
          <a:ln>
            <a:solidFill>
              <a:schemeClr val="bg1"/>
            </a:solidFill>
          </a:ln>
        </p:spPr>
        <p:txBody>
          <a:bodyPr>
            <a:noAutofit/>
          </a:bodyPr>
          <a:lstStyle/>
          <a:p>
            <a:pPr marL="342900" indent="-342900">
              <a:buClr>
                <a:srgbClr val="FF0000"/>
              </a:buClr>
              <a:buFont typeface="Arial" panose="020B0604020202020204" pitchFamily="34" charset="0"/>
              <a:buChar char="•"/>
            </a:pPr>
            <a:r>
              <a:rPr lang="en-US" sz="2000" dirty="0" err="1">
                <a:solidFill>
                  <a:srgbClr val="002060"/>
                </a:solidFill>
                <a:latin typeface="Times New Roman" panose="02020603050405020304" pitchFamily="18" charset="0"/>
                <a:cs typeface="Times New Roman" panose="02020603050405020304" pitchFamily="18" charset="0"/>
              </a:rPr>
              <a:t>TbT</a:t>
            </a:r>
            <a:r>
              <a:rPr lang="en-US" sz="2000" dirty="0">
                <a:solidFill>
                  <a:srgbClr val="002060"/>
                </a:solidFill>
                <a:latin typeface="Times New Roman" panose="02020603050405020304" pitchFamily="18" charset="0"/>
                <a:cs typeface="Times New Roman" panose="02020603050405020304" pitchFamily="18" charset="0"/>
              </a:rPr>
              <a:t> BPMs capture the beam position every turn, enabling measurement of </a:t>
            </a:r>
            <a:r>
              <a:rPr lang="en-US" sz="2000" dirty="0" err="1">
                <a:solidFill>
                  <a:srgbClr val="002060"/>
                </a:solidFill>
                <a:latin typeface="Times New Roman" panose="02020603050405020304" pitchFamily="18" charset="0"/>
                <a:cs typeface="Times New Roman" panose="02020603050405020304" pitchFamily="18" charset="0"/>
              </a:rPr>
              <a:t>betatron</a:t>
            </a:r>
            <a:r>
              <a:rPr lang="en-US" sz="2000" dirty="0">
                <a:solidFill>
                  <a:srgbClr val="002060"/>
                </a:solidFill>
                <a:latin typeface="Times New Roman" panose="02020603050405020304" pitchFamily="18" charset="0"/>
                <a:cs typeface="Times New Roman" panose="02020603050405020304" pitchFamily="18" charset="0"/>
              </a:rPr>
              <a:t> oscillations, tunes, chromaticity, and coupling.</a:t>
            </a:r>
          </a:p>
          <a:p>
            <a:pPr marL="342900" indent="-34290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Allow direct measurement of beta functions, phase advance, and lattice errors.</a:t>
            </a:r>
          </a:p>
          <a:p>
            <a:pPr marL="342900" indent="-34290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Enable advanced optics correction techniques.</a:t>
            </a:r>
          </a:p>
          <a:p>
            <a:pPr marL="342900" indent="-34290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Provide detailed information on injection mismatch, kicker performance, and orbit transients.</a:t>
            </a:r>
          </a:p>
          <a:p>
            <a:pPr marL="342900" indent="-34290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Critical for optimizing injection efficiency and minimizing losses.</a:t>
            </a:r>
          </a:p>
          <a:p>
            <a:pPr marL="342900" indent="-34290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It is expected to be finished before 2029, so the new system can be used for AGS polarized beam development.</a:t>
            </a:r>
          </a:p>
          <a:p>
            <a:pPr marL="342900" indent="-34290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Better optics is expected to improve polarization preservation (less emittance growth at injection, </a:t>
            </a:r>
            <a:r>
              <a:rPr lang="en-US" sz="2000" dirty="0" err="1">
                <a:solidFill>
                  <a:srgbClr val="002060"/>
                </a:solidFill>
                <a:latin typeface="Times New Roman" panose="02020603050405020304" pitchFamily="18" charset="0"/>
                <a:cs typeface="Times New Roman" panose="02020603050405020304" pitchFamily="18" charset="0"/>
              </a:rPr>
              <a:t>etc</a:t>
            </a:r>
            <a:r>
              <a:rPr lang="en-US" sz="2000" dirty="0">
                <a:solidFill>
                  <a:srgbClr val="002060"/>
                </a:solidFill>
                <a:latin typeface="Times New Roman" panose="02020603050405020304" pitchFamily="18" charset="0"/>
                <a:cs typeface="Times New Roman" panose="02020603050405020304" pitchFamily="18" charset="0"/>
              </a:rPr>
              <a:t>).</a:t>
            </a:r>
          </a:p>
          <a:p>
            <a:pPr marL="285750" indent="-285750">
              <a:buClr>
                <a:srgbClr val="FF0000"/>
              </a:buClr>
              <a:buFont typeface="Arial" panose="020B0604020202020204" pitchFamily="34" charset="0"/>
              <a:buChar char="•"/>
            </a:pPr>
            <a:endParaRPr lang="en-US" sz="2000" dirty="0">
              <a:solidFill>
                <a:srgbClr val="002060"/>
              </a:solidFill>
              <a:latin typeface="Times New Roman" panose="02020603050405020304" pitchFamily="18" charset="0"/>
              <a:cs typeface="Times New Roman" panose="02020603050405020304" pitchFamily="18" charset="0"/>
            </a:endParaRPr>
          </a:p>
          <a:p>
            <a:pPr marL="0" indent="0">
              <a:buClr>
                <a:srgbClr val="FF0000"/>
              </a:buClr>
            </a:pPr>
            <a:endParaRPr lang="en-US" sz="1725"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6204364"/>
      </p:ext>
    </p:extLst>
  </p:cSld>
  <p:clrMapOvr>
    <a:masterClrMapping/>
  </p:clrMapOvr>
  <p:transition advTm="492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extShape 1"/>
          <p:cNvSpPr txBox="1"/>
          <p:nvPr/>
        </p:nvSpPr>
        <p:spPr>
          <a:xfrm>
            <a:off x="266490" y="492885"/>
            <a:ext cx="8286570" cy="993870"/>
          </a:xfrm>
          <a:prstGeom prst="rect">
            <a:avLst/>
          </a:prstGeom>
          <a:noFill/>
          <a:ln>
            <a:noFill/>
          </a:ln>
        </p:spPr>
        <p:txBody>
          <a:bodyPr anchor="ctr">
            <a:noAutofit/>
          </a:bodyPr>
          <a:lstStyle/>
          <a:p>
            <a:pPr>
              <a:lnSpc>
                <a:spcPct val="90000"/>
              </a:lnSpc>
            </a:pPr>
            <a:r>
              <a:rPr lang="en-US" sz="3300" b="1" spc="-1" dirty="0">
                <a:solidFill>
                  <a:srgbClr val="FF0000"/>
                </a:solidFill>
                <a:latin typeface="Times New Roman" panose="02020603050405020304" pitchFamily="18" charset="0"/>
                <a:cs typeface="Times New Roman" panose="02020603050405020304" pitchFamily="18" charset="0"/>
              </a:rPr>
              <a:t>AGS and Booster BPM system upgrade</a:t>
            </a:r>
            <a:endParaRPr lang="en-US" sz="3300" spc="-1" dirty="0">
              <a:solidFill>
                <a:srgbClr val="FF0000"/>
              </a:solidFill>
              <a:latin typeface="Times New Roman" panose="02020603050405020304" pitchFamily="18" charset="0"/>
              <a:cs typeface="Times New Roman" panose="02020603050405020304" pitchFamily="18" charset="0"/>
            </a:endParaRPr>
          </a:p>
        </p:txBody>
      </p:sp>
      <p:sp>
        <p:nvSpPr>
          <p:cNvPr id="243" name="TextShape 2"/>
          <p:cNvSpPr txBox="1"/>
          <p:nvPr/>
        </p:nvSpPr>
        <p:spPr>
          <a:xfrm>
            <a:off x="428760" y="2017170"/>
            <a:ext cx="2885760" cy="3155220"/>
          </a:xfrm>
          <a:prstGeom prst="rect">
            <a:avLst/>
          </a:prstGeom>
          <a:noFill/>
          <a:ln>
            <a:noFill/>
          </a:ln>
        </p:spPr>
        <p:txBody>
          <a:bodyPr>
            <a:normAutofit fontScale="75000" lnSpcReduction="20000"/>
          </a:bodyPr>
          <a:lstStyle/>
          <a:p>
            <a:pPr marL="342900" indent="-342630">
              <a:lnSpc>
                <a:spcPct val="90000"/>
              </a:lnSpc>
              <a:spcBef>
                <a:spcPts val="751"/>
              </a:spcBef>
              <a:buClr>
                <a:srgbClr val="000000"/>
              </a:buClr>
              <a:buFont typeface="Arial"/>
              <a:buChar char="•"/>
            </a:pPr>
            <a:r>
              <a:rPr lang="en-US" sz="2100" spc="-1">
                <a:solidFill>
                  <a:srgbClr val="000000"/>
                </a:solidFill>
                <a:latin typeface="Arial"/>
              </a:rPr>
              <a:t>Existing analog front-end electronics to remain</a:t>
            </a:r>
          </a:p>
          <a:p>
            <a:pPr marL="342900" indent="-342630">
              <a:lnSpc>
                <a:spcPct val="90000"/>
              </a:lnSpc>
              <a:spcBef>
                <a:spcPts val="751"/>
              </a:spcBef>
              <a:buClr>
                <a:srgbClr val="000000"/>
              </a:buClr>
              <a:buFont typeface="Arial"/>
              <a:buChar char="•"/>
            </a:pPr>
            <a:r>
              <a:rPr lang="en-US" sz="2100" spc="-1">
                <a:solidFill>
                  <a:srgbClr val="000000"/>
                </a:solidFill>
                <a:latin typeface="Arial"/>
              </a:rPr>
              <a:t>Existing analog to frequency fiber optic module will be upgraded with analog to digital serial fiber optic module</a:t>
            </a:r>
          </a:p>
          <a:p>
            <a:pPr marL="342900" indent="-342630">
              <a:lnSpc>
                <a:spcPct val="90000"/>
              </a:lnSpc>
              <a:spcBef>
                <a:spcPts val="751"/>
              </a:spcBef>
              <a:buClr>
                <a:srgbClr val="000000"/>
              </a:buClr>
              <a:buFont typeface="Arial"/>
              <a:buChar char="•"/>
            </a:pPr>
            <a:r>
              <a:rPr lang="en-US" sz="2100" spc="-1">
                <a:solidFill>
                  <a:srgbClr val="000000"/>
                </a:solidFill>
                <a:latin typeface="Arial"/>
              </a:rPr>
              <a:t>New processing module being developed for receiving and processing fiber optic serial links from each BPM</a:t>
            </a:r>
          </a:p>
          <a:p>
            <a:pPr marL="342900" indent="-342630">
              <a:lnSpc>
                <a:spcPct val="90000"/>
              </a:lnSpc>
              <a:spcBef>
                <a:spcPts val="751"/>
              </a:spcBef>
              <a:buClr>
                <a:srgbClr val="000000"/>
              </a:buClr>
              <a:buFont typeface="Arial"/>
              <a:buChar char="•"/>
            </a:pPr>
            <a:r>
              <a:rPr lang="en-US" sz="2100" spc="-1">
                <a:solidFill>
                  <a:srgbClr val="000000"/>
                </a:solidFill>
                <a:latin typeface="Arial"/>
              </a:rPr>
              <a:t>This will also eliminate complicated downstream fiber to digital and scalar modules</a:t>
            </a:r>
          </a:p>
        </p:txBody>
      </p:sp>
      <p:sp>
        <p:nvSpPr>
          <p:cNvPr id="244" name="TextShape 3"/>
          <p:cNvSpPr txBox="1"/>
          <p:nvPr/>
        </p:nvSpPr>
        <p:spPr>
          <a:xfrm>
            <a:off x="8391060" y="5594670"/>
            <a:ext cx="324000" cy="273510"/>
          </a:xfrm>
          <a:prstGeom prst="rect">
            <a:avLst/>
          </a:prstGeom>
          <a:noFill/>
          <a:ln>
            <a:noFill/>
          </a:ln>
        </p:spPr>
        <p:txBody>
          <a:bodyPr lIns="0" tIns="0" rIns="34290" bIns="0" anchor="ctr">
            <a:noAutofit/>
          </a:bodyPr>
          <a:lstStyle/>
          <a:p>
            <a:pPr algn="r">
              <a:lnSpc>
                <a:spcPct val="100000"/>
              </a:lnSpc>
            </a:pPr>
            <a:fld id="{71055F45-695A-4AFC-A976-AAD1B7F994EA}" type="slidenum">
              <a:rPr lang="en-US" sz="750" spc="-1">
                <a:solidFill>
                  <a:srgbClr val="000000"/>
                </a:solidFill>
                <a:latin typeface="Arial"/>
              </a:rPr>
              <a:t>22</a:t>
            </a:fld>
            <a:endParaRPr lang="en-US" sz="750" spc="-1">
              <a:latin typeface="Times New Roman"/>
            </a:endParaRPr>
          </a:p>
        </p:txBody>
      </p:sp>
      <p:pic>
        <p:nvPicPr>
          <p:cNvPr id="245" name="Picture 2" descr="Image preview"/>
          <p:cNvPicPr/>
          <p:nvPr/>
        </p:nvPicPr>
        <p:blipFill>
          <a:blip r:embed="rId2"/>
          <a:stretch/>
        </p:blipFill>
        <p:spPr>
          <a:xfrm>
            <a:off x="4018140" y="1951560"/>
            <a:ext cx="3406860" cy="1934820"/>
          </a:xfrm>
          <a:prstGeom prst="rect">
            <a:avLst/>
          </a:prstGeom>
          <a:ln>
            <a:noFill/>
          </a:ln>
        </p:spPr>
      </p:pic>
      <p:pic>
        <p:nvPicPr>
          <p:cNvPr id="246" name="Picture 4" descr="Image preview"/>
          <p:cNvPicPr/>
          <p:nvPr/>
        </p:nvPicPr>
        <p:blipFill>
          <a:blip r:embed="rId3"/>
          <a:stretch/>
        </p:blipFill>
        <p:spPr>
          <a:xfrm>
            <a:off x="3892860" y="4064310"/>
            <a:ext cx="3762990" cy="1499040"/>
          </a:xfrm>
          <a:prstGeom prst="rect">
            <a:avLst/>
          </a:prstGeom>
          <a:ln>
            <a:noFill/>
          </a:ln>
        </p:spPr>
      </p:pic>
      <p:sp>
        <p:nvSpPr>
          <p:cNvPr id="247" name="CustomShape 4"/>
          <p:cNvSpPr/>
          <p:nvPr/>
        </p:nvSpPr>
        <p:spPr>
          <a:xfrm>
            <a:off x="3096900" y="2738340"/>
            <a:ext cx="1804140" cy="589950"/>
          </a:xfrm>
          <a:custGeom>
            <a:avLst/>
            <a:gdLst/>
            <a:ahLst/>
            <a:cxnLst/>
            <a:rect l="l" t="t" r="r" b="b"/>
            <a:pathLst>
              <a:path w="21600" h="21600">
                <a:moveTo>
                  <a:pt x="0" y="0"/>
                </a:moveTo>
                <a:lnTo>
                  <a:pt x="21600" y="21600"/>
                </a:lnTo>
              </a:path>
            </a:pathLst>
          </a:custGeom>
          <a:noFill/>
          <a:ln w="38160">
            <a:solidFill>
              <a:srgbClr val="00B0F0"/>
            </a:solidFill>
            <a:tailEnd type="triangle" w="med" len="med"/>
          </a:ln>
        </p:spPr>
        <p:style>
          <a:lnRef idx="1">
            <a:schemeClr val="accent1"/>
          </a:lnRef>
          <a:fillRef idx="0">
            <a:schemeClr val="accent1"/>
          </a:fillRef>
          <a:effectRef idx="0">
            <a:schemeClr val="accent1"/>
          </a:effectRef>
          <a:fontRef idx="minor"/>
        </p:style>
        <p:txBody>
          <a:bodyPr/>
          <a:lstStyle/>
          <a:p>
            <a:endParaRPr lang="en-US" sz="1350"/>
          </a:p>
        </p:txBody>
      </p:sp>
      <p:sp>
        <p:nvSpPr>
          <p:cNvPr id="248" name="CustomShape 5"/>
          <p:cNvSpPr/>
          <p:nvPr/>
        </p:nvSpPr>
        <p:spPr>
          <a:xfrm>
            <a:off x="3057480" y="2137050"/>
            <a:ext cx="1901610" cy="247050"/>
          </a:xfrm>
          <a:custGeom>
            <a:avLst/>
            <a:gdLst/>
            <a:ahLst/>
            <a:cxnLst/>
            <a:rect l="l" t="t" r="r" b="b"/>
            <a:pathLst>
              <a:path w="21600" h="21600">
                <a:moveTo>
                  <a:pt x="0" y="0"/>
                </a:moveTo>
                <a:lnTo>
                  <a:pt x="21600" y="21600"/>
                </a:lnTo>
              </a:path>
            </a:pathLst>
          </a:custGeom>
          <a:noFill/>
          <a:ln w="38160">
            <a:solidFill>
              <a:srgbClr val="00B0F0"/>
            </a:solidFill>
            <a:tailEnd type="triangle" w="med" len="med"/>
          </a:ln>
        </p:spPr>
        <p:style>
          <a:lnRef idx="1">
            <a:schemeClr val="accent1"/>
          </a:lnRef>
          <a:fillRef idx="0">
            <a:schemeClr val="accent1"/>
          </a:fillRef>
          <a:effectRef idx="0">
            <a:schemeClr val="accent1"/>
          </a:effectRef>
          <a:fontRef idx="minor"/>
        </p:style>
        <p:txBody>
          <a:bodyPr/>
          <a:lstStyle/>
          <a:p>
            <a:endParaRPr lang="en-US" sz="135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extShape 1"/>
          <p:cNvSpPr txBox="1"/>
          <p:nvPr/>
        </p:nvSpPr>
        <p:spPr>
          <a:xfrm>
            <a:off x="230580" y="380083"/>
            <a:ext cx="8286570" cy="993870"/>
          </a:xfrm>
          <a:prstGeom prst="rect">
            <a:avLst/>
          </a:prstGeom>
          <a:noFill/>
          <a:ln>
            <a:noFill/>
          </a:ln>
        </p:spPr>
        <p:txBody>
          <a:bodyPr anchor="ctr">
            <a:noAutofit/>
          </a:bodyPr>
          <a:lstStyle/>
          <a:p>
            <a:pPr>
              <a:lnSpc>
                <a:spcPct val="90000"/>
              </a:lnSpc>
            </a:pPr>
            <a:r>
              <a:rPr lang="en-US" sz="3300" b="1" spc="-1" dirty="0">
                <a:solidFill>
                  <a:srgbClr val="FF0000"/>
                </a:solidFill>
                <a:latin typeface="Times New Roman" panose="02020603050405020304" pitchFamily="18" charset="0"/>
                <a:cs typeface="Times New Roman" panose="02020603050405020304" pitchFamily="18" charset="0"/>
              </a:rPr>
              <a:t>AGS and Booster BPM system upgrade</a:t>
            </a:r>
            <a:endParaRPr lang="en-US" sz="3300" spc="-1" dirty="0">
              <a:solidFill>
                <a:srgbClr val="FF0000"/>
              </a:solidFill>
              <a:latin typeface="Times New Roman" panose="02020603050405020304" pitchFamily="18" charset="0"/>
              <a:cs typeface="Times New Roman" panose="02020603050405020304" pitchFamily="18" charset="0"/>
            </a:endParaRPr>
          </a:p>
        </p:txBody>
      </p:sp>
      <p:sp>
        <p:nvSpPr>
          <p:cNvPr id="250" name="TextShape 2"/>
          <p:cNvSpPr txBox="1"/>
          <p:nvPr/>
        </p:nvSpPr>
        <p:spPr>
          <a:xfrm>
            <a:off x="8391060" y="5594670"/>
            <a:ext cx="324000" cy="273510"/>
          </a:xfrm>
          <a:prstGeom prst="rect">
            <a:avLst/>
          </a:prstGeom>
          <a:noFill/>
          <a:ln>
            <a:noFill/>
          </a:ln>
        </p:spPr>
        <p:txBody>
          <a:bodyPr lIns="0" tIns="0" rIns="34290" bIns="0" anchor="ctr">
            <a:noAutofit/>
          </a:bodyPr>
          <a:lstStyle/>
          <a:p>
            <a:pPr algn="r">
              <a:lnSpc>
                <a:spcPct val="100000"/>
              </a:lnSpc>
            </a:pPr>
            <a:fld id="{B3473B9D-BA6F-44E5-99E8-B85137B56C77}" type="slidenum">
              <a:rPr lang="en-US" sz="750" spc="-1">
                <a:solidFill>
                  <a:srgbClr val="000000"/>
                </a:solidFill>
                <a:latin typeface="Arial"/>
              </a:rPr>
              <a:t>23</a:t>
            </a:fld>
            <a:endParaRPr lang="en-US" sz="750" spc="-1">
              <a:latin typeface="Times New Roman"/>
            </a:endParaRPr>
          </a:p>
        </p:txBody>
      </p:sp>
      <p:pic>
        <p:nvPicPr>
          <p:cNvPr id="251" name="Picture 8" descr="IMG_0386.jpg"/>
          <p:cNvPicPr/>
          <p:nvPr/>
        </p:nvPicPr>
        <p:blipFill>
          <a:blip r:embed="rId2"/>
          <a:stretch/>
        </p:blipFill>
        <p:spPr>
          <a:xfrm>
            <a:off x="2838780" y="2345760"/>
            <a:ext cx="3070170" cy="2302560"/>
          </a:xfrm>
          <a:prstGeom prst="rect">
            <a:avLst/>
          </a:prstGeom>
          <a:ln>
            <a:noFill/>
          </a:ln>
        </p:spPr>
      </p:pic>
      <p:sp>
        <p:nvSpPr>
          <p:cNvPr id="252" name="CustomShape 3"/>
          <p:cNvSpPr/>
          <p:nvPr/>
        </p:nvSpPr>
        <p:spPr>
          <a:xfrm>
            <a:off x="3035880" y="4840290"/>
            <a:ext cx="1939680" cy="252825"/>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US" sz="1200" spc="-1">
                <a:solidFill>
                  <a:srgbClr val="000000"/>
                </a:solidFill>
                <a:latin typeface="Arial"/>
              </a:rPr>
              <a:t>CBETA BPM VME chassis</a:t>
            </a:r>
            <a:endParaRPr lang="en-US" sz="1200" spc="-1">
              <a:latin typeface="Arial"/>
            </a:endParaRPr>
          </a:p>
        </p:txBody>
      </p:sp>
      <p:pic>
        <p:nvPicPr>
          <p:cNvPr id="253" name="Picture 10"/>
          <p:cNvPicPr/>
          <p:nvPr/>
        </p:nvPicPr>
        <p:blipFill>
          <a:blip r:embed="rId3"/>
          <a:stretch/>
        </p:blipFill>
        <p:spPr>
          <a:xfrm>
            <a:off x="6296130" y="2125170"/>
            <a:ext cx="1910250" cy="2641950"/>
          </a:xfrm>
          <a:prstGeom prst="rect">
            <a:avLst/>
          </a:prstGeom>
          <a:ln>
            <a:noFill/>
          </a:ln>
        </p:spPr>
      </p:pic>
      <p:sp>
        <p:nvSpPr>
          <p:cNvPr id="254" name="CustomShape 4"/>
          <p:cNvSpPr/>
          <p:nvPr/>
        </p:nvSpPr>
        <p:spPr>
          <a:xfrm>
            <a:off x="6382530" y="4861890"/>
            <a:ext cx="2008260" cy="622157"/>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GB" sz="1200" spc="-1">
                <a:solidFill>
                  <a:srgbClr val="000000"/>
                </a:solidFill>
                <a:latin typeface="Arial"/>
              </a:rPr>
              <a:t>V301 BPM module</a:t>
            </a:r>
            <a:endParaRPr lang="en-US" sz="1200" spc="-1">
              <a:latin typeface="Arial"/>
            </a:endParaRPr>
          </a:p>
          <a:p>
            <a:pPr>
              <a:lnSpc>
                <a:spcPct val="100000"/>
              </a:lnSpc>
            </a:pPr>
            <a:r>
              <a:rPr lang="en-GB" sz="1200" spc="-1">
                <a:solidFill>
                  <a:srgbClr val="000000"/>
                </a:solidFill>
                <a:latin typeface="Arial"/>
              </a:rPr>
              <a:t>(direct ethernet connection with no VME bus interface)</a:t>
            </a:r>
            <a:r>
              <a:rPr lang="en-US" sz="1200" spc="-1">
                <a:solidFill>
                  <a:srgbClr val="000000"/>
                </a:solidFill>
                <a:latin typeface="Arial"/>
              </a:rPr>
              <a:t> </a:t>
            </a:r>
            <a:endParaRPr lang="en-US" sz="1200" spc="-1">
              <a:latin typeface="Arial"/>
            </a:endParaRPr>
          </a:p>
        </p:txBody>
      </p:sp>
      <p:sp>
        <p:nvSpPr>
          <p:cNvPr id="255" name="CustomShape 5"/>
          <p:cNvSpPr/>
          <p:nvPr/>
        </p:nvSpPr>
        <p:spPr>
          <a:xfrm>
            <a:off x="377460" y="2592810"/>
            <a:ext cx="2461050" cy="214565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US" sz="1350" spc="-1" dirty="0">
                <a:solidFill>
                  <a:srgbClr val="000000"/>
                </a:solidFill>
                <a:latin typeface="Arial"/>
              </a:rPr>
              <a:t>CBETA V301 BPM modules will be used to provide turn-by-turn measurements</a:t>
            </a:r>
            <a:endParaRPr lang="en-US" sz="1350" spc="-1" dirty="0">
              <a:latin typeface="Arial"/>
            </a:endParaRPr>
          </a:p>
          <a:p>
            <a:pPr>
              <a:lnSpc>
                <a:spcPct val="100000"/>
              </a:lnSpc>
            </a:pPr>
            <a:endParaRPr lang="en-US" sz="1350" spc="-1" dirty="0">
              <a:latin typeface="Arial"/>
            </a:endParaRPr>
          </a:p>
          <a:p>
            <a:pPr marL="214380" indent="-214110">
              <a:buClr>
                <a:srgbClr val="000000"/>
              </a:buClr>
              <a:buFont typeface="StarSymbol"/>
              <a:buChar char="-"/>
            </a:pPr>
            <a:r>
              <a:rPr lang="en-US" sz="1350" spc="-1" dirty="0">
                <a:solidFill>
                  <a:srgbClr val="000000"/>
                </a:solidFill>
                <a:latin typeface="Arial"/>
              </a:rPr>
              <a:t>120 modules required</a:t>
            </a:r>
            <a:endParaRPr lang="en-US" sz="1350" spc="-1" dirty="0">
              <a:latin typeface="Arial"/>
            </a:endParaRPr>
          </a:p>
          <a:p>
            <a:pPr marL="214380" indent="-214110">
              <a:buClr>
                <a:srgbClr val="000000"/>
              </a:buClr>
              <a:buFont typeface="StarSymbol"/>
              <a:buChar char="-"/>
            </a:pPr>
            <a:r>
              <a:rPr lang="en-US" sz="1350" spc="-1" dirty="0">
                <a:solidFill>
                  <a:srgbClr val="000000"/>
                </a:solidFill>
                <a:latin typeface="Arial"/>
              </a:rPr>
              <a:t>139 available from Cornell</a:t>
            </a:r>
            <a:endParaRPr lang="en-US" sz="1350" spc="-1" dirty="0">
              <a:latin typeface="Arial"/>
            </a:endParaRPr>
          </a:p>
          <a:p>
            <a:pPr>
              <a:lnSpc>
                <a:spcPct val="100000"/>
              </a:lnSpc>
            </a:pPr>
            <a:endParaRPr lang="en-US" sz="1350" spc="-1" dirty="0">
              <a:latin typeface="Arial"/>
            </a:endParaRPr>
          </a:p>
          <a:p>
            <a:pPr>
              <a:lnSpc>
                <a:spcPct val="100000"/>
              </a:lnSpc>
            </a:pPr>
            <a:r>
              <a:rPr lang="en-US" sz="1350" spc="-1" dirty="0">
                <a:solidFill>
                  <a:srgbClr val="000000"/>
                </a:solidFill>
                <a:latin typeface="Arial"/>
              </a:rPr>
              <a:t>Signals from pickups will be split to both systems</a:t>
            </a:r>
            <a:endParaRPr lang="en-US" sz="1350" spc="-1" dirty="0">
              <a:latin typeface="Arial"/>
            </a:endParaRPr>
          </a:p>
          <a:p>
            <a:pPr>
              <a:lnSpc>
                <a:spcPct val="100000"/>
              </a:lnSpc>
            </a:pPr>
            <a:endParaRPr lang="en-US" sz="1350" spc="-1" dirty="0">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3572C-61D4-4ADE-1890-6786AB37103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AF09D0C-80A9-54D8-5CE0-415537561040}"/>
              </a:ext>
            </a:extLst>
          </p:cNvPr>
          <p:cNvPicPr>
            <a:picLocks noChangeAspect="1"/>
          </p:cNvPicPr>
          <p:nvPr/>
        </p:nvPicPr>
        <p:blipFill>
          <a:blip r:embed="rId2"/>
          <a:stretch>
            <a:fillRect/>
          </a:stretch>
        </p:blipFill>
        <p:spPr>
          <a:xfrm>
            <a:off x="619271" y="0"/>
            <a:ext cx="7308712" cy="5647641"/>
          </a:xfrm>
          <a:prstGeom prst="rect">
            <a:avLst/>
          </a:prstGeom>
        </p:spPr>
      </p:pic>
      <p:sp>
        <p:nvSpPr>
          <p:cNvPr id="4" name="Slide Number Placeholder 3">
            <a:extLst>
              <a:ext uri="{FF2B5EF4-FFF2-40B4-BE49-F238E27FC236}">
                <a16:creationId xmlns:a16="http://schemas.microsoft.com/office/drawing/2014/main" id="{F036C37A-C0D3-DBD4-A1E6-6CC6AC0F1EC9}"/>
              </a:ext>
            </a:extLst>
          </p:cNvPr>
          <p:cNvSpPr>
            <a:spLocks noGrp="1"/>
          </p:cNvSpPr>
          <p:nvPr>
            <p:ph type="sldNum" sz="quarter" idx="4"/>
          </p:nvPr>
        </p:nvSpPr>
        <p:spPr>
          <a:xfrm>
            <a:off x="6293258" y="5594697"/>
            <a:ext cx="243274" cy="273844"/>
          </a:xfrm>
          <a:prstGeom prst="rect">
            <a:avLst/>
          </a:prstGeom>
        </p:spPr>
        <p:txBody>
          <a:bodyPr lIns="0" tIns="0" rIns="34290" bIns="0" anchor="ctr"/>
          <a:lstStyle>
            <a:defPPr>
              <a:defRPr lang="en-US"/>
            </a:defPPr>
            <a:lvl1pPr marL="0" algn="r" defTabSz="685800" rtl="0" eaLnBrk="1" latinLnBrk="0" hangingPunct="1">
              <a:defRPr sz="563"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33A556B-7C63-244D-9B7C-B0EA8042B330}" type="slidenum">
              <a:rPr lang="en-US" smtClean="0"/>
              <a:pPr/>
              <a:t>3</a:t>
            </a:fld>
            <a:endParaRPr lang="en-US" dirty="0"/>
          </a:p>
        </p:txBody>
      </p:sp>
      <p:sp>
        <p:nvSpPr>
          <p:cNvPr id="8" name="Rectangle 2">
            <a:extLst>
              <a:ext uri="{FF2B5EF4-FFF2-40B4-BE49-F238E27FC236}">
                <a16:creationId xmlns:a16="http://schemas.microsoft.com/office/drawing/2014/main" id="{65F4C330-EC35-7E09-07C4-16B63CCF15FA}"/>
              </a:ext>
            </a:extLst>
          </p:cNvPr>
          <p:cNvSpPr>
            <a:spLocks noGrp="1" noChangeArrowheads="1"/>
          </p:cNvSpPr>
          <p:nvPr>
            <p:ph type="title"/>
          </p:nvPr>
        </p:nvSpPr>
        <p:spPr>
          <a:xfrm>
            <a:off x="319087" y="263462"/>
            <a:ext cx="7608895" cy="400050"/>
          </a:xfrm>
        </p:spPr>
        <p:txBody>
          <a:bodyPr>
            <a:noAutofit/>
          </a:bodyPr>
          <a:lstStyle/>
          <a:p>
            <a:pPr eaLnBrk="1" hangingPunct="1"/>
            <a:r>
              <a:rPr lang="en-US" sz="3000" dirty="0">
                <a:solidFill>
                  <a:srgbClr val="FF0000"/>
                </a:solidFill>
                <a:latin typeface="Times New Roman"/>
                <a:cs typeface="Times New Roman"/>
              </a:rPr>
              <a:t>AGS Extraction Polarization vs Intensity </a:t>
            </a:r>
          </a:p>
        </p:txBody>
      </p:sp>
      <p:sp>
        <p:nvSpPr>
          <p:cNvPr id="2" name="TextBox 1">
            <a:extLst>
              <a:ext uri="{FF2B5EF4-FFF2-40B4-BE49-F238E27FC236}">
                <a16:creationId xmlns:a16="http://schemas.microsoft.com/office/drawing/2014/main" id="{27BFD906-25DD-45BC-EE0C-9569709277F6}"/>
              </a:ext>
            </a:extLst>
          </p:cNvPr>
          <p:cNvSpPr txBox="1"/>
          <p:nvPr/>
        </p:nvSpPr>
        <p:spPr>
          <a:xfrm>
            <a:off x="7134331" y="4610309"/>
            <a:ext cx="184731" cy="300082"/>
          </a:xfrm>
          <a:prstGeom prst="rect">
            <a:avLst/>
          </a:prstGeom>
          <a:noFill/>
        </p:spPr>
        <p:txBody>
          <a:bodyPr wrap="none" rtlCol="0">
            <a:spAutoFit/>
          </a:bodyPr>
          <a:lstStyle/>
          <a:p>
            <a:endParaRPr lang="en-US" sz="1350"/>
          </a:p>
        </p:txBody>
      </p:sp>
      <p:sp>
        <p:nvSpPr>
          <p:cNvPr id="7" name="TextBox 6">
            <a:extLst>
              <a:ext uri="{FF2B5EF4-FFF2-40B4-BE49-F238E27FC236}">
                <a16:creationId xmlns:a16="http://schemas.microsoft.com/office/drawing/2014/main" id="{FEA2AA1C-A0E5-B264-D259-24976BA3CCB9}"/>
              </a:ext>
            </a:extLst>
          </p:cNvPr>
          <p:cNvSpPr txBox="1"/>
          <p:nvPr/>
        </p:nvSpPr>
        <p:spPr>
          <a:xfrm>
            <a:off x="720112" y="5752184"/>
            <a:ext cx="720787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3.2E11 intensity, polarization would be 64.5% with current performance.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2313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F8D54-0788-8EFF-AE14-6FDEE552728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ADC3A80-BA6A-2841-E4D8-050CA3D0D1BE}"/>
              </a:ext>
            </a:extLst>
          </p:cNvPr>
          <p:cNvPicPr>
            <a:picLocks noChangeAspect="1"/>
          </p:cNvPicPr>
          <p:nvPr/>
        </p:nvPicPr>
        <p:blipFill>
          <a:blip r:embed="rId2"/>
          <a:stretch>
            <a:fillRect/>
          </a:stretch>
        </p:blipFill>
        <p:spPr>
          <a:xfrm>
            <a:off x="585543" y="820999"/>
            <a:ext cx="6733519" cy="4931185"/>
          </a:xfrm>
          <a:prstGeom prst="rect">
            <a:avLst/>
          </a:prstGeom>
        </p:spPr>
      </p:pic>
      <p:sp>
        <p:nvSpPr>
          <p:cNvPr id="4" name="Slide Number Placeholder 3">
            <a:extLst>
              <a:ext uri="{FF2B5EF4-FFF2-40B4-BE49-F238E27FC236}">
                <a16:creationId xmlns:a16="http://schemas.microsoft.com/office/drawing/2014/main" id="{B8F08AC7-03E4-610C-8A6A-347FD08FA53B}"/>
              </a:ext>
            </a:extLst>
          </p:cNvPr>
          <p:cNvSpPr>
            <a:spLocks noGrp="1"/>
          </p:cNvSpPr>
          <p:nvPr>
            <p:ph type="sldNum" sz="quarter" idx="4"/>
          </p:nvPr>
        </p:nvSpPr>
        <p:spPr>
          <a:xfrm>
            <a:off x="6293258" y="5594697"/>
            <a:ext cx="243274" cy="273844"/>
          </a:xfrm>
          <a:prstGeom prst="rect">
            <a:avLst/>
          </a:prstGeom>
        </p:spPr>
        <p:txBody>
          <a:bodyPr lIns="0" tIns="0" rIns="34290" bIns="0" anchor="ctr"/>
          <a:lstStyle>
            <a:defPPr>
              <a:defRPr lang="en-US"/>
            </a:defPPr>
            <a:lvl1pPr marL="0" algn="r" defTabSz="685800" rtl="0" eaLnBrk="1" latinLnBrk="0" hangingPunct="1">
              <a:defRPr sz="563"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33A556B-7C63-244D-9B7C-B0EA8042B330}" type="slidenum">
              <a:rPr lang="en-US" smtClean="0"/>
              <a:pPr/>
              <a:t>4</a:t>
            </a:fld>
            <a:endParaRPr lang="en-US" dirty="0"/>
          </a:p>
        </p:txBody>
      </p:sp>
      <p:sp>
        <p:nvSpPr>
          <p:cNvPr id="8" name="Rectangle 2">
            <a:extLst>
              <a:ext uri="{FF2B5EF4-FFF2-40B4-BE49-F238E27FC236}">
                <a16:creationId xmlns:a16="http://schemas.microsoft.com/office/drawing/2014/main" id="{44A7ADF9-069B-E61B-6DD4-7DF0DEBF4B14}"/>
              </a:ext>
            </a:extLst>
          </p:cNvPr>
          <p:cNvSpPr>
            <a:spLocks noGrp="1" noChangeArrowheads="1"/>
          </p:cNvSpPr>
          <p:nvPr>
            <p:ph type="title"/>
          </p:nvPr>
        </p:nvSpPr>
        <p:spPr>
          <a:xfrm>
            <a:off x="319088" y="263462"/>
            <a:ext cx="6686550" cy="400050"/>
          </a:xfrm>
        </p:spPr>
        <p:txBody>
          <a:bodyPr>
            <a:noAutofit/>
          </a:bodyPr>
          <a:lstStyle/>
          <a:p>
            <a:pPr eaLnBrk="1" hangingPunct="1"/>
            <a:r>
              <a:rPr lang="en-US" sz="2800" dirty="0">
                <a:solidFill>
                  <a:srgbClr val="FF0000"/>
                </a:solidFill>
                <a:latin typeface="Times New Roman"/>
                <a:cs typeface="Times New Roman"/>
              </a:rPr>
              <a:t>AGS Extraction Emittance vs Intensity </a:t>
            </a:r>
          </a:p>
        </p:txBody>
      </p:sp>
      <p:sp>
        <p:nvSpPr>
          <p:cNvPr id="2" name="TextBox 1">
            <a:extLst>
              <a:ext uri="{FF2B5EF4-FFF2-40B4-BE49-F238E27FC236}">
                <a16:creationId xmlns:a16="http://schemas.microsoft.com/office/drawing/2014/main" id="{1A1208FB-6C7E-1ECB-9C2C-C1E670FC9CDB}"/>
              </a:ext>
            </a:extLst>
          </p:cNvPr>
          <p:cNvSpPr txBox="1"/>
          <p:nvPr/>
        </p:nvSpPr>
        <p:spPr>
          <a:xfrm>
            <a:off x="7134331" y="4610309"/>
            <a:ext cx="184731" cy="300082"/>
          </a:xfrm>
          <a:prstGeom prst="rect">
            <a:avLst/>
          </a:prstGeom>
          <a:noFill/>
        </p:spPr>
        <p:txBody>
          <a:bodyPr wrap="none" rtlCol="0">
            <a:spAutoFit/>
          </a:bodyPr>
          <a:lstStyle/>
          <a:p>
            <a:endParaRPr lang="en-US" sz="1350"/>
          </a:p>
        </p:txBody>
      </p:sp>
      <p:sp>
        <p:nvSpPr>
          <p:cNvPr id="7" name="TextBox 6">
            <a:extLst>
              <a:ext uri="{FF2B5EF4-FFF2-40B4-BE49-F238E27FC236}">
                <a16:creationId xmlns:a16="http://schemas.microsoft.com/office/drawing/2014/main" id="{8F434148-EF66-9747-E644-7878C772B2FC}"/>
              </a:ext>
            </a:extLst>
          </p:cNvPr>
          <p:cNvSpPr txBox="1"/>
          <p:nvPr/>
        </p:nvSpPr>
        <p:spPr>
          <a:xfrm>
            <a:off x="720112" y="5752184"/>
            <a:ext cx="828290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3.2E11 intensity, transverse emittance would be 2.44 (H) and 2.63(V), respectively.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5370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D4CDA-D1D8-CD8D-3E59-89E57AFB13B8}"/>
            </a:ext>
          </a:extLst>
        </p:cNvPr>
        <p:cNvGrpSpPr/>
        <p:nvPr/>
      </p:nvGrpSpPr>
      <p:grpSpPr>
        <a:xfrm>
          <a:off x="0" y="0"/>
          <a:ext cx="0" cy="0"/>
          <a:chOff x="0" y="0"/>
          <a:chExt cx="0" cy="0"/>
        </a:xfrm>
      </p:grpSpPr>
      <p:sp>
        <p:nvSpPr>
          <p:cNvPr id="9219" name="Slide Number Placeholder 5">
            <a:extLst>
              <a:ext uri="{FF2B5EF4-FFF2-40B4-BE49-F238E27FC236}">
                <a16:creationId xmlns:a16="http://schemas.microsoft.com/office/drawing/2014/main" id="{65963B9E-49D8-DC25-8EE5-0649A334B7A5}"/>
              </a:ext>
            </a:extLst>
          </p:cNvPr>
          <p:cNvSpPr>
            <a:spLocks noGrp="1"/>
          </p:cNvSpPr>
          <p:nvPr>
            <p:ph type="sldNum" sz="quarter" idx="12"/>
          </p:nvPr>
        </p:nvSpPr>
        <p:spPr>
          <a:xfrm>
            <a:off x="8610600" y="6356350"/>
            <a:ext cx="27432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ECB181-AAE2-3047-A2E4-E521E72A0157}" type="slidenum">
              <a:rPr lang="en-US" smtClean="0"/>
              <a:pPr/>
              <a:t>5</a:t>
            </a:fld>
            <a:endParaRPr lang="en-US" altLang="ja-JP">
              <a:latin typeface="Arial" pitchFamily="34" charset="0"/>
            </a:endParaRPr>
          </a:p>
        </p:txBody>
      </p:sp>
      <p:sp>
        <p:nvSpPr>
          <p:cNvPr id="9220" name="Rectangle 2">
            <a:extLst>
              <a:ext uri="{FF2B5EF4-FFF2-40B4-BE49-F238E27FC236}">
                <a16:creationId xmlns:a16="http://schemas.microsoft.com/office/drawing/2014/main" id="{FCF05317-056D-7E4C-5852-CE6889D0FC3B}"/>
              </a:ext>
            </a:extLst>
          </p:cNvPr>
          <p:cNvSpPr>
            <a:spLocks noGrp="1" noChangeArrowheads="1"/>
          </p:cNvSpPr>
          <p:nvPr>
            <p:ph type="title"/>
          </p:nvPr>
        </p:nvSpPr>
        <p:spPr>
          <a:xfrm>
            <a:off x="272434" y="136525"/>
            <a:ext cx="8684953" cy="400050"/>
          </a:xfrm>
        </p:spPr>
        <p:txBody>
          <a:bodyPr>
            <a:noAutofit/>
          </a:bodyPr>
          <a:lstStyle/>
          <a:p>
            <a:pPr eaLnBrk="1" hangingPunct="1"/>
            <a:r>
              <a:rPr lang="en-US" sz="2900" dirty="0">
                <a:solidFill>
                  <a:srgbClr val="FF0000"/>
                </a:solidFill>
                <a:latin typeface="Times New Roman"/>
                <a:cs typeface="Times New Roman"/>
              </a:rPr>
              <a:t>Beam</a:t>
            </a:r>
            <a:r>
              <a:rPr lang="zh-CN" altLang="en-US" sz="2900" dirty="0">
                <a:solidFill>
                  <a:srgbClr val="FF0000"/>
                </a:solidFill>
                <a:latin typeface="Times New Roman"/>
                <a:cs typeface="Times New Roman"/>
              </a:rPr>
              <a:t> </a:t>
            </a:r>
            <a:r>
              <a:rPr lang="en-US" sz="2900" dirty="0">
                <a:solidFill>
                  <a:srgbClr val="FF0000"/>
                </a:solidFill>
                <a:latin typeface="Times New Roman"/>
                <a:cs typeface="Times New Roman"/>
              </a:rPr>
              <a:t>Parameter Requirements for Hadron Beams</a:t>
            </a:r>
          </a:p>
        </p:txBody>
      </p:sp>
      <p:sp>
        <p:nvSpPr>
          <p:cNvPr id="9221" name="Rectangle 3">
            <a:extLst>
              <a:ext uri="{FF2B5EF4-FFF2-40B4-BE49-F238E27FC236}">
                <a16:creationId xmlns:a16="http://schemas.microsoft.com/office/drawing/2014/main" id="{92826041-2C45-156E-0FFF-A5C7F372D069}"/>
              </a:ext>
            </a:extLst>
          </p:cNvPr>
          <p:cNvSpPr>
            <a:spLocks noGrp="1" noChangeArrowheads="1"/>
          </p:cNvSpPr>
          <p:nvPr>
            <p:ph type="body" idx="1"/>
          </p:nvPr>
        </p:nvSpPr>
        <p:spPr>
          <a:xfrm>
            <a:off x="505990" y="4784230"/>
            <a:ext cx="8104610" cy="1451118"/>
          </a:xfrm>
          <a:solidFill>
            <a:schemeClr val="bg1"/>
          </a:solidFill>
          <a:ln>
            <a:solidFill>
              <a:schemeClr val="bg1"/>
            </a:solidFill>
          </a:ln>
        </p:spPr>
        <p:txBody>
          <a:bodyPr>
            <a:noAutofit/>
          </a:bodyPr>
          <a:lstStyle/>
          <a:p>
            <a:pPr marL="285750" indent="-285750">
              <a:buClr>
                <a:srgbClr val="FF0000"/>
              </a:buClr>
              <a:buFont typeface="Arial" panose="020B0604020202020204" pitchFamily="34" charset="0"/>
              <a:buChar char="•"/>
            </a:pPr>
            <a:r>
              <a:rPr lang="en-US" sz="1800" dirty="0">
                <a:solidFill>
                  <a:srgbClr val="002060"/>
                </a:solidFill>
                <a:latin typeface="Times New Roman" panose="02020603050405020304" pitchFamily="18" charset="0"/>
                <a:cs typeface="Times New Roman" panose="02020603050405020304" pitchFamily="18" charset="0"/>
              </a:rPr>
              <a:t>For protons: polarization needs to be improved from 65% to 75%. Transverse emittance is about at the level of EIC requirements, but vertical emittance needs some improvement.</a:t>
            </a:r>
          </a:p>
          <a:p>
            <a:pPr marL="285750" indent="-285750">
              <a:buClr>
                <a:srgbClr val="FF0000"/>
              </a:buClr>
              <a:buFont typeface="Arial" panose="020B0604020202020204" pitchFamily="34" charset="0"/>
              <a:buChar char="•"/>
            </a:pPr>
            <a:r>
              <a:rPr lang="en-US" sz="1800" dirty="0">
                <a:solidFill>
                  <a:srgbClr val="002060"/>
                </a:solidFill>
                <a:latin typeface="Times New Roman" panose="02020603050405020304" pitchFamily="18" charset="0"/>
                <a:cs typeface="Times New Roman" panose="02020603050405020304" pitchFamily="18" charset="0"/>
              </a:rPr>
              <a:t>For He-3: polarization development in the injectors are needed.</a:t>
            </a:r>
          </a:p>
          <a:p>
            <a:pPr marL="285750" indent="-285750">
              <a:buClr>
                <a:srgbClr val="FF0000"/>
              </a:buClr>
              <a:buFont typeface="Arial" panose="020B0604020202020204" pitchFamily="34" charset="0"/>
              <a:buChar char="•"/>
            </a:pPr>
            <a:r>
              <a:rPr lang="en-US" sz="1800" dirty="0">
                <a:solidFill>
                  <a:srgbClr val="002060"/>
                </a:solidFill>
                <a:latin typeface="Times New Roman" panose="02020603050405020304" pitchFamily="18" charset="0"/>
                <a:cs typeface="Times New Roman" panose="02020603050405020304" pitchFamily="18" charset="0"/>
              </a:rPr>
              <a:t>For deuteron: no need for polarization development.</a:t>
            </a:r>
          </a:p>
          <a:p>
            <a:pPr marL="0" indent="0">
              <a:buClr>
                <a:srgbClr val="FF0000"/>
              </a:buClr>
            </a:pPr>
            <a:endParaRPr lang="en-US" sz="1725"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3E89986-CA2D-D184-69C4-8490048D8FC2}"/>
              </a:ext>
            </a:extLst>
          </p:cNvPr>
          <p:cNvPicPr>
            <a:picLocks noChangeAspect="1"/>
          </p:cNvPicPr>
          <p:nvPr/>
        </p:nvPicPr>
        <p:blipFill>
          <a:blip r:embed="rId3"/>
          <a:stretch>
            <a:fillRect/>
          </a:stretch>
        </p:blipFill>
        <p:spPr>
          <a:xfrm>
            <a:off x="272434" y="461930"/>
            <a:ext cx="8847843" cy="4201298"/>
          </a:xfrm>
          <a:prstGeom prst="rect">
            <a:avLst/>
          </a:prstGeom>
        </p:spPr>
      </p:pic>
    </p:spTree>
    <p:extLst>
      <p:ext uri="{BB962C8B-B14F-4D97-AF65-F5344CB8AC3E}">
        <p14:creationId xmlns:p14="http://schemas.microsoft.com/office/powerpoint/2010/main" val="3897885660"/>
      </p:ext>
    </p:extLst>
  </p:cSld>
  <p:clrMapOvr>
    <a:masterClrMapping/>
  </p:clrMapOvr>
  <p:transition advTm="492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623ED-96D3-8792-5C98-E1D56184CB1B}"/>
            </a:ext>
          </a:extLst>
        </p:cNvPr>
        <p:cNvGrpSpPr/>
        <p:nvPr/>
      </p:nvGrpSpPr>
      <p:grpSpPr>
        <a:xfrm>
          <a:off x="0" y="0"/>
          <a:ext cx="0" cy="0"/>
          <a:chOff x="0" y="0"/>
          <a:chExt cx="0" cy="0"/>
        </a:xfrm>
      </p:grpSpPr>
      <p:sp>
        <p:nvSpPr>
          <p:cNvPr id="9219" name="Slide Number Placeholder 5">
            <a:extLst>
              <a:ext uri="{FF2B5EF4-FFF2-40B4-BE49-F238E27FC236}">
                <a16:creationId xmlns:a16="http://schemas.microsoft.com/office/drawing/2014/main" id="{E79ACEF6-5DBD-A3F0-DF86-EB49B80A0D89}"/>
              </a:ext>
            </a:extLst>
          </p:cNvPr>
          <p:cNvSpPr>
            <a:spLocks noGrp="1"/>
          </p:cNvSpPr>
          <p:nvPr>
            <p:ph type="sldNum" sz="quarter" idx="12"/>
          </p:nvPr>
        </p:nvSpPr>
        <p:spPr>
          <a:xfrm>
            <a:off x="8610600" y="6356350"/>
            <a:ext cx="27432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ECB181-AAE2-3047-A2E4-E521E72A0157}" type="slidenum">
              <a:rPr lang="en-US" smtClean="0"/>
              <a:pPr/>
              <a:t>6</a:t>
            </a:fld>
            <a:endParaRPr lang="en-US" altLang="ja-JP">
              <a:latin typeface="Arial" pitchFamily="34" charset="0"/>
            </a:endParaRPr>
          </a:p>
        </p:txBody>
      </p:sp>
      <p:sp>
        <p:nvSpPr>
          <p:cNvPr id="9220" name="Rectangle 2">
            <a:extLst>
              <a:ext uri="{FF2B5EF4-FFF2-40B4-BE49-F238E27FC236}">
                <a16:creationId xmlns:a16="http://schemas.microsoft.com/office/drawing/2014/main" id="{B2FEC6FB-9F0C-99F9-9F87-BBE1B3057687}"/>
              </a:ext>
            </a:extLst>
          </p:cNvPr>
          <p:cNvSpPr>
            <a:spLocks noGrp="1" noChangeArrowheads="1"/>
          </p:cNvSpPr>
          <p:nvPr>
            <p:ph type="title"/>
          </p:nvPr>
        </p:nvSpPr>
        <p:spPr>
          <a:xfrm>
            <a:off x="272435" y="136525"/>
            <a:ext cx="6686550" cy="400050"/>
          </a:xfrm>
        </p:spPr>
        <p:txBody>
          <a:bodyPr>
            <a:noAutofit/>
          </a:bodyPr>
          <a:lstStyle/>
          <a:p>
            <a:pPr eaLnBrk="1" hangingPunct="1"/>
            <a:r>
              <a:rPr lang="en-US" sz="3200" dirty="0">
                <a:solidFill>
                  <a:srgbClr val="FF0000"/>
                </a:solidFill>
                <a:latin typeface="Times New Roman"/>
                <a:cs typeface="Times New Roman"/>
              </a:rPr>
              <a:t>Status of Injectors</a:t>
            </a:r>
          </a:p>
        </p:txBody>
      </p:sp>
      <p:sp>
        <p:nvSpPr>
          <p:cNvPr id="9221" name="Rectangle 3">
            <a:extLst>
              <a:ext uri="{FF2B5EF4-FFF2-40B4-BE49-F238E27FC236}">
                <a16:creationId xmlns:a16="http://schemas.microsoft.com/office/drawing/2014/main" id="{167F3322-A4BA-83BD-7AED-066C0582B351}"/>
              </a:ext>
            </a:extLst>
          </p:cNvPr>
          <p:cNvSpPr>
            <a:spLocks noGrp="1" noChangeArrowheads="1"/>
          </p:cNvSpPr>
          <p:nvPr>
            <p:ph type="body" idx="1"/>
          </p:nvPr>
        </p:nvSpPr>
        <p:spPr>
          <a:xfrm>
            <a:off x="402488" y="680465"/>
            <a:ext cx="7892426" cy="5216482"/>
          </a:xfrm>
          <a:solidFill>
            <a:schemeClr val="bg1"/>
          </a:solidFill>
          <a:ln>
            <a:solidFill>
              <a:schemeClr val="bg1"/>
            </a:solidFill>
          </a:ln>
        </p:spPr>
        <p:txBody>
          <a:bodyPr>
            <a:noAutofit/>
          </a:bodyPr>
          <a:lstStyle/>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RHIC operation finished on Feb. 6, 2026.</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RHIC  Removal and Repurpose will start next month. </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If EIC is ready for beam in 2035, and polarized proton beam is needed in the second year, the polarized beam development needs to be done before 2036, or in a decade.</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Polarized He-3 beam is expected to be needed in year 5, or 2039.</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AGS cable replacement project is expected to last three years. It will be followed by Accelerator Readiness Review before seeing beam again. This would put the first possible beam in the AGS in the later part of 2029. </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Before that, beam is only available in the Booster.</a:t>
            </a:r>
          </a:p>
          <a:p>
            <a:pPr marL="285750" indent="-285750">
              <a:buClr>
                <a:srgbClr val="FF0000"/>
              </a:buClr>
              <a:buFont typeface="Arial" panose="020B0604020202020204" pitchFamily="34" charset="0"/>
              <a:buChar char="•"/>
            </a:pPr>
            <a:endParaRPr lang="en-US" sz="2000" dirty="0">
              <a:solidFill>
                <a:srgbClr val="002060"/>
              </a:solidFill>
              <a:latin typeface="Times New Roman" panose="02020603050405020304" pitchFamily="18" charset="0"/>
              <a:cs typeface="Times New Roman" panose="02020603050405020304" pitchFamily="18" charset="0"/>
            </a:endParaRPr>
          </a:p>
          <a:p>
            <a:pPr marL="0" indent="0">
              <a:buClr>
                <a:srgbClr val="FF0000"/>
              </a:buClr>
            </a:pPr>
            <a:endParaRPr lang="en-US" sz="1725"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1347416"/>
      </p:ext>
    </p:extLst>
  </p:cSld>
  <p:clrMapOvr>
    <a:masterClrMapping/>
  </p:clrMapOvr>
  <p:transition advTm="492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66990-63FF-2454-67DD-718EFFD611AE}"/>
            </a:ext>
          </a:extLst>
        </p:cNvPr>
        <p:cNvGrpSpPr/>
        <p:nvPr/>
      </p:nvGrpSpPr>
      <p:grpSpPr>
        <a:xfrm>
          <a:off x="0" y="0"/>
          <a:ext cx="0" cy="0"/>
          <a:chOff x="0" y="0"/>
          <a:chExt cx="0" cy="0"/>
        </a:xfrm>
      </p:grpSpPr>
      <p:sp>
        <p:nvSpPr>
          <p:cNvPr id="9219" name="Slide Number Placeholder 5">
            <a:extLst>
              <a:ext uri="{FF2B5EF4-FFF2-40B4-BE49-F238E27FC236}">
                <a16:creationId xmlns:a16="http://schemas.microsoft.com/office/drawing/2014/main" id="{896933F4-E18F-2532-AD69-5A7FC7B46B74}"/>
              </a:ext>
            </a:extLst>
          </p:cNvPr>
          <p:cNvSpPr>
            <a:spLocks noGrp="1"/>
          </p:cNvSpPr>
          <p:nvPr>
            <p:ph type="sldNum" sz="quarter" idx="12"/>
          </p:nvPr>
        </p:nvSpPr>
        <p:spPr>
          <a:xfrm>
            <a:off x="8610600" y="6356350"/>
            <a:ext cx="27432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ECB181-AAE2-3047-A2E4-E521E72A0157}" type="slidenum">
              <a:rPr lang="en-US" smtClean="0"/>
              <a:pPr/>
              <a:t>7</a:t>
            </a:fld>
            <a:endParaRPr lang="en-US" altLang="ja-JP">
              <a:latin typeface="Arial" pitchFamily="34" charset="0"/>
            </a:endParaRPr>
          </a:p>
        </p:txBody>
      </p:sp>
      <p:sp>
        <p:nvSpPr>
          <p:cNvPr id="9220" name="Rectangle 2">
            <a:extLst>
              <a:ext uri="{FF2B5EF4-FFF2-40B4-BE49-F238E27FC236}">
                <a16:creationId xmlns:a16="http://schemas.microsoft.com/office/drawing/2014/main" id="{6ADED385-C332-D417-940A-C0F285811A5A}"/>
              </a:ext>
            </a:extLst>
          </p:cNvPr>
          <p:cNvSpPr>
            <a:spLocks noGrp="1" noChangeArrowheads="1"/>
          </p:cNvSpPr>
          <p:nvPr>
            <p:ph type="title"/>
          </p:nvPr>
        </p:nvSpPr>
        <p:spPr>
          <a:xfrm>
            <a:off x="272435" y="136525"/>
            <a:ext cx="6686550" cy="400050"/>
          </a:xfrm>
        </p:spPr>
        <p:txBody>
          <a:bodyPr>
            <a:noAutofit/>
          </a:bodyPr>
          <a:lstStyle/>
          <a:p>
            <a:pPr eaLnBrk="1" hangingPunct="1"/>
            <a:r>
              <a:rPr lang="en-US" sz="3200" dirty="0">
                <a:solidFill>
                  <a:srgbClr val="FF0000"/>
                </a:solidFill>
                <a:latin typeface="Times New Roman"/>
                <a:cs typeface="Times New Roman"/>
              </a:rPr>
              <a:t>Polarized Proton Status</a:t>
            </a:r>
          </a:p>
        </p:txBody>
      </p:sp>
      <p:sp>
        <p:nvSpPr>
          <p:cNvPr id="9221" name="Rectangle 3">
            <a:extLst>
              <a:ext uri="{FF2B5EF4-FFF2-40B4-BE49-F238E27FC236}">
                <a16:creationId xmlns:a16="http://schemas.microsoft.com/office/drawing/2014/main" id="{F3A6E014-4B23-2CB8-BB09-39DEE9BF7B58}"/>
              </a:ext>
            </a:extLst>
          </p:cNvPr>
          <p:cNvSpPr>
            <a:spLocks noGrp="1" noChangeArrowheads="1"/>
          </p:cNvSpPr>
          <p:nvPr>
            <p:ph type="body" idx="1"/>
          </p:nvPr>
        </p:nvSpPr>
        <p:spPr>
          <a:xfrm>
            <a:off x="336537" y="615150"/>
            <a:ext cx="8611519" cy="5636360"/>
          </a:xfrm>
          <a:solidFill>
            <a:schemeClr val="bg1"/>
          </a:solidFill>
          <a:ln>
            <a:solidFill>
              <a:schemeClr val="bg1"/>
            </a:solidFill>
          </a:ln>
        </p:spPr>
        <p:txBody>
          <a:bodyPr>
            <a:noAutofit/>
          </a:bodyPr>
          <a:lstStyle/>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A pair of partial snakes (~6%+10%) are used for overcoming intrinsic and imperfection  resonances (by putting vertical </a:t>
            </a:r>
            <a:r>
              <a:rPr lang="en-US" sz="2000" dirty="0" err="1">
                <a:solidFill>
                  <a:srgbClr val="002060"/>
                </a:solidFill>
                <a:latin typeface="Times New Roman" panose="02020603050405020304" pitchFamily="18" charset="0"/>
                <a:cs typeface="Times New Roman" panose="02020603050405020304" pitchFamily="18" charset="0"/>
              </a:rPr>
              <a:t>betatron</a:t>
            </a:r>
            <a:r>
              <a:rPr lang="en-US" sz="2000" dirty="0">
                <a:solidFill>
                  <a:srgbClr val="002060"/>
                </a:solidFill>
                <a:latin typeface="Times New Roman" panose="02020603050405020304" pitchFamily="18" charset="0"/>
                <a:cs typeface="Times New Roman" panose="02020603050405020304" pitchFamily="18" charset="0"/>
              </a:rPr>
              <a:t> tune inside the spin tune gap).</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15 skew quads replaced a pair of tune jump quads to overcome horizontal intrinsic resonances. Due to the limitation of orbit corrector strength, the skew quads were only powered above transition.</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Dual RF harmonics are used at injection and early part of energy ramp to reduce peak current and emittance growth associated with space charge effect.</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Further improvements could be realized by a full realignment of the AGS magnets to reduce sources of depolarization driven by misalignments.</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If polarization is short of EIC requirement, the next step is to replace the warm snake with a cold one. A stronger partial snake likely requires higher injection energy.</a:t>
            </a:r>
          </a:p>
          <a:p>
            <a:pPr marL="285750" indent="-285750">
              <a:buClr>
                <a:srgbClr val="FF0000"/>
              </a:buClr>
              <a:buFont typeface="Arial" panose="020B0604020202020204" pitchFamily="34" charset="0"/>
              <a:buChar char="•"/>
            </a:pPr>
            <a:r>
              <a:rPr lang="en-US" sz="2000" dirty="0">
                <a:solidFill>
                  <a:srgbClr val="002060"/>
                </a:solidFill>
                <a:latin typeface="Times New Roman" panose="02020603050405020304" pitchFamily="18" charset="0"/>
                <a:cs typeface="Times New Roman" panose="02020603050405020304" pitchFamily="18" charset="0"/>
              </a:rPr>
              <a:t>The beam emittance increases with intensity due to a few factors including space charge. An additional, more invasive upgrade would involve upgrading the Booster extraction magnet and Booster to AGS transfer line equipment to increase the transfer energy from 1.7 GeV to 2.8 GeV. This would reduce the peak space charge tune shifts by a factor of 3.</a:t>
            </a:r>
          </a:p>
          <a:p>
            <a:endParaRPr lang="en-US" sz="2000" dirty="0">
              <a:solidFill>
                <a:srgbClr val="002060"/>
              </a:solidFill>
              <a:latin typeface="Times New Roman" panose="02020603050405020304" pitchFamily="18" charset="0"/>
              <a:cs typeface="Times New Roman" panose="02020603050405020304" pitchFamily="18" charset="0"/>
            </a:endParaRPr>
          </a:p>
          <a:p>
            <a:pPr marL="0" indent="0">
              <a:buClr>
                <a:srgbClr val="FF0000"/>
              </a:buClr>
            </a:pPr>
            <a:endParaRPr lang="en-US" sz="1725"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9524920"/>
      </p:ext>
    </p:extLst>
  </p:cSld>
  <p:clrMapOvr>
    <a:masterClrMapping/>
  </p:clrMapOvr>
  <p:transition advTm="492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66B13-F5F0-5B44-A20C-2C89D646949A}"/>
              </a:ext>
            </a:extLst>
          </p:cNvPr>
          <p:cNvSpPr>
            <a:spLocks noGrp="1"/>
          </p:cNvSpPr>
          <p:nvPr>
            <p:ph type="title"/>
          </p:nvPr>
        </p:nvSpPr>
        <p:spPr>
          <a:xfrm>
            <a:off x="258515" y="155774"/>
            <a:ext cx="8885485" cy="565429"/>
          </a:xfrm>
        </p:spPr>
        <p:txBody>
          <a:bodyPr>
            <a:noAutofit/>
          </a:bodyPr>
          <a:lstStyle/>
          <a:p>
            <a:r>
              <a:rPr lang="en-US" sz="2700" dirty="0">
                <a:solidFill>
                  <a:srgbClr val="FF0000"/>
                </a:solidFill>
                <a:latin typeface="Times New Roman" panose="02020603050405020304" pitchFamily="18" charset="0"/>
                <a:cs typeface="Times New Roman" panose="02020603050405020304" pitchFamily="18" charset="0"/>
              </a:rPr>
              <a:t>Horizontal Resonance Suppression with </a:t>
            </a:r>
            <a:r>
              <a:rPr lang="en-US" sz="2700" dirty="0" err="1">
                <a:solidFill>
                  <a:srgbClr val="FF0000"/>
                </a:solidFill>
                <a:latin typeface="Times New Roman" panose="02020603050405020304" pitchFamily="18" charset="0"/>
                <a:cs typeface="Times New Roman" panose="02020603050405020304" pitchFamily="18" charset="0"/>
              </a:rPr>
              <a:t>Betatron</a:t>
            </a:r>
            <a:r>
              <a:rPr lang="en-US" sz="2700" dirty="0">
                <a:solidFill>
                  <a:srgbClr val="FF0000"/>
                </a:solidFill>
                <a:latin typeface="Times New Roman" panose="02020603050405020304" pitchFamily="18" charset="0"/>
                <a:cs typeface="Times New Roman" panose="02020603050405020304" pitchFamily="18" charset="0"/>
              </a:rPr>
              <a:t> Coupling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CA5847-D3EB-0D45-A375-6F5958F9206D}"/>
                  </a:ext>
                </a:extLst>
              </p:cNvPr>
              <p:cNvSpPr>
                <a:spLocks noGrp="1"/>
              </p:cNvSpPr>
              <p:nvPr>
                <p:ph idx="1"/>
              </p:nvPr>
            </p:nvSpPr>
            <p:spPr>
              <a:xfrm>
                <a:off x="254477" y="704049"/>
                <a:ext cx="4734564" cy="5815614"/>
              </a:xfrm>
            </p:spPr>
            <p:txBody>
              <a:bodyPr>
                <a:normAutofit/>
              </a:bodyPr>
              <a:lstStyle/>
              <a:p>
                <a:endParaRPr lang="en-US" sz="1350" dirty="0"/>
              </a:p>
              <a:p>
                <a:r>
                  <a:rPr lang="en-US" sz="1600" dirty="0">
                    <a:solidFill>
                      <a:srgbClr val="002060"/>
                    </a:solidFill>
                    <a:latin typeface="Times New Roman" panose="02020603050405020304" pitchFamily="18" charset="0"/>
                    <a:cs typeface="Times New Roman" panose="02020603050405020304" pitchFamily="18" charset="0"/>
                  </a:rPr>
                  <a:t>Both</a:t>
                </a:r>
                <a:r>
                  <a:rPr lang="en-US" sz="1600" dirty="0">
                    <a:latin typeface="Times New Roman" panose="02020603050405020304" pitchFamily="18" charset="0"/>
                    <a:cs typeface="Times New Roman" panose="02020603050405020304" pitchFamily="18" charset="0"/>
                  </a:rPr>
                  <a:t> </a:t>
                </a:r>
                <a:r>
                  <a:rPr lang="en-US" sz="1600" dirty="0">
                    <a:solidFill>
                      <a:schemeClr val="accent2"/>
                    </a:solidFill>
                    <a:latin typeface="Times New Roman" panose="02020603050405020304" pitchFamily="18" charset="0"/>
                    <a:cs typeface="Times New Roman" panose="02020603050405020304" pitchFamily="18" charset="0"/>
                  </a:rPr>
                  <a:t> horizontal resonance due to partial snakes </a:t>
                </a:r>
                <a:r>
                  <a:rPr lang="en-US" sz="1600" dirty="0">
                    <a:solidFill>
                      <a:srgbClr val="002060"/>
                    </a:solidFill>
                    <a:latin typeface="Times New Roman" panose="02020603050405020304" pitchFamily="18" charset="0"/>
                    <a:cs typeface="Times New Roman" panose="02020603050405020304" pitchFamily="18" charset="0"/>
                  </a:rPr>
                  <a:t>and</a:t>
                </a:r>
                <a:r>
                  <a:rPr lang="en-US" sz="1600" dirty="0">
                    <a:latin typeface="Times New Roman" panose="02020603050405020304" pitchFamily="18" charset="0"/>
                    <a:cs typeface="Times New Roman" panose="02020603050405020304" pitchFamily="18" charset="0"/>
                  </a:rPr>
                  <a:t> </a:t>
                </a:r>
                <a:r>
                  <a:rPr lang="en-US" sz="1600" dirty="0">
                    <a:solidFill>
                      <a:schemeClr val="accent2"/>
                    </a:solidFill>
                    <a:latin typeface="Times New Roman" panose="02020603050405020304" pitchFamily="18" charset="0"/>
                    <a:cs typeface="Times New Roman" panose="02020603050405020304" pitchFamily="18" charset="0"/>
                  </a:rPr>
                  <a:t>resonance from </a:t>
                </a:r>
                <a:r>
                  <a:rPr lang="en-US" sz="1600" dirty="0" err="1">
                    <a:solidFill>
                      <a:schemeClr val="accent2"/>
                    </a:solidFill>
                    <a:latin typeface="Times New Roman" panose="02020603050405020304" pitchFamily="18" charset="0"/>
                    <a:cs typeface="Times New Roman" panose="02020603050405020304" pitchFamily="18" charset="0"/>
                  </a:rPr>
                  <a:t>betatron</a:t>
                </a:r>
                <a:r>
                  <a:rPr lang="en-US" sz="1600" dirty="0">
                    <a:solidFill>
                      <a:schemeClr val="accent2"/>
                    </a:solidFill>
                    <a:latin typeface="Times New Roman" panose="02020603050405020304" pitchFamily="18" charset="0"/>
                    <a:cs typeface="Times New Roman" panose="02020603050405020304" pitchFamily="18" charset="0"/>
                  </a:rPr>
                  <a:t> coupling </a:t>
                </a:r>
                <a:r>
                  <a:rPr lang="en-US" sz="1600" dirty="0">
                    <a:solidFill>
                      <a:srgbClr val="002060"/>
                    </a:solidFill>
                    <a:latin typeface="Times New Roman" panose="02020603050405020304" pitchFamily="18" charset="0"/>
                    <a:cs typeface="Times New Roman" panose="02020603050405020304" pitchFamily="18" charset="0"/>
                  </a:rPr>
                  <a:t>occur at  </a:t>
                </a:r>
              </a:p>
              <a:p>
                <a:pPr marL="342900" lvl="1" indent="0">
                  <a:buNone/>
                </a:pPr>
                <a:r>
                  <a:rPr lang="en-US" sz="1600" dirty="0">
                    <a:solidFill>
                      <a:schemeClr val="accent2"/>
                    </a:solidFill>
                    <a:latin typeface="Times New Roman" panose="02020603050405020304" pitchFamily="18" charset="0"/>
                    <a:cs typeface="Times New Roman" panose="02020603050405020304" pitchFamily="18" charset="0"/>
                  </a:rPr>
                  <a:t>		</a:t>
                </a:r>
              </a:p>
              <a:p>
                <a:pPr marL="342900" lvl="1" indent="0">
                  <a:buNone/>
                </a:pP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ν</a:t>
                </a:r>
                <a:r>
                  <a:rPr lang="en-US" sz="1600" baseline="-25000" dirty="0" err="1">
                    <a:solidFill>
                      <a:srgbClr val="002060"/>
                    </a:solidFill>
                    <a:latin typeface="Times New Roman" panose="02020603050405020304" pitchFamily="18" charset="0"/>
                    <a:cs typeface="Times New Roman" panose="02020603050405020304" pitchFamily="18" charset="0"/>
                  </a:rPr>
                  <a:t>sp</a:t>
                </a:r>
                <a:r>
                  <a:rPr lang="en-US" sz="1600" dirty="0">
                    <a:solidFill>
                      <a:srgbClr val="002060"/>
                    </a:solidFill>
                    <a:latin typeface="Times New Roman" panose="02020603050405020304" pitchFamily="18" charset="0"/>
                    <a:cs typeface="Times New Roman" panose="02020603050405020304" pitchFamily="18" charset="0"/>
                  </a:rPr>
                  <a:t> = </a:t>
                </a:r>
                <a:r>
                  <a:rPr lang="en-US" sz="1600" i="1" dirty="0">
                    <a:solidFill>
                      <a:srgbClr val="002060"/>
                    </a:solidFill>
                    <a:latin typeface="Times New Roman" panose="02020603050405020304" pitchFamily="18" charset="0"/>
                    <a:cs typeface="Times New Roman" panose="02020603050405020304" pitchFamily="18" charset="0"/>
                  </a:rPr>
                  <a:t>N</a:t>
                </a:r>
                <a:r>
                  <a:rPr lang="en-US" sz="1600"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1600" i="1"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1600" i="1" smtClean="0">
                            <a:solidFill>
                              <a:srgbClr val="002060"/>
                            </a:solidFill>
                            <a:latin typeface="Cambria Math" panose="02040503050406030204" pitchFamily="18" charset="0"/>
                            <a:cs typeface="Times New Roman" panose="02020603050405020304" pitchFamily="18" charset="0"/>
                          </a:rPr>
                        </m:ctrlPr>
                      </m:sSubPr>
                      <m:e>
                        <m:r>
                          <a:rPr lang="en-US" sz="1600" i="1"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𝜈</m:t>
                        </m:r>
                      </m:e>
                      <m:sub>
                        <m:r>
                          <a:rPr lang="en-US" sz="1600" b="0" i="1" smtClean="0">
                            <a:solidFill>
                              <a:srgbClr val="002060"/>
                            </a:solidFill>
                            <a:latin typeface="Cambria Math" panose="02040503050406030204" pitchFamily="18" charset="0"/>
                            <a:cs typeface="Times New Roman" panose="02020603050405020304" pitchFamily="18" charset="0"/>
                          </a:rPr>
                          <m:t>𝑥</m:t>
                        </m:r>
                      </m:sub>
                    </m:sSub>
                  </m:oMath>
                </a14:m>
                <a:endParaRPr lang="en-US" sz="1600" dirty="0">
                  <a:latin typeface="Times New Roman" panose="02020603050405020304" pitchFamily="18" charset="0"/>
                  <a:cs typeface="Times New Roman" panose="02020603050405020304" pitchFamily="18" charset="0"/>
                </a:endParaRPr>
              </a:p>
              <a:p>
                <a:r>
                  <a:rPr lang="en-US" sz="1600" dirty="0">
                    <a:solidFill>
                      <a:srgbClr val="002060"/>
                    </a:solidFill>
                    <a:latin typeface="Times New Roman" panose="02020603050405020304" pitchFamily="18" charset="0"/>
                    <a:cs typeface="Times New Roman" panose="02020603050405020304" pitchFamily="18" charset="0"/>
                  </a:rPr>
                  <a:t>Introduce skew quads to excite coupling spin resonance to cancel snake drive term</a:t>
                </a:r>
              </a:p>
              <a:p>
                <a:r>
                  <a:rPr lang="en-US" sz="1600" dirty="0">
                    <a:solidFill>
                      <a:srgbClr val="002060"/>
                    </a:solidFill>
                    <a:latin typeface="Times New Roman" panose="02020603050405020304" pitchFamily="18" charset="0"/>
                    <a:cs typeface="Times New Roman" panose="02020603050405020304" pitchFamily="18" charset="0"/>
                  </a:rPr>
                  <a:t>Benefits:</a:t>
                </a:r>
              </a:p>
              <a:p>
                <a:pPr lvl="1"/>
                <a:r>
                  <a:rPr lang="en-US" sz="1600" dirty="0">
                    <a:solidFill>
                      <a:srgbClr val="002060"/>
                    </a:solidFill>
                    <a:latin typeface="Times New Roman" panose="02020603050405020304" pitchFamily="18" charset="0"/>
                    <a:cs typeface="Times New Roman" panose="02020603050405020304" pitchFamily="18" charset="0"/>
                  </a:rPr>
                  <a:t>Possibility of full resonance correction (tune jump is limited by the jump amplitude of 0.04)</a:t>
                </a:r>
              </a:p>
              <a:p>
                <a:pPr lvl="1"/>
                <a:r>
                  <a:rPr lang="en-US" sz="1600" dirty="0">
                    <a:solidFill>
                      <a:srgbClr val="002060"/>
                    </a:solidFill>
                    <a:latin typeface="Times New Roman" panose="02020603050405020304" pitchFamily="18" charset="0"/>
                    <a:cs typeface="Times New Roman" panose="02020603050405020304" pitchFamily="18" charset="0"/>
                  </a:rPr>
                  <a:t>Tune jump is sensitive to timing at the 100 </a:t>
                </a:r>
                <a14:m>
                  <m:oMath xmlns:m="http://schemas.openxmlformats.org/officeDocument/2006/math">
                    <m:r>
                      <a:rPr lang="en-US" sz="1600" i="1"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𝜇</m:t>
                    </m:r>
                  </m:oMath>
                </a14:m>
                <a:r>
                  <a:rPr lang="en-US" sz="1600" dirty="0">
                    <a:solidFill>
                      <a:srgbClr val="002060"/>
                    </a:solidFill>
                    <a:latin typeface="Times New Roman" panose="02020603050405020304" pitchFamily="18" charset="0"/>
                    <a:cs typeface="Times New Roman" panose="02020603050405020304" pitchFamily="18" charset="0"/>
                  </a:rPr>
                  <a:t>s level.  The determination of jump timing is a pain in the neck. Skew quad is on for a full millisecond around the resonance. The timing accuracy is relaxed to </a:t>
                </a:r>
                <a:r>
                  <a:rPr lang="en-US" sz="1600" dirty="0" err="1">
                    <a:solidFill>
                      <a:srgbClr val="002060"/>
                    </a:solidFill>
                    <a:latin typeface="Times New Roman" panose="02020603050405020304" pitchFamily="18" charset="0"/>
                    <a:cs typeface="Times New Roman" panose="02020603050405020304" pitchFamily="18" charset="0"/>
                  </a:rPr>
                  <a:t>ms</a:t>
                </a:r>
                <a:r>
                  <a:rPr lang="en-US" sz="1600" dirty="0">
                    <a:solidFill>
                      <a:srgbClr val="002060"/>
                    </a:solidFill>
                    <a:latin typeface="Times New Roman" panose="02020603050405020304" pitchFamily="18" charset="0"/>
                    <a:cs typeface="Times New Roman" panose="02020603050405020304" pitchFamily="18" charset="0"/>
                  </a:rPr>
                  <a:t> level.</a:t>
                </a:r>
              </a:p>
              <a:p>
                <a:r>
                  <a:rPr lang="en-US" sz="1600" dirty="0">
                    <a:solidFill>
                      <a:srgbClr val="002060"/>
                    </a:solidFill>
                    <a:latin typeface="Times New Roman" panose="02020603050405020304" pitchFamily="18" charset="0"/>
                    <a:cs typeface="Times New Roman" panose="02020603050405020304" pitchFamily="18" charset="0"/>
                  </a:rPr>
                  <a:t>Design challenges:</a:t>
                </a:r>
              </a:p>
              <a:p>
                <a:pPr lvl="1"/>
                <a:r>
                  <a:rPr lang="en-US" sz="1600" dirty="0">
                    <a:solidFill>
                      <a:srgbClr val="002060"/>
                    </a:solidFill>
                    <a:latin typeface="Times New Roman" panose="02020603050405020304" pitchFamily="18" charset="0"/>
                    <a:cs typeface="Times New Roman" panose="02020603050405020304" pitchFamily="18" charset="0"/>
                  </a:rPr>
                  <a:t>Phasing changes a lot from resonance to resonance, requires fast ramping skew quads</a:t>
                </a:r>
              </a:p>
              <a:p>
                <a:pPr lvl="1"/>
                <a14:m>
                  <m:oMath xmlns:m="http://schemas.openxmlformats.org/officeDocument/2006/math">
                    <m:sSub>
                      <m:sSubPr>
                        <m:ctrlPr>
                          <a:rPr lang="en-US" sz="1600" i="1" dirty="0" smtClean="0">
                            <a:solidFill>
                              <a:srgbClr val="002060"/>
                            </a:solidFill>
                            <a:latin typeface="Cambria Math" panose="02040503050406030204" pitchFamily="18" charset="0"/>
                            <a:cs typeface="Times New Roman" panose="02020603050405020304" pitchFamily="18" charset="0"/>
                          </a:rPr>
                        </m:ctrlPr>
                      </m:sSubPr>
                      <m:e>
                        <m:r>
                          <a:rPr lang="en-US" sz="1600" i="1"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𝜈</m:t>
                        </m:r>
                      </m:e>
                      <m:sub>
                        <m:r>
                          <a:rPr lang="en-US" sz="1600" b="0" i="1" dirty="0" smtClean="0">
                            <a:solidFill>
                              <a:srgbClr val="002060"/>
                            </a:solidFill>
                            <a:latin typeface="Cambria Math" panose="02040503050406030204" pitchFamily="18" charset="0"/>
                            <a:cs typeface="Times New Roman" panose="02020603050405020304" pitchFamily="18" charset="0"/>
                          </a:rPr>
                          <m:t>𝑦</m:t>
                        </m:r>
                      </m:sub>
                    </m:sSub>
                  </m:oMath>
                </a14:m>
                <a:r>
                  <a:rPr lang="en-US" sz="1600" dirty="0">
                    <a:solidFill>
                      <a:srgbClr val="002060"/>
                    </a:solidFill>
                    <a:latin typeface="Times New Roman" panose="02020603050405020304" pitchFamily="18" charset="0"/>
                    <a:cs typeface="Times New Roman" panose="02020603050405020304" pitchFamily="18" charset="0"/>
                  </a:rPr>
                  <a:t> is near integer, additional constraints to limit optics distortion</a:t>
                </a:r>
              </a:p>
            </p:txBody>
          </p:sp>
        </mc:Choice>
        <mc:Fallback xmlns="">
          <p:sp>
            <p:nvSpPr>
              <p:cNvPr id="3" name="Content Placeholder 2">
                <a:extLst>
                  <a:ext uri="{FF2B5EF4-FFF2-40B4-BE49-F238E27FC236}">
                    <a16:creationId xmlns:a16="http://schemas.microsoft.com/office/drawing/2014/main" id="{D8CA5847-D3EB-0D45-A375-6F5958F9206D}"/>
                  </a:ext>
                </a:extLst>
              </p:cNvPr>
              <p:cNvSpPr>
                <a:spLocks noGrp="1" noRot="1" noChangeAspect="1" noMove="1" noResize="1" noEditPoints="1" noAdjustHandles="1" noChangeArrowheads="1" noChangeShapeType="1" noTextEdit="1"/>
              </p:cNvSpPr>
              <p:nvPr>
                <p:ph idx="1"/>
              </p:nvPr>
            </p:nvSpPr>
            <p:spPr>
              <a:xfrm>
                <a:off x="254477" y="704049"/>
                <a:ext cx="4734564" cy="5815614"/>
              </a:xfrm>
              <a:blipFill>
                <a:blip r:embed="rId2"/>
                <a:stretch>
                  <a:fillRect l="-804" r="-160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A10DE63-4982-D341-A938-4CB399366CEF}"/>
              </a:ext>
            </a:extLst>
          </p:cNvPr>
          <p:cNvSpPr>
            <a:spLocks noGrp="1"/>
          </p:cNvSpPr>
          <p:nvPr>
            <p:ph type="sldNum" sz="quarter" idx="12"/>
          </p:nvPr>
        </p:nvSpPr>
        <p:spPr>
          <a:xfrm>
            <a:off x="3543300" y="6337101"/>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8</a:t>
            </a:fld>
            <a:endParaRPr lang="en-US" dirty="0"/>
          </a:p>
        </p:txBody>
      </p:sp>
      <p:sp>
        <p:nvSpPr>
          <p:cNvPr id="9" name="TextBox 8">
            <a:extLst>
              <a:ext uri="{FF2B5EF4-FFF2-40B4-BE49-F238E27FC236}">
                <a16:creationId xmlns:a16="http://schemas.microsoft.com/office/drawing/2014/main" id="{4CDC0E8A-2D00-A749-8F5B-86D7EC53DDE0}"/>
              </a:ext>
            </a:extLst>
          </p:cNvPr>
          <p:cNvSpPr txBox="1"/>
          <p:nvPr/>
        </p:nvSpPr>
        <p:spPr>
          <a:xfrm>
            <a:off x="5311705" y="5661874"/>
            <a:ext cx="3021981" cy="300082"/>
          </a:xfrm>
          <a:prstGeom prst="rect">
            <a:avLst/>
          </a:prstGeom>
          <a:solidFill>
            <a:schemeClr val="accent2">
              <a:lumMod val="40000"/>
              <a:lumOff val="60000"/>
            </a:schemeClr>
          </a:solidFill>
          <a:ln>
            <a:solidFill>
              <a:schemeClr val="tx1"/>
            </a:solidFill>
          </a:ln>
        </p:spPr>
        <p:txBody>
          <a:bodyPr wrap="none" rtlCol="0">
            <a:spAutoFit/>
          </a:bodyPr>
          <a:lstStyle/>
          <a:p>
            <a:r>
              <a:rPr lang="en-US" sz="1350" dirty="0"/>
              <a:t>Correction with 15 skew quadrupoles</a:t>
            </a:r>
          </a:p>
        </p:txBody>
      </p:sp>
      <p:pic>
        <p:nvPicPr>
          <p:cNvPr id="7" name="Picture 6" descr="Chart, histogram&#10;&#10;Description automatically generated">
            <a:extLst>
              <a:ext uri="{FF2B5EF4-FFF2-40B4-BE49-F238E27FC236}">
                <a16:creationId xmlns:a16="http://schemas.microsoft.com/office/drawing/2014/main" id="{319FF2FD-57ED-C642-907A-2BDB01CF0147}"/>
              </a:ext>
            </a:extLst>
          </p:cNvPr>
          <p:cNvPicPr>
            <a:picLocks noChangeAspect="1"/>
          </p:cNvPicPr>
          <p:nvPr/>
        </p:nvPicPr>
        <p:blipFill>
          <a:blip r:embed="rId3"/>
          <a:stretch>
            <a:fillRect/>
          </a:stretch>
        </p:blipFill>
        <p:spPr>
          <a:xfrm>
            <a:off x="4944866" y="1549045"/>
            <a:ext cx="3944657" cy="3737684"/>
          </a:xfrm>
          <a:prstGeom prst="rect">
            <a:avLst/>
          </a:prstGeom>
        </p:spPr>
      </p:pic>
    </p:spTree>
    <p:extLst>
      <p:ext uri="{BB962C8B-B14F-4D97-AF65-F5344CB8AC3E}">
        <p14:creationId xmlns:p14="http://schemas.microsoft.com/office/powerpoint/2010/main" val="3981354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15E4C7-01AB-0E43-B812-5D3DA0DEE0AC}"/>
              </a:ext>
            </a:extLst>
          </p:cNvPr>
          <p:cNvSpPr txBox="1"/>
          <p:nvPr/>
        </p:nvSpPr>
        <p:spPr>
          <a:xfrm>
            <a:off x="289374" y="115936"/>
            <a:ext cx="5566524"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Skew Quad Current Functions</a:t>
            </a:r>
          </a:p>
        </p:txBody>
      </p:sp>
      <p:pic>
        <p:nvPicPr>
          <p:cNvPr id="6" name="Picture 5" descr="A picture containing table, pencil, sitting, person&#10;&#10;Description automatically generated">
            <a:extLst>
              <a:ext uri="{FF2B5EF4-FFF2-40B4-BE49-F238E27FC236}">
                <a16:creationId xmlns:a16="http://schemas.microsoft.com/office/drawing/2014/main" id="{AEFD7A52-55F2-4642-869A-C46E541F74A2}"/>
              </a:ext>
            </a:extLst>
          </p:cNvPr>
          <p:cNvPicPr>
            <a:picLocks noChangeAspect="1"/>
          </p:cNvPicPr>
          <p:nvPr/>
        </p:nvPicPr>
        <p:blipFill rotWithShape="1">
          <a:blip r:embed="rId2"/>
          <a:srcRect t="9528" r="6888"/>
          <a:stretch/>
        </p:blipFill>
        <p:spPr>
          <a:xfrm>
            <a:off x="289374" y="2188366"/>
            <a:ext cx="4038679" cy="3139325"/>
          </a:xfrm>
          <a:prstGeom prst="rect">
            <a:avLst/>
          </a:prstGeom>
        </p:spPr>
      </p:pic>
      <p:sp>
        <p:nvSpPr>
          <p:cNvPr id="7" name="TextBox 6">
            <a:extLst>
              <a:ext uri="{FF2B5EF4-FFF2-40B4-BE49-F238E27FC236}">
                <a16:creationId xmlns:a16="http://schemas.microsoft.com/office/drawing/2014/main" id="{BC44855C-052B-2145-9A1D-7B2FC4E6543F}"/>
              </a:ext>
            </a:extLst>
          </p:cNvPr>
          <p:cNvSpPr txBox="1"/>
          <p:nvPr/>
        </p:nvSpPr>
        <p:spPr>
          <a:xfrm>
            <a:off x="345227" y="857113"/>
            <a:ext cx="6776214" cy="715581"/>
          </a:xfrm>
          <a:prstGeom prst="rect">
            <a:avLst/>
          </a:prstGeom>
          <a:noFill/>
        </p:spPr>
        <p:txBody>
          <a:bodyPr wrap="none" rtlCol="0">
            <a:spAutoFit/>
          </a:bodyPr>
          <a:lstStyle/>
          <a:p>
            <a:r>
              <a:rPr lang="en-US" sz="1350" dirty="0"/>
              <a:t>Following results Use 15 quads with 0.35m length.</a:t>
            </a:r>
          </a:p>
          <a:p>
            <a:r>
              <a:rPr lang="en-US" sz="1350" dirty="0"/>
              <a:t>Current assuming the transfer function of the ‘thin’ quads for cold snake compensation</a:t>
            </a:r>
          </a:p>
          <a:p>
            <a:r>
              <a:rPr lang="en-US" sz="1350" dirty="0"/>
              <a:t>1 </a:t>
            </a:r>
            <a:r>
              <a:rPr lang="en-US" sz="1350" dirty="0" err="1"/>
              <a:t>ms</a:t>
            </a:r>
            <a:r>
              <a:rPr lang="en-US" sz="1350" dirty="0"/>
              <a:t> ramp up, 1 </a:t>
            </a:r>
            <a:r>
              <a:rPr lang="en-US" sz="1350" dirty="0" err="1"/>
              <a:t>ms</a:t>
            </a:r>
            <a:r>
              <a:rPr lang="en-US" sz="1350" dirty="0"/>
              <a:t> hold, 1 </a:t>
            </a:r>
            <a:r>
              <a:rPr lang="en-US" sz="1350" dirty="0" err="1"/>
              <a:t>ms</a:t>
            </a:r>
            <a:r>
              <a:rPr lang="en-US" sz="1350" dirty="0"/>
              <a:t> ramp down. : rms current is ~25 A</a:t>
            </a:r>
          </a:p>
        </p:txBody>
      </p:sp>
      <p:sp>
        <p:nvSpPr>
          <p:cNvPr id="8" name="TextBox 7">
            <a:extLst>
              <a:ext uri="{FF2B5EF4-FFF2-40B4-BE49-F238E27FC236}">
                <a16:creationId xmlns:a16="http://schemas.microsoft.com/office/drawing/2014/main" id="{EB1BFCB3-7F22-724A-9D15-7CAF02192762}"/>
              </a:ext>
            </a:extLst>
          </p:cNvPr>
          <p:cNvSpPr txBox="1"/>
          <p:nvPr/>
        </p:nvSpPr>
        <p:spPr>
          <a:xfrm>
            <a:off x="5613166" y="2181146"/>
            <a:ext cx="2581412" cy="300082"/>
          </a:xfrm>
          <a:prstGeom prst="rect">
            <a:avLst/>
          </a:prstGeom>
          <a:solidFill>
            <a:schemeClr val="bg1"/>
          </a:solidFill>
          <a:ln>
            <a:solidFill>
              <a:schemeClr val="accent1"/>
            </a:solidFill>
          </a:ln>
        </p:spPr>
        <p:txBody>
          <a:bodyPr wrap="none" rtlCol="0">
            <a:spAutoFit/>
          </a:bodyPr>
          <a:lstStyle/>
          <a:p>
            <a:r>
              <a:rPr lang="en-US" sz="1350" dirty="0"/>
              <a:t>100 A = 0.07 Tesla pole-tip field</a:t>
            </a:r>
          </a:p>
        </p:txBody>
      </p:sp>
      <p:sp>
        <p:nvSpPr>
          <p:cNvPr id="9" name="TextBox 8">
            <a:extLst>
              <a:ext uri="{FF2B5EF4-FFF2-40B4-BE49-F238E27FC236}">
                <a16:creationId xmlns:a16="http://schemas.microsoft.com/office/drawing/2014/main" id="{AC54AA0A-C0A8-554A-907F-8BBE69F8B892}"/>
              </a:ext>
            </a:extLst>
          </p:cNvPr>
          <p:cNvSpPr txBox="1"/>
          <p:nvPr/>
        </p:nvSpPr>
        <p:spPr>
          <a:xfrm>
            <a:off x="212907" y="1794008"/>
            <a:ext cx="1579278" cy="300082"/>
          </a:xfrm>
          <a:prstGeom prst="rect">
            <a:avLst/>
          </a:prstGeom>
          <a:solidFill>
            <a:schemeClr val="accent1">
              <a:lumMod val="40000"/>
              <a:lumOff val="60000"/>
            </a:schemeClr>
          </a:solidFill>
          <a:ln>
            <a:solidFill>
              <a:schemeClr val="accent1"/>
            </a:solidFill>
          </a:ln>
        </p:spPr>
        <p:txBody>
          <a:bodyPr wrap="none" rtlCol="0">
            <a:spAutoFit/>
          </a:bodyPr>
          <a:lstStyle/>
          <a:p>
            <a:r>
              <a:rPr lang="en-US" sz="1350" dirty="0"/>
              <a:t>Corrector currents</a:t>
            </a:r>
          </a:p>
        </p:txBody>
      </p:sp>
      <p:pic>
        <p:nvPicPr>
          <p:cNvPr id="11" name="Picture 10" descr="A close up of a map&#10;&#10;Description automatically generated">
            <a:extLst>
              <a:ext uri="{FF2B5EF4-FFF2-40B4-BE49-F238E27FC236}">
                <a16:creationId xmlns:a16="http://schemas.microsoft.com/office/drawing/2014/main" id="{7AEF928A-8E31-E740-AF63-5CA58433DABF}"/>
              </a:ext>
            </a:extLst>
          </p:cNvPr>
          <p:cNvPicPr>
            <a:picLocks noChangeAspect="1"/>
          </p:cNvPicPr>
          <p:nvPr/>
        </p:nvPicPr>
        <p:blipFill rotWithShape="1">
          <a:blip r:embed="rId3"/>
          <a:srcRect t="7659" r="7780"/>
          <a:stretch/>
        </p:blipFill>
        <p:spPr>
          <a:xfrm>
            <a:off x="4831144" y="2538220"/>
            <a:ext cx="3448124" cy="2762117"/>
          </a:xfrm>
          <a:prstGeom prst="rect">
            <a:avLst/>
          </a:prstGeom>
        </p:spPr>
      </p:pic>
      <p:cxnSp>
        <p:nvCxnSpPr>
          <p:cNvPr id="17" name="Straight Arrow Connector 16">
            <a:extLst>
              <a:ext uri="{FF2B5EF4-FFF2-40B4-BE49-F238E27FC236}">
                <a16:creationId xmlns:a16="http://schemas.microsoft.com/office/drawing/2014/main" id="{3B526C81-51EA-6945-9427-3D81ADAEE696}"/>
              </a:ext>
            </a:extLst>
          </p:cNvPr>
          <p:cNvCxnSpPr>
            <a:cxnSpLocks/>
          </p:cNvCxnSpPr>
          <p:nvPr/>
        </p:nvCxnSpPr>
        <p:spPr>
          <a:xfrm flipV="1">
            <a:off x="5930154" y="3176869"/>
            <a:ext cx="332815" cy="1"/>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44DF92B-A2AB-4B46-8A93-83482FD70101}"/>
              </a:ext>
            </a:extLst>
          </p:cNvPr>
          <p:cNvSpPr txBox="1"/>
          <p:nvPr/>
        </p:nvSpPr>
        <p:spPr>
          <a:xfrm>
            <a:off x="5855898" y="2925746"/>
            <a:ext cx="476412" cy="253916"/>
          </a:xfrm>
          <a:prstGeom prst="rect">
            <a:avLst/>
          </a:prstGeom>
          <a:noFill/>
        </p:spPr>
        <p:txBody>
          <a:bodyPr wrap="none" rtlCol="0">
            <a:spAutoFit/>
          </a:bodyPr>
          <a:lstStyle/>
          <a:p>
            <a:r>
              <a:rPr lang="en-US" sz="1050" dirty="0"/>
              <a:t>1 </a:t>
            </a:r>
            <a:r>
              <a:rPr lang="en-US" sz="1050" dirty="0" err="1"/>
              <a:t>ms</a:t>
            </a:r>
            <a:endParaRPr lang="en-US" sz="1050" dirty="0"/>
          </a:p>
        </p:txBody>
      </p:sp>
      <p:cxnSp>
        <p:nvCxnSpPr>
          <p:cNvPr id="19" name="Straight Arrow Connector 18">
            <a:extLst>
              <a:ext uri="{FF2B5EF4-FFF2-40B4-BE49-F238E27FC236}">
                <a16:creationId xmlns:a16="http://schemas.microsoft.com/office/drawing/2014/main" id="{3D87E6B1-FA49-FC40-9FBB-08EC928057E2}"/>
              </a:ext>
            </a:extLst>
          </p:cNvPr>
          <p:cNvCxnSpPr>
            <a:cxnSpLocks/>
          </p:cNvCxnSpPr>
          <p:nvPr/>
        </p:nvCxnSpPr>
        <p:spPr>
          <a:xfrm>
            <a:off x="6276939" y="3172391"/>
            <a:ext cx="298673" cy="4478"/>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4E29CD6-6B86-694F-9E93-8B571DF2A78E}"/>
              </a:ext>
            </a:extLst>
          </p:cNvPr>
          <p:cNvSpPr txBox="1"/>
          <p:nvPr/>
        </p:nvSpPr>
        <p:spPr>
          <a:xfrm>
            <a:off x="6222626" y="2921149"/>
            <a:ext cx="476412" cy="253916"/>
          </a:xfrm>
          <a:prstGeom prst="rect">
            <a:avLst/>
          </a:prstGeom>
          <a:noFill/>
        </p:spPr>
        <p:txBody>
          <a:bodyPr wrap="none" rtlCol="0">
            <a:spAutoFit/>
          </a:bodyPr>
          <a:lstStyle/>
          <a:p>
            <a:r>
              <a:rPr lang="en-US" sz="1050" dirty="0"/>
              <a:t>1 </a:t>
            </a:r>
            <a:r>
              <a:rPr lang="en-US" sz="1050" dirty="0" err="1"/>
              <a:t>ms</a:t>
            </a:r>
            <a:endParaRPr lang="en-US" sz="1050" dirty="0"/>
          </a:p>
        </p:txBody>
      </p:sp>
      <p:cxnSp>
        <p:nvCxnSpPr>
          <p:cNvPr id="25" name="Straight Arrow Connector 24">
            <a:extLst>
              <a:ext uri="{FF2B5EF4-FFF2-40B4-BE49-F238E27FC236}">
                <a16:creationId xmlns:a16="http://schemas.microsoft.com/office/drawing/2014/main" id="{FAF19456-1E96-6147-9B7B-D04D212F47AE}"/>
              </a:ext>
            </a:extLst>
          </p:cNvPr>
          <p:cNvCxnSpPr>
            <a:cxnSpLocks/>
          </p:cNvCxnSpPr>
          <p:nvPr/>
        </p:nvCxnSpPr>
        <p:spPr>
          <a:xfrm>
            <a:off x="6562750" y="3774719"/>
            <a:ext cx="298673" cy="4478"/>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1FC22DB-87BB-B64E-A184-D4664DBFEE32}"/>
              </a:ext>
            </a:extLst>
          </p:cNvPr>
          <p:cNvSpPr txBox="1"/>
          <p:nvPr/>
        </p:nvSpPr>
        <p:spPr>
          <a:xfrm>
            <a:off x="6508438" y="3523477"/>
            <a:ext cx="476412" cy="253916"/>
          </a:xfrm>
          <a:prstGeom prst="rect">
            <a:avLst/>
          </a:prstGeom>
          <a:noFill/>
        </p:spPr>
        <p:txBody>
          <a:bodyPr wrap="none" rtlCol="0">
            <a:spAutoFit/>
          </a:bodyPr>
          <a:lstStyle/>
          <a:p>
            <a:r>
              <a:rPr lang="en-US" sz="1050" dirty="0"/>
              <a:t>1 </a:t>
            </a:r>
            <a:r>
              <a:rPr lang="en-US" sz="1050" dirty="0" err="1"/>
              <a:t>ms</a:t>
            </a:r>
            <a:endParaRPr lang="en-US" sz="1050" dirty="0"/>
          </a:p>
        </p:txBody>
      </p:sp>
      <p:cxnSp>
        <p:nvCxnSpPr>
          <p:cNvPr id="27" name="Straight Arrow Connector 26">
            <a:extLst>
              <a:ext uri="{FF2B5EF4-FFF2-40B4-BE49-F238E27FC236}">
                <a16:creationId xmlns:a16="http://schemas.microsoft.com/office/drawing/2014/main" id="{5C3B2FDF-3070-004A-9542-A3D9666EFF7C}"/>
              </a:ext>
            </a:extLst>
          </p:cNvPr>
          <p:cNvCxnSpPr>
            <a:cxnSpLocks/>
          </p:cNvCxnSpPr>
          <p:nvPr/>
        </p:nvCxnSpPr>
        <p:spPr>
          <a:xfrm flipV="1">
            <a:off x="1002546" y="5407302"/>
            <a:ext cx="2730788" cy="1"/>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253D6B3-5399-4E44-B5D3-542CE2BF6F6C}"/>
              </a:ext>
            </a:extLst>
          </p:cNvPr>
          <p:cNvSpPr txBox="1"/>
          <p:nvPr/>
        </p:nvSpPr>
        <p:spPr>
          <a:xfrm>
            <a:off x="1831093" y="5501579"/>
            <a:ext cx="752129" cy="300082"/>
          </a:xfrm>
          <a:prstGeom prst="rect">
            <a:avLst/>
          </a:prstGeom>
          <a:solidFill>
            <a:schemeClr val="accent2">
              <a:lumMod val="40000"/>
              <a:lumOff val="60000"/>
            </a:schemeClr>
          </a:solidFill>
          <a:ln>
            <a:solidFill>
              <a:schemeClr val="accent1"/>
            </a:solidFill>
          </a:ln>
        </p:spPr>
        <p:txBody>
          <a:bodyPr wrap="none" rtlCol="0">
            <a:spAutoFit/>
          </a:bodyPr>
          <a:lstStyle/>
          <a:p>
            <a:r>
              <a:rPr lang="en-US" sz="1350" dirty="0"/>
              <a:t>400 </a:t>
            </a:r>
            <a:r>
              <a:rPr lang="en-US" sz="1350" dirty="0" err="1"/>
              <a:t>ms</a:t>
            </a:r>
            <a:endParaRPr lang="en-US" sz="1350" dirty="0"/>
          </a:p>
        </p:txBody>
      </p:sp>
      <p:sp>
        <p:nvSpPr>
          <p:cNvPr id="3" name="TextBox 2">
            <a:extLst>
              <a:ext uri="{FF2B5EF4-FFF2-40B4-BE49-F238E27FC236}">
                <a16:creationId xmlns:a16="http://schemas.microsoft.com/office/drawing/2014/main" id="{732886F5-0716-70C4-B186-9EB51514C06E}"/>
              </a:ext>
            </a:extLst>
          </p:cNvPr>
          <p:cNvSpPr txBox="1"/>
          <p:nvPr/>
        </p:nvSpPr>
        <p:spPr>
          <a:xfrm>
            <a:off x="2575249" y="6139543"/>
            <a:ext cx="4737194" cy="369332"/>
          </a:xfrm>
          <a:prstGeom prst="rect">
            <a:avLst/>
          </a:prstGeom>
          <a:noFill/>
        </p:spPr>
        <p:txBody>
          <a:bodyPr wrap="none" rtlCol="0">
            <a:spAutoFit/>
          </a:bodyPr>
          <a:lstStyle/>
          <a:p>
            <a:r>
              <a:rPr lang="en-US" dirty="0"/>
              <a:t>So far only pulses above transition are used.</a:t>
            </a:r>
          </a:p>
        </p:txBody>
      </p:sp>
    </p:spTree>
    <p:extLst>
      <p:ext uri="{BB962C8B-B14F-4D97-AF65-F5344CB8AC3E}">
        <p14:creationId xmlns:p14="http://schemas.microsoft.com/office/powerpoint/2010/main" val="1981962717"/>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Standard_Compressed_060121" id="{81931DB4-BE11-AC4C-8733-C612231D0574}" vid="{9DFA2559-1B1D-A844-9731-917E9F0BD7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52729</TotalTime>
  <Words>2534</Words>
  <Application>Microsoft Macintosh PowerPoint</Application>
  <PresentationFormat>On-screen Show (4:3)</PresentationFormat>
  <Paragraphs>198</Paragraphs>
  <Slides>23</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ＭＳ Ｐゴシック</vt:lpstr>
      <vt:lpstr>StarSymbol</vt:lpstr>
      <vt:lpstr>Arial</vt:lpstr>
      <vt:lpstr>Calibri</vt:lpstr>
      <vt:lpstr>Cambria Math</vt:lpstr>
      <vt:lpstr>Symbol</vt:lpstr>
      <vt:lpstr>Times New Roman</vt:lpstr>
      <vt:lpstr>BNL</vt:lpstr>
      <vt:lpstr>Polarized Ion Development for next Decade in EIC Injectors</vt:lpstr>
      <vt:lpstr>AGS as RHIC Polarized Proton Injector</vt:lpstr>
      <vt:lpstr>AGS Extraction Polarization vs Intensity </vt:lpstr>
      <vt:lpstr>AGS Extraction Emittance vs Intensity </vt:lpstr>
      <vt:lpstr>Beam Parameter Requirements for Hadron Beams</vt:lpstr>
      <vt:lpstr>Status of Injectors</vt:lpstr>
      <vt:lpstr>Polarized Proton Status</vt:lpstr>
      <vt:lpstr>Horizontal Resonance Suppression with Betatron Coupling</vt:lpstr>
      <vt:lpstr>PowerPoint Presentation</vt:lpstr>
      <vt:lpstr>Emittance Preservation in AGS</vt:lpstr>
      <vt:lpstr>Model Improvement in Coming Years</vt:lpstr>
      <vt:lpstr>Polarized Proton Plan</vt:lpstr>
      <vt:lpstr>Booster  He-3 Plan</vt:lpstr>
      <vt:lpstr>Polarized He-3 in AGS</vt:lpstr>
      <vt:lpstr>Additional Cold Partial Snake in the AGS</vt:lpstr>
      <vt:lpstr>Raising AGS Injection Energy</vt:lpstr>
      <vt:lpstr>Polarized Deuteron in Injectors</vt:lpstr>
      <vt:lpstr>Summary</vt:lpstr>
      <vt:lpstr>Backup Slides</vt:lpstr>
      <vt:lpstr>Accelerator Improvement (planned)</vt:lpstr>
      <vt:lpstr>Benefits and Schedule of Booster/AGS BPM Upgrade </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Injector Status</dc:title>
  <dc:subject/>
  <dc:creator>Huang, Haixin</dc:creator>
  <cp:keywords/>
  <dc:description/>
  <cp:lastModifiedBy>Huang, Haixin</cp:lastModifiedBy>
  <cp:revision>230</cp:revision>
  <dcterms:created xsi:type="dcterms:W3CDTF">2021-12-06T17:25:38Z</dcterms:created>
  <dcterms:modified xsi:type="dcterms:W3CDTF">2026-03-19T12:44:10Z</dcterms:modified>
  <cp:category/>
</cp:coreProperties>
</file>