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0"/>
  </p:notesMasterIdLst>
  <p:sldIdLst>
    <p:sldId id="256" r:id="rId5"/>
    <p:sldId id="371" r:id="rId6"/>
    <p:sldId id="2095" r:id="rId7"/>
    <p:sldId id="377" r:id="rId8"/>
    <p:sldId id="379" r:id="rId9"/>
    <p:sldId id="380" r:id="rId10"/>
    <p:sldId id="381" r:id="rId11"/>
    <p:sldId id="372" r:id="rId12"/>
    <p:sldId id="376" r:id="rId13"/>
    <p:sldId id="373" r:id="rId14"/>
    <p:sldId id="374" r:id="rId15"/>
    <p:sldId id="375" r:id="rId16"/>
    <p:sldId id="4383" r:id="rId17"/>
    <p:sldId id="267" r:id="rId18"/>
    <p:sldId id="270" r:id="rId19"/>
    <p:sldId id="271" r:id="rId20"/>
    <p:sldId id="272" r:id="rId21"/>
    <p:sldId id="274" r:id="rId22"/>
    <p:sldId id="276" r:id="rId23"/>
    <p:sldId id="5882" r:id="rId24"/>
    <p:sldId id="364" r:id="rId25"/>
    <p:sldId id="5881" r:id="rId26"/>
    <p:sldId id="3671" r:id="rId27"/>
    <p:sldId id="5867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3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20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8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9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22DA922-CCCC-1F27-7C79-F599C8270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0345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8222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35F087-A903-056A-B3E4-DF6C616C89C4}"/>
              </a:ext>
            </a:extLst>
          </p:cNvPr>
          <p:cNvSpPr/>
          <p:nvPr userDrawn="1"/>
        </p:nvSpPr>
        <p:spPr>
          <a:xfrm>
            <a:off x="7364627" y="6533724"/>
            <a:ext cx="2174789" cy="204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5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8EE2B-35DF-D1DC-583B-BB2801AD4856}"/>
              </a:ext>
            </a:extLst>
          </p:cNvPr>
          <p:cNvSpPr txBox="1">
            <a:spLocks/>
          </p:cNvSpPr>
          <p:nvPr userDrawn="1"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3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347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ESR and RCS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March 19-20,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Christoph Montag, BNL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CDED-421B-D775-32E5-FE97C1E8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 Polarization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E8463-6202-F161-0E29-3655D7244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5F0BCF-721E-B48A-74B2-28B6D60AE412}"/>
              </a:ext>
            </a:extLst>
          </p:cNvPr>
          <p:cNvSpPr txBox="1">
            <a:spLocks/>
          </p:cNvSpPr>
          <p:nvPr/>
        </p:nvSpPr>
        <p:spPr>
          <a:xfrm>
            <a:off x="461963" y="974725"/>
            <a:ext cx="11499850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>
                <a:solidFill>
                  <a:srgbClr val="0070C0"/>
                </a:solidFill>
              </a:rPr>
              <a:t>Frequent  injection </a:t>
            </a:r>
            <a:r>
              <a:rPr lang="en-US" dirty="0"/>
              <a:t>of bunches with high initial polarization of 85%</a:t>
            </a:r>
          </a:p>
          <a:p>
            <a:pPr marL="342900" indent="-342900"/>
            <a:r>
              <a:rPr lang="en-US" dirty="0"/>
              <a:t>Initial </a:t>
            </a:r>
            <a:r>
              <a:rPr lang="en-US" dirty="0">
                <a:solidFill>
                  <a:srgbClr val="0070C0"/>
                </a:solidFill>
              </a:rPr>
              <a:t>polarization decays </a:t>
            </a:r>
            <a:r>
              <a:rPr lang="en-US" dirty="0"/>
              <a:t>towards P</a:t>
            </a:r>
            <a:r>
              <a:rPr lang="en-US" baseline="-25000" dirty="0"/>
              <a:t>∞</a:t>
            </a:r>
            <a:endParaRPr lang="en-US" dirty="0"/>
          </a:p>
          <a:p>
            <a:pPr marL="342900" indent="-342900"/>
            <a:r>
              <a:rPr lang="en-US" dirty="0"/>
              <a:t>At 18 GeV, </a:t>
            </a:r>
            <a:r>
              <a:rPr lang="en-US" dirty="0">
                <a:sym typeface="Wingdings" panose="05000000000000000000" pitchFamily="2" charset="2"/>
              </a:rPr>
              <a:t>every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bunch is replaced </a:t>
            </a:r>
            <a:r>
              <a:rPr lang="en-US" dirty="0">
                <a:sym typeface="Wingdings" panose="05000000000000000000" pitchFamily="2" charset="2"/>
              </a:rPr>
              <a:t>(on average) after 5 min with </a:t>
            </a:r>
            <a:r>
              <a:rPr lang="en-US" dirty="0"/>
              <a:t>RCS cycling rate of 1Hz</a:t>
            </a:r>
          </a:p>
          <a:p>
            <a:pPr marL="342900" indent="-342900"/>
            <a:r>
              <a:rPr lang="en-US" dirty="0">
                <a:sym typeface="Wingdings" panose="05000000000000000000" pitchFamily="2" charset="2"/>
              </a:rPr>
              <a:t>Conceptual example, using conservative polarization lifetime and equilibrium polarization: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3C96CE8-599E-D1AE-DA48-98312C5BB74D}"/>
              </a:ext>
            </a:extLst>
          </p:cNvPr>
          <p:cNvGrpSpPr/>
          <p:nvPr/>
        </p:nvGrpSpPr>
        <p:grpSpPr>
          <a:xfrm>
            <a:off x="3470787" y="3174828"/>
            <a:ext cx="8721213" cy="2884707"/>
            <a:chOff x="1095312" y="2974176"/>
            <a:chExt cx="7696128" cy="28104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ED20F4-BE88-9FA7-BC6A-3B57B97623EF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102FFA1-E4A4-D929-31D8-D06CD2DF04C0}"/>
                </a:ext>
              </a:extLst>
            </p:cNvPr>
            <p:cNvGrpSpPr/>
            <p:nvPr/>
          </p:nvGrpSpPr>
          <p:grpSpPr>
            <a:xfrm>
              <a:off x="1124910" y="2974176"/>
              <a:ext cx="2846768" cy="431863"/>
              <a:chOff x="1969362" y="2645426"/>
              <a:chExt cx="2846768" cy="431863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335BF683-51E8-A7B6-391C-321987E32588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D8E36980-2BF0-8A39-1B34-A8A15CBBA44B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F94A53-E6B1-3B93-6C80-8C6152B4D0EF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CEF4BC-14D3-6FDF-0F87-7798EC069B5B}"/>
                  </a:ext>
                </a:extLst>
              </p:cNvPr>
              <p:cNvSpPr txBox="1"/>
              <p:nvPr/>
            </p:nvSpPr>
            <p:spPr>
              <a:xfrm>
                <a:off x="2478087" y="2800667"/>
                <a:ext cx="2338043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Refilled every 1.2 minutes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1CE225-ADEB-89E8-F658-24CCE4C6FFE5}"/>
                </a:ext>
              </a:extLst>
            </p:cNvPr>
            <p:cNvGrpSpPr/>
            <p:nvPr/>
          </p:nvGrpSpPr>
          <p:grpSpPr>
            <a:xfrm>
              <a:off x="6128831" y="3023664"/>
              <a:ext cx="2662609" cy="416460"/>
              <a:chOff x="4336513" y="2617474"/>
              <a:chExt cx="2662609" cy="416460"/>
            </a:xfrm>
          </p:grpSpPr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6EA5F2A7-D61F-011E-1371-853519A4895C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Arrow: Down 21">
                <a:extLst>
                  <a:ext uri="{FF2B5EF4-FFF2-40B4-BE49-F238E27FC236}">
                    <a16:creationId xmlns:a16="http://schemas.microsoft.com/office/drawing/2014/main" id="{383ED704-CCD1-3997-4917-B9064EC493C3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E6AF830-2678-5F52-68BD-B09D08973143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B P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9B52EE-AF56-E8DC-D445-EB2FF834AFB1}"/>
                  </a:ext>
                </a:extLst>
              </p:cNvPr>
              <p:cNvSpPr txBox="1"/>
              <p:nvPr/>
            </p:nvSpPr>
            <p:spPr>
              <a:xfrm>
                <a:off x="4780617" y="2645239"/>
                <a:ext cx="2218505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Refilled every  3.2 minutes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4DA513-6D7A-503C-1C26-6F1CB281D3AF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</a:t>
              </a:r>
              <a:r>
                <a:rPr lang="en-US" sz="1350" baseline="-25000"/>
                <a:t>av</a:t>
              </a:r>
              <a:r>
                <a:rPr lang="en-US" sz="1350"/>
                <a:t>=80%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E722C3-7D1A-4261-29BB-2D07E0F9ED39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</a:t>
              </a:r>
              <a:r>
                <a:rPr lang="en-US" sz="1350" baseline="-25000"/>
                <a:t>av</a:t>
              </a:r>
              <a:r>
                <a:rPr lang="en-US" sz="1350"/>
                <a:t>=80%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0D728D-D14E-0A74-2042-F5629F43FA55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Re-injections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66A136-76B0-560D-261A-D250A87B4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12" y="3520447"/>
              <a:ext cx="6315347" cy="2026072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6B94F97-3548-D628-EA30-49924AF118E4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A21734-DE00-4DB1-01C9-02BFD0E12B4B}"/>
                </a:ext>
              </a:extLst>
            </p:cNvPr>
            <p:cNvSpPr txBox="1"/>
            <p:nvPr/>
          </p:nvSpPr>
          <p:spPr>
            <a:xfrm>
              <a:off x="6400800" y="4198559"/>
              <a:ext cx="1929284" cy="528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P</a:t>
              </a:r>
              <a:r>
                <a:rPr lang="en-US" baseline="-25000"/>
                <a:t>∞</a:t>
              </a:r>
              <a:r>
                <a:rPr lang="en-US"/>
                <a:t>= 30%</a:t>
              </a:r>
            </a:p>
            <a:p>
              <a:r>
                <a:rPr lang="en-US"/>
                <a:t>(conservative)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B947924-5088-3A28-BB82-6C9DAB60F7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7DCBE7E-AD45-28E6-DFD4-DDEFEA515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B15153D-8B01-C4CE-C780-987C924AD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AB4E197-96AB-EB10-5E04-D40C35670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8D9EEF-7009-4C5C-6012-AF3EC0219750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Re-injection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6826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D967-A5D3-5458-7D41-90C6587D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0"/>
            <a:ext cx="11838039" cy="825178"/>
          </a:xfrm>
        </p:spPr>
        <p:txBody>
          <a:bodyPr>
            <a:noAutofit/>
          </a:bodyPr>
          <a:lstStyle/>
          <a:p>
            <a:r>
              <a:rPr lang="en-US" sz="3200" dirty="0"/>
              <a:t>Polarization Optimization and Vertical Emittance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CEF3A-DC46-CD2F-48E8-FF9CB37D7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42983EEF-D8AE-DDA6-67F5-BDC809242A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579" y="975365"/>
                <a:ext cx="11499925" cy="313194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ESR needs a relatively large vertical emittance – emittance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=0.1</a:t>
                </a:r>
              </a:p>
              <a:p>
                <a:r>
                  <a:rPr lang="en-US" dirty="0"/>
                  <a:t>Large vertical emittance is generally detrimental to polarization performance</a:t>
                </a:r>
              </a:p>
              <a:p>
                <a:r>
                  <a:rPr lang="en-US" dirty="0"/>
                  <a:t>Developed two sets of vertical orbit bumps with “orthogonal” functions:</a:t>
                </a:r>
              </a:p>
              <a:p>
                <a:pPr lvl="1"/>
                <a:r>
                  <a:rPr lang="en-US" dirty="0"/>
                  <a:t>One set generates vertical dispersion but has very low impact on spin matching</a:t>
                </a:r>
              </a:p>
              <a:p>
                <a:pPr lvl="1"/>
                <a:r>
                  <a:rPr lang="en-US" dirty="0"/>
                  <a:t>Second set optimizes spin matching via harmonic bumps but has very low impact on vertical emittance</a:t>
                </a:r>
              </a:p>
              <a:p>
                <a:r>
                  <a:rPr lang="en-US" dirty="0"/>
                  <a:t>Bumps are known a priori using the design lattice, only unknown parameter is the bump amplitudes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42983EEF-D8AE-DDA6-67F5-BDC809242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9" y="975365"/>
                <a:ext cx="11499925" cy="3131940"/>
              </a:xfrm>
              <a:prstGeom prst="rect">
                <a:avLst/>
              </a:prstGeom>
              <a:blipFill>
                <a:blip r:embed="rId2"/>
                <a:stretch>
                  <a:fillRect l="-742" t="-2529" r="-530" b="-3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F2372F0-A153-3352-05AF-A81DF200D5E5}"/>
              </a:ext>
            </a:extLst>
          </p:cNvPr>
          <p:cNvSpPr txBox="1"/>
          <p:nvPr/>
        </p:nvSpPr>
        <p:spPr>
          <a:xfrm>
            <a:off x="2233352" y="4465162"/>
            <a:ext cx="821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Vertical emittance and spin matching can be optimized simultaneously by scanning individual bump amplitudes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E50BD41-AABE-9552-60FB-F335ED866C6A}"/>
              </a:ext>
            </a:extLst>
          </p:cNvPr>
          <p:cNvSpPr/>
          <p:nvPr/>
        </p:nvSpPr>
        <p:spPr>
          <a:xfrm>
            <a:off x="1108364" y="44651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7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1D03-1FD2-1089-56B6-846CD903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Bunch Replacement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53093-C191-F99A-0A7D-B1F802C54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0FF1BEB-50AC-F0EB-7D17-681C4516B396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Required replacement times per energy, based on polarization lifetime optimization in ESR, for 85% injected polarization from RCS and 70% time-averaged polarization in ESR: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Replacing one bunch per second easily meets these requirements – 20 minutes for 1160 bunches at 5 and 10 GeV, and 5 minutes for 290 bunches at 18 GeV</a:t>
            </a:r>
          </a:p>
        </p:txBody>
      </p:sp>
      <p:pic>
        <p:nvPicPr>
          <p:cNvPr id="6" name="Picture 5" descr="Table&#10;&#10;AI-generated content may be incorrect.">
            <a:extLst>
              <a:ext uri="{FF2B5EF4-FFF2-40B4-BE49-F238E27FC236}">
                <a16:creationId xmlns:a16="http://schemas.microsoft.com/office/drawing/2014/main" id="{9850A6B3-4FC6-A73B-2C9E-1207B54D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547" y="2310582"/>
            <a:ext cx="6645988" cy="166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2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30EB68-5C37-D0BA-C82A-007C57FAB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505" y="6492875"/>
            <a:ext cx="433842" cy="365125"/>
          </a:xfrm>
        </p:spPr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35912E-28EA-F5E5-6D9C-2119C01A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Injector System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65D95-EA1A-C318-FB06-5BD6251114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Requirements on the EIS as injector to the ESR:</a:t>
            </a:r>
          </a:p>
          <a:p>
            <a:pPr lvl="1"/>
            <a:r>
              <a:rPr lang="en-US" dirty="0"/>
              <a:t>Provide 28 </a:t>
            </a:r>
            <a:r>
              <a:rPr lang="en-US" dirty="0" err="1"/>
              <a:t>nC</a:t>
            </a:r>
            <a:r>
              <a:rPr lang="en-US" dirty="0"/>
              <a:t> per bunch, one bunch per second for continuous bunch replacement in the ESR  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Accelerate beam to 5, 10, and 18 GeV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Provide bunches with emittances matched to ESR 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Fill the entire ESR in less than 20 minutes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Preserve spin polarization during the ramp, using a dedicated, highly periodic lattice design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cs typeface="Arial"/>
              </a:rPr>
              <a:t>Requirements driven by ESR needs:</a:t>
            </a:r>
          </a:p>
          <a:p>
            <a:pPr lvl="1"/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  <a:p>
            <a:pPr lvl="1"/>
            <a:r>
              <a:rPr lang="en-US" dirty="0">
                <a:cs typeface="Arial"/>
              </a:rPr>
              <a:t>Continuous bunch replacement required at 18 GeV – one bunch per second 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2FD26-2449-EF9A-8659-ED200619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574" y="3741513"/>
            <a:ext cx="7403829" cy="152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CustomShape 1"/>
          <p:cNvSpPr/>
          <p:nvPr/>
        </p:nvSpPr>
        <p:spPr>
          <a:xfrm>
            <a:off x="11451600" y="6533640"/>
            <a:ext cx="427680" cy="28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9DFD5905-CEB6-4630-B661-43E4181AC41E}" type="slidenum">
              <a:rPr lang="en-US" sz="1000" b="1" strike="noStrike" spc="-1">
                <a:solidFill>
                  <a:srgbClr val="000000"/>
                </a:solidFill>
                <a:latin typeface="Arial"/>
                <a:ea typeface="DejaVu Sans"/>
              </a:rPr>
              <a:t>14</a:t>
            </a:fld>
            <a:endParaRPr lang="en-US" sz="1000" b="1" strike="noStrike" spc="-1">
              <a:latin typeface="Arial"/>
            </a:endParaRPr>
          </a:p>
        </p:txBody>
      </p:sp>
      <p:sp>
        <p:nvSpPr>
          <p:cNvPr id="687" name="CustomShape 2"/>
          <p:cNvSpPr/>
          <p:nvPr/>
        </p:nvSpPr>
        <p:spPr>
          <a:xfrm>
            <a:off x="462600" y="32040"/>
            <a:ext cx="1149516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RCS Lattice </a:t>
            </a:r>
            <a:r>
              <a:rPr lang="en-US" sz="4000" b="1" spc="-1" dirty="0">
                <a:solidFill>
                  <a:srgbClr val="000000"/>
                </a:solidFill>
                <a:latin typeface="Arial"/>
                <a:ea typeface="DejaVu Sans"/>
              </a:rPr>
              <a:t>Concept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689" name="CustomShape 4"/>
          <p:cNvSpPr/>
          <p:nvPr/>
        </p:nvSpPr>
        <p:spPr>
          <a:xfrm>
            <a:off x="462600" y="919800"/>
            <a:ext cx="7406280" cy="433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Spin resonance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condition: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N*P ± </a:t>
            </a:r>
            <a:r>
              <a:rPr lang="en-US" sz="2000" b="0" strike="noStrike" spc="-1" dirty="0" err="1">
                <a:solidFill>
                  <a:srgbClr val="FF0000"/>
                </a:solidFill>
                <a:latin typeface="Arial"/>
                <a:ea typeface="DejaVu Sans"/>
              </a:rPr>
              <a:t>Qy</a:t>
            </a:r>
            <a:r>
              <a:rPr lang="en-US" sz="20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 = G</a:t>
            </a:r>
            <a:r>
              <a:rPr lang="en-US" sz="2000" b="0" strike="noStrike" spc="-1" dirty="0">
                <a:solidFill>
                  <a:srgbClr val="FF0000"/>
                </a:solidFill>
                <a:latin typeface="Symbol"/>
                <a:ea typeface="DejaVu Sans"/>
              </a:rPr>
              <a:t>g</a:t>
            </a:r>
            <a:endParaRPr lang="en-US" sz="2000" b="0" strike="noStrike" spc="-1" dirty="0">
              <a:solidFill>
                <a:srgbClr val="FF0000"/>
              </a:solidFill>
              <a:latin typeface="Arial"/>
            </a:endParaRPr>
          </a:p>
          <a:p>
            <a:pPr marL="22860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For acceleration to 18 GeV, G</a:t>
            </a:r>
            <a:r>
              <a:rPr lang="en-US" sz="2000" b="0" strike="noStrike" spc="-1" dirty="0">
                <a:solidFill>
                  <a:srgbClr val="000000"/>
                </a:solidFill>
                <a:latin typeface="Symbol"/>
                <a:ea typeface="DejaVu Sans"/>
              </a:rPr>
              <a:t>g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&lt; 41</a:t>
            </a:r>
            <a:endParaRPr lang="en-US" sz="2000" b="0" strike="noStrike" spc="-1" dirty="0">
              <a:latin typeface="Arial"/>
            </a:endParaRPr>
          </a:p>
          <a:p>
            <a:pPr marL="22860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Choose P = 160,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Qy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= 52.12;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Qy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&amp; P –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Qy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&gt; 41</a:t>
            </a:r>
            <a:endParaRPr lang="en-US" sz="2000" b="0" strike="noStrike" spc="-1" dirty="0">
              <a:latin typeface="Arial"/>
            </a:endParaRPr>
          </a:p>
          <a:p>
            <a:pPr marL="22860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Need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straight sections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for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up to 134 MV of RF voltage and to accommodate injection and extraction.</a:t>
            </a:r>
            <a:endParaRPr lang="en-US" sz="2000" b="0" strike="noStrike" spc="-1" dirty="0">
              <a:latin typeface="Arial"/>
            </a:endParaRPr>
          </a:p>
          <a:p>
            <a:pPr marL="22860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These straights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would normally spoil the high periodicity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 -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periodicity “P” would be 2 in a racetrack layout, not 160 </a:t>
            </a:r>
            <a:endParaRPr lang="en-US" sz="2000" b="0" strike="noStrike" spc="-1" dirty="0">
              <a:latin typeface="Arial"/>
            </a:endParaRPr>
          </a:p>
          <a:p>
            <a:pPr marL="228600" indent="-224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restore high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spin periodicity we </a:t>
            </a:r>
            <a:r>
              <a:rPr lang="en-US" sz="2000" spc="-1" dirty="0">
                <a:solidFill>
                  <a:srgbClr val="000000"/>
                </a:solidFill>
                <a:latin typeface="Arial"/>
                <a:ea typeface="DejaVu Sans"/>
              </a:rPr>
              <a:t>realize the straight sections as identity matrices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000" b="0" strike="noStrike" spc="-1" dirty="0">
              <a:latin typeface="Arial"/>
            </a:endParaRPr>
          </a:p>
        </p:txBody>
      </p:sp>
      <p:pic>
        <p:nvPicPr>
          <p:cNvPr id="690" name="Picture 22_0"/>
          <p:cNvPicPr/>
          <p:nvPr/>
        </p:nvPicPr>
        <p:blipFill>
          <a:blip r:embed="rId2"/>
          <a:stretch/>
        </p:blipFill>
        <p:spPr>
          <a:xfrm>
            <a:off x="3850200" y="4480200"/>
            <a:ext cx="4006440" cy="1552680"/>
          </a:xfrm>
          <a:prstGeom prst="rect">
            <a:avLst/>
          </a:prstGeom>
          <a:ln>
            <a:noFill/>
          </a:ln>
        </p:spPr>
      </p:pic>
      <p:pic>
        <p:nvPicPr>
          <p:cNvPr id="691" name="Picture 1_1"/>
          <p:cNvPicPr/>
          <p:nvPr/>
        </p:nvPicPr>
        <p:blipFill>
          <a:blip r:embed="rId3"/>
          <a:stretch/>
        </p:blipFill>
        <p:spPr>
          <a:xfrm>
            <a:off x="8747280" y="892080"/>
            <a:ext cx="2819160" cy="505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CustomShape 1"/>
          <p:cNvSpPr/>
          <p:nvPr/>
        </p:nvSpPr>
        <p:spPr>
          <a:xfrm>
            <a:off x="11451600" y="6533640"/>
            <a:ext cx="427680" cy="28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19E9B608-C08B-4D6A-A2C9-B92BCDC0DEEC}" type="slidenum">
              <a:rPr lang="en-US" sz="1000" b="1" strike="noStrike" spc="-1">
                <a:solidFill>
                  <a:srgbClr val="000000"/>
                </a:solidFill>
                <a:latin typeface="Arial"/>
                <a:ea typeface="DejaVu Sans"/>
              </a:rPr>
              <a:t>15</a:t>
            </a:fld>
            <a:endParaRPr lang="en-US" sz="1000" b="1" strike="noStrike" spc="-1">
              <a:latin typeface="Arial"/>
            </a:endParaRPr>
          </a:p>
        </p:txBody>
      </p:sp>
      <p:sp>
        <p:nvSpPr>
          <p:cNvPr id="703" name="CustomShape 2"/>
          <p:cNvSpPr/>
          <p:nvPr/>
        </p:nvSpPr>
        <p:spPr>
          <a:xfrm>
            <a:off x="462600" y="32040"/>
            <a:ext cx="1149516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RCS Layout and Parameters</a:t>
            </a:r>
            <a:endParaRPr lang="en-US" sz="40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5" name="CustomShape 4"/>
              <p:cNvSpPr/>
              <p:nvPr/>
            </p:nvSpPr>
            <p:spPr>
              <a:xfrm>
                <a:off x="6408360" y="1373400"/>
                <a:ext cx="5472720" cy="43477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rmAutofit fontScale="85500" lnSpcReduction="10000"/>
              </a:bodyPr>
              <a:lstStyle/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Circumference = 1507.015 m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= 43.13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= 56.21 (straights contribute 4 units)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Ɣ</a:t>
                </a:r>
                <a:r>
                  <a:rPr lang="en-US" sz="2400" b="0" strike="noStrike" spc="-1" baseline="-250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T</a:t>
                </a: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= 39.35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Natural Chrom X,Y = -63.8, -85.3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β</a:t>
                </a:r>
                <a:r>
                  <a:rPr lang="en-US" sz="2400" b="0" strike="noStrike" spc="-1" baseline="-250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x</a:t>
                </a: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max = 49 m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β</a:t>
                </a:r>
                <a:r>
                  <a:rPr lang="en-US" sz="2400" b="0" strike="noStrike" spc="-1" baseline="-25000" dirty="0">
                    <a:solidFill>
                      <a:srgbClr val="000000"/>
                    </a:solidFill>
                    <a:latin typeface="Arial"/>
                    <a:ea typeface="DejaVu Sans"/>
                  </a:rPr>
                  <a:t>y</a:t>
                </a: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max = 55 m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Dx max = 0.46 m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Strong Spin Resonance:</a:t>
                </a:r>
                <a:endParaRPr lang="en-US" sz="2400" b="0" strike="noStrike" spc="-1" dirty="0">
                  <a:latin typeface="Arial"/>
                </a:endParaRPr>
              </a:p>
              <a:p>
                <a:pPr marL="685800" lvl="1" indent="-225000">
                  <a:lnSpc>
                    <a:spcPct val="90000"/>
                  </a:lnSpc>
                  <a:spcBef>
                    <a:spcPts val="499"/>
                  </a:spcBef>
                  <a:buClr>
                    <a:srgbClr val="000000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𝑎𝑟𝑐</m:t>
                        </m:r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=52, P=160</a:t>
                </a:r>
                <a:endParaRPr lang="en-US" sz="2000" b="0" strike="noStrike" spc="-1" dirty="0">
                  <a:latin typeface="Arial"/>
                </a:endParaRPr>
              </a:p>
              <a:p>
                <a:pPr marL="685800" lvl="1" indent="-225000">
                  <a:lnSpc>
                    <a:spcPct val="90000"/>
                  </a:lnSpc>
                  <a:spcBef>
                    <a:spcPts val="499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0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K = N*P +/-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𝑎𝑟𝑐</m:t>
                        </m:r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=52, 160-52 = 108</a:t>
                </a:r>
                <a:endParaRPr lang="en-US" sz="2000" b="0" strike="noStrike" spc="-1" dirty="0">
                  <a:latin typeface="Arial"/>
                </a:endParaRPr>
              </a:p>
              <a:p>
                <a:pPr marL="685800" lvl="1" indent="-225000">
                  <a:lnSpc>
                    <a:spcPct val="90000"/>
                  </a:lnSpc>
                  <a:spcBef>
                    <a:spcPts val="499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0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All outside the G</a:t>
                </a:r>
                <a:r>
                  <a:rPr lang="en-US" sz="2000" b="0" strike="noStrike" spc="-1" dirty="0">
                    <a:solidFill>
                      <a:srgbClr val="000000"/>
                    </a:solidFill>
                    <a:latin typeface="Symbol"/>
                    <a:ea typeface="DejaVu Sans"/>
                  </a:rPr>
                  <a:t>g </a:t>
                </a:r>
                <a:r>
                  <a:rPr lang="en-US" sz="20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1.7 to 41 range</a:t>
                </a:r>
                <a:endParaRPr lang="en-US" sz="2000" b="0" strike="noStrike" spc="-1" dirty="0">
                  <a:latin typeface="Arial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endParaRPr lang="en-US" sz="2000" b="0" strike="noStrike" spc="-1" dirty="0">
                  <a:latin typeface="Arial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endParaRPr lang="en-US" sz="20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705" name="CustomShap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360" y="1373400"/>
                <a:ext cx="5472720" cy="4347720"/>
              </a:xfrm>
              <a:prstGeom prst="rect">
                <a:avLst/>
              </a:prstGeom>
              <a:blipFill>
                <a:blip r:embed="rId2"/>
                <a:stretch>
                  <a:fillRect l="-1002" t="-2381" b="-2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6" name="Picture 739"/>
          <p:cNvPicPr/>
          <p:nvPr/>
        </p:nvPicPr>
        <p:blipFill>
          <a:blip r:embed="rId3"/>
          <a:stretch/>
        </p:blipFill>
        <p:spPr>
          <a:xfrm>
            <a:off x="576000" y="991080"/>
            <a:ext cx="5501520" cy="492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CustomShape 1"/>
          <p:cNvSpPr/>
          <p:nvPr/>
        </p:nvSpPr>
        <p:spPr>
          <a:xfrm>
            <a:off x="11451600" y="6533640"/>
            <a:ext cx="427680" cy="28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1C575DF8-2021-46B0-A070-1A6DA6F2A8BB}" type="slidenum">
              <a:rPr lang="en-US" sz="1000" b="1" strike="noStrike" spc="-1">
                <a:solidFill>
                  <a:srgbClr val="000000"/>
                </a:solidFill>
                <a:latin typeface="Arial"/>
                <a:ea typeface="DejaVu Sans"/>
              </a:rPr>
              <a:t>16</a:t>
            </a:fld>
            <a:endParaRPr lang="en-US" sz="1000" b="1" strike="noStrike" spc="-1">
              <a:latin typeface="Arial"/>
            </a:endParaRPr>
          </a:p>
        </p:txBody>
      </p:sp>
      <p:sp>
        <p:nvSpPr>
          <p:cNvPr id="708" name="CustomShape 2"/>
          <p:cNvSpPr/>
          <p:nvPr/>
        </p:nvSpPr>
        <p:spPr>
          <a:xfrm>
            <a:off x="462600" y="32040"/>
            <a:ext cx="1149516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Arial"/>
                <a:ea typeface="DejaVu Sans"/>
              </a:rPr>
              <a:t>RCS Arc Cell Optics</a:t>
            </a:r>
            <a:endParaRPr lang="en-US" sz="4000" b="0" strike="noStrike" spc="-1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0" name="CustomShape 4"/>
              <p:cNvSpPr/>
              <p:nvPr/>
            </p:nvSpPr>
            <p:spPr>
              <a:xfrm>
                <a:off x="6326640" y="1368720"/>
                <a:ext cx="5423040" cy="41180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rmAutofit/>
              </a:bodyPr>
              <a:lstStyle/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ρ</a:t>
                </a: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= 92.49 m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𝑐𝑒𝑙𝑙𝑠</m:t>
                        </m:r>
                      </m:sub>
                    </m:sSub>
                  </m:oMath>
                </a14:m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= 160 with 80 per arc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Dipole Magnet length = 1.816 m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Arc Quad. Magnet Length = 0.71 m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= 117.47 degrees</a:t>
                </a:r>
                <a:endParaRPr lang="en-US" sz="2400" b="0" strike="noStrike" spc="-1" dirty="0">
                  <a:latin typeface="Arial"/>
                </a:endParaRPr>
              </a:p>
              <a:p>
                <a:pPr marL="228600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sz="24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 = 90 degrees</a:t>
                </a:r>
                <a:endParaRPr lang="en-US" sz="2400" b="0" strike="noStrike" spc="-1" dirty="0">
                  <a:latin typeface="Arial"/>
                </a:endParaRPr>
              </a:p>
              <a:p>
                <a:pPr marL="685800" lvl="1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:r>
                  <a:rPr lang="en-US" sz="20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Chosen to avoid need for dedicated dispersion suppressors by integer arc tune</a:t>
                </a:r>
                <a:endParaRPr lang="en-US" sz="2000" b="0" strike="noStrike" spc="-1" dirty="0">
                  <a:latin typeface="Arial"/>
                </a:endParaRPr>
              </a:p>
              <a:p>
                <a:pPr marL="685800" lvl="1" indent="-225000">
                  <a:lnSpc>
                    <a:spcPct val="90000"/>
                  </a:lnSpc>
                  <a:spcBef>
                    <a:spcPts val="1001"/>
                  </a:spcBef>
                  <a:buClr>
                    <a:srgbClr val="000000"/>
                  </a:buClr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𝑎𝑟𝑐</m:t>
                        </m:r>
                      </m:sub>
                    </m:sSub>
                    <m:r>
                      <a:rPr lang="en-US" sz="20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b="0" strike="noStrike" spc="-1" dirty="0">
                    <a:solidFill>
                      <a:srgbClr val="000000"/>
                    </a:solidFill>
                    <a:latin typeface="Arial"/>
                    <a:ea typeface="DejaVu Sans"/>
                  </a:rPr>
                  <a:t>80*0.25 = 20</a:t>
                </a:r>
                <a:endParaRPr lang="en-US" sz="2000" b="0" strike="noStrike" spc="-1" dirty="0">
                  <a:latin typeface="Arial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endParaRPr lang="en-US" sz="20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710" name="CustomShap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640" y="1368720"/>
                <a:ext cx="5423040" cy="4118040"/>
              </a:xfrm>
              <a:prstGeom prst="rect">
                <a:avLst/>
              </a:prstGeom>
              <a:blipFill>
                <a:blip r:embed="rId2"/>
                <a:stretch>
                  <a:fillRect l="-1462" t="-2074" b="-1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1" name="Picture 744"/>
          <p:cNvPicPr/>
          <p:nvPr/>
        </p:nvPicPr>
        <p:blipFill>
          <a:blip r:embed="rId3"/>
          <a:stretch/>
        </p:blipFill>
        <p:spPr>
          <a:xfrm>
            <a:off x="535320" y="955440"/>
            <a:ext cx="5428800" cy="497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CustomShape 1"/>
          <p:cNvSpPr/>
          <p:nvPr/>
        </p:nvSpPr>
        <p:spPr>
          <a:xfrm>
            <a:off x="11451600" y="6533640"/>
            <a:ext cx="427680" cy="28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AF3DF950-E01D-4620-B10F-6A6A5C74B4E9}" type="slidenum">
              <a:rPr lang="en-US" sz="1000" b="1" strike="noStrike" spc="-1">
                <a:solidFill>
                  <a:srgbClr val="000000"/>
                </a:solidFill>
                <a:latin typeface="Arial"/>
                <a:ea typeface="DejaVu Sans"/>
              </a:rPr>
              <a:t>17</a:t>
            </a:fld>
            <a:endParaRPr lang="en-US" sz="1000" b="1" strike="noStrike" spc="-1">
              <a:latin typeface="Arial"/>
            </a:endParaRPr>
          </a:p>
        </p:txBody>
      </p:sp>
      <p:sp>
        <p:nvSpPr>
          <p:cNvPr id="713" name="CustomShape 2"/>
          <p:cNvSpPr/>
          <p:nvPr/>
        </p:nvSpPr>
        <p:spPr>
          <a:xfrm>
            <a:off x="462600" y="32040"/>
            <a:ext cx="1149516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>
                <a:solidFill>
                  <a:srgbClr val="000000"/>
                </a:solidFill>
                <a:latin typeface="Arial"/>
                <a:ea typeface="DejaVu Sans"/>
              </a:rPr>
              <a:t>RCS Straight Section Optics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715" name="CustomShape 4"/>
          <p:cNvSpPr/>
          <p:nvPr/>
        </p:nvSpPr>
        <p:spPr>
          <a:xfrm>
            <a:off x="462600" y="998640"/>
            <a:ext cx="5874840" cy="50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8500"/>
          </a:bodyPr>
          <a:lstStyle/>
          <a:p>
            <a:pPr marL="228600" indent="-22415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Dispersion kept to zero by using integer horizontal arc tune with the horizontal phase advance across the straights tuned to achieve the desired fractional tune</a:t>
            </a:r>
            <a:endParaRPr lang="en-US" b="0" strike="noStrike" spc="-1" dirty="0">
              <a:latin typeface="Arial"/>
            </a:endParaRPr>
          </a:p>
          <a:p>
            <a:pPr marL="228600" indent="-22415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Each cryomodule needs 5 m and delivers 17 MV. To allow for correctors and BPMs we allow for 6.33 m between quadrupoles</a:t>
            </a:r>
            <a:endParaRPr lang="en-US" b="0" strike="noStrike" spc="-1" dirty="0">
              <a:latin typeface="Arial"/>
            </a:endParaRPr>
          </a:p>
          <a:p>
            <a:pPr marL="685800" lvl="1" indent="-22415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18 </a:t>
            </a:r>
            <a:r>
              <a:rPr lang="en-US" b="0" strike="noStrike" spc="-1">
                <a:solidFill>
                  <a:srgbClr val="000000"/>
                </a:solidFill>
                <a:latin typeface="Arial"/>
                <a:ea typeface="DejaVu Sans"/>
              </a:rPr>
              <a:t>GeV </a:t>
            </a:r>
            <a:r>
              <a:rPr lang="en-US" spc="-1">
                <a:solidFill>
                  <a:srgbClr val="000000"/>
                </a:solidFill>
                <a:latin typeface="Arial"/>
                <a:ea typeface="DejaVu Sans"/>
              </a:rPr>
              <a:t>requires</a:t>
            </a:r>
            <a:r>
              <a:rPr lang="en-US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8 </a:t>
            </a:r>
            <a:r>
              <a:rPr lang="en-US" b="1" spc="-1" dirty="0">
                <a:solidFill>
                  <a:srgbClr val="000000"/>
                </a:solidFill>
                <a:latin typeface="Arial"/>
                <a:ea typeface="DejaVu Sans"/>
              </a:rPr>
              <a:t>cryomodules</a:t>
            </a:r>
            <a:r>
              <a:rPr lang="en-US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to achieve 134 MV.</a:t>
            </a:r>
            <a:endParaRPr lang="en-US" b="0" strike="noStrike" spc="-1" dirty="0">
              <a:latin typeface="Arial"/>
            </a:endParaRPr>
          </a:p>
          <a:p>
            <a:pPr marL="685800" lvl="1" indent="-22415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To have space for this we use 4 FODO cells with 6.33 m drifts between quads in our straight sections.</a:t>
            </a:r>
            <a:endParaRPr lang="en-US" b="0" strike="noStrike" spc="-1" dirty="0">
              <a:latin typeface="Arial"/>
            </a:endParaRPr>
          </a:p>
          <a:p>
            <a:pPr marL="228600" indent="-22415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We also need four additional “matching” quads at the entrance and exit of the straight section</a:t>
            </a:r>
            <a:endParaRPr lang="en-US" b="0" strike="noStrike" spc="-1" dirty="0">
              <a:latin typeface="Arial"/>
            </a:endParaRPr>
          </a:p>
          <a:p>
            <a:pPr marL="228600" indent="-22415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total length is 94.94 m </a:t>
            </a:r>
            <a:endParaRPr lang="en-US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716" name="Picture 749"/>
          <p:cNvPicPr/>
          <p:nvPr/>
        </p:nvPicPr>
        <p:blipFill>
          <a:blip r:embed="rId2"/>
          <a:stretch/>
        </p:blipFill>
        <p:spPr>
          <a:xfrm>
            <a:off x="6624000" y="1106280"/>
            <a:ext cx="5321880" cy="487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CustomShape 1"/>
          <p:cNvSpPr/>
          <p:nvPr/>
        </p:nvSpPr>
        <p:spPr>
          <a:xfrm>
            <a:off x="11451600" y="6533640"/>
            <a:ext cx="427680" cy="28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817C3CA5-FD73-4C51-BDDA-5E3E7BDBE759}" type="slidenum">
              <a:rPr lang="en-US" sz="1000" b="1" strike="noStrike" spc="-1">
                <a:solidFill>
                  <a:srgbClr val="000000"/>
                </a:solidFill>
                <a:latin typeface="Arial"/>
                <a:ea typeface="DejaVu Sans"/>
              </a:rPr>
              <a:t>18</a:t>
            </a:fld>
            <a:endParaRPr lang="en-US" sz="1000" b="1" strike="noStrike" spc="-1">
              <a:latin typeface="Arial"/>
            </a:endParaRPr>
          </a:p>
        </p:txBody>
      </p:sp>
      <p:sp>
        <p:nvSpPr>
          <p:cNvPr id="723" name="CustomShape 2"/>
          <p:cNvSpPr/>
          <p:nvPr/>
        </p:nvSpPr>
        <p:spPr>
          <a:xfrm>
            <a:off x="462600" y="32040"/>
            <a:ext cx="1149516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Dynamic Aperture in the RCS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725" name="Picture 757"/>
          <p:cNvPicPr/>
          <p:nvPr/>
        </p:nvPicPr>
        <p:blipFill>
          <a:blip r:embed="rId2"/>
          <a:stretch/>
        </p:blipFill>
        <p:spPr>
          <a:xfrm>
            <a:off x="274320" y="1828800"/>
            <a:ext cx="3929400" cy="2950920"/>
          </a:xfrm>
          <a:prstGeom prst="rect">
            <a:avLst/>
          </a:prstGeom>
          <a:ln>
            <a:noFill/>
          </a:ln>
        </p:spPr>
      </p:pic>
      <p:pic>
        <p:nvPicPr>
          <p:cNvPr id="726" name="Picture 758"/>
          <p:cNvPicPr/>
          <p:nvPr/>
        </p:nvPicPr>
        <p:blipFill>
          <a:blip r:embed="rId3"/>
          <a:stretch/>
        </p:blipFill>
        <p:spPr>
          <a:xfrm>
            <a:off x="4206240" y="1828800"/>
            <a:ext cx="3929400" cy="2950920"/>
          </a:xfrm>
          <a:prstGeom prst="rect">
            <a:avLst/>
          </a:prstGeom>
          <a:ln>
            <a:noFill/>
          </a:ln>
        </p:spPr>
      </p:pic>
      <p:pic>
        <p:nvPicPr>
          <p:cNvPr id="727" name="Picture 759"/>
          <p:cNvPicPr/>
          <p:nvPr/>
        </p:nvPicPr>
        <p:blipFill>
          <a:blip r:embed="rId4"/>
          <a:stretch/>
        </p:blipFill>
        <p:spPr>
          <a:xfrm>
            <a:off x="8138160" y="1828800"/>
            <a:ext cx="3929400" cy="2950920"/>
          </a:xfrm>
          <a:prstGeom prst="rect">
            <a:avLst/>
          </a:prstGeom>
          <a:ln>
            <a:noFill/>
          </a:ln>
        </p:spPr>
      </p:pic>
      <p:sp>
        <p:nvSpPr>
          <p:cNvPr id="728" name="CustomShape 4"/>
          <p:cNvSpPr/>
          <p:nvPr/>
        </p:nvSpPr>
        <p:spPr>
          <a:xfrm>
            <a:off x="1578240" y="4896000"/>
            <a:ext cx="2566800" cy="3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0% dp/p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729" name="CustomShape 5"/>
          <p:cNvSpPr/>
          <p:nvPr/>
        </p:nvSpPr>
        <p:spPr>
          <a:xfrm>
            <a:off x="5622120" y="4896360"/>
            <a:ext cx="2391480" cy="3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0.5% dp/p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730" name="CustomShape 6"/>
          <p:cNvSpPr/>
          <p:nvPr/>
        </p:nvSpPr>
        <p:spPr>
          <a:xfrm>
            <a:off x="9642960" y="4896360"/>
            <a:ext cx="2104920" cy="3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1% dp/p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017D05-0695-9FF6-6B42-BD318485DBC5}"/>
              </a:ext>
            </a:extLst>
          </p:cNvPr>
          <p:cNvSpPr txBox="1"/>
          <p:nvPr/>
        </p:nvSpPr>
        <p:spPr>
          <a:xfrm>
            <a:off x="518933" y="5383800"/>
            <a:ext cx="11673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Dynamic aperture shown at injection, when emittances are largest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Below a few GeV, electrons behave like hadrons – no synchrotron radiation damping and quantum excitation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Picture 1"/>
          <p:cNvPicPr/>
          <p:nvPr/>
        </p:nvPicPr>
        <p:blipFill>
          <a:blip r:embed="rId2"/>
          <a:stretch/>
        </p:blipFill>
        <p:spPr>
          <a:xfrm>
            <a:off x="379440" y="1022040"/>
            <a:ext cx="7315920" cy="3705120"/>
          </a:xfrm>
          <a:prstGeom prst="rect">
            <a:avLst/>
          </a:prstGeom>
          <a:ln>
            <a:noFill/>
          </a:ln>
        </p:spPr>
      </p:pic>
      <p:sp>
        <p:nvSpPr>
          <p:cNvPr id="737" name="CustomShape 1"/>
          <p:cNvSpPr/>
          <p:nvPr/>
        </p:nvSpPr>
        <p:spPr>
          <a:xfrm>
            <a:off x="11451600" y="6533640"/>
            <a:ext cx="427680" cy="28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F1950E2F-BCE3-4A97-BB78-413CB15B56DD}" type="slidenum">
              <a:rPr lang="en-US" sz="1000" b="1" strike="noStrike" spc="-1">
                <a:solidFill>
                  <a:srgbClr val="000000"/>
                </a:solidFill>
                <a:latin typeface="Arial"/>
                <a:ea typeface="DejaVu Sans"/>
              </a:rPr>
              <a:t>19</a:t>
            </a:fld>
            <a:endParaRPr lang="en-US" sz="1000" b="1" strike="noStrike" spc="-1">
              <a:latin typeface="Arial"/>
            </a:endParaRPr>
          </a:p>
        </p:txBody>
      </p:sp>
      <p:sp>
        <p:nvSpPr>
          <p:cNvPr id="738" name="CustomShape 2"/>
          <p:cNvSpPr/>
          <p:nvPr/>
        </p:nvSpPr>
        <p:spPr>
          <a:xfrm>
            <a:off x="462600" y="32040"/>
            <a:ext cx="1149516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RCS Extraction Parameters </a:t>
            </a:r>
            <a:r>
              <a:rPr lang="en-US" sz="3600" b="1" spc="-1" dirty="0">
                <a:solidFill>
                  <a:srgbClr val="000000"/>
                </a:solidFill>
                <a:latin typeface="Arial"/>
                <a:ea typeface="DejaVu Sans"/>
              </a:rPr>
              <a:t>and ESR Requirements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740" name="CustomShape 4"/>
          <p:cNvSpPr/>
          <p:nvPr/>
        </p:nvSpPr>
        <p:spPr>
          <a:xfrm>
            <a:off x="1105920" y="4803480"/>
            <a:ext cx="6061320" cy="7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Ranges of extraction parameters from the RCS for 10 seeds with realistic errors and corrections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741" name="CustomShape 5"/>
          <p:cNvSpPr/>
          <p:nvPr/>
        </p:nvSpPr>
        <p:spPr>
          <a:xfrm>
            <a:off x="5037480" y="3837960"/>
            <a:ext cx="346680" cy="276120"/>
          </a:xfrm>
          <a:prstGeom prst="rect">
            <a:avLst/>
          </a:prstGeom>
          <a:solidFill>
            <a:srgbClr val="FF0000">
              <a:alpha val="29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742" name="CustomShape 6"/>
          <p:cNvSpPr/>
          <p:nvPr/>
        </p:nvSpPr>
        <p:spPr>
          <a:xfrm>
            <a:off x="3870360" y="3843000"/>
            <a:ext cx="330480" cy="283680"/>
          </a:xfrm>
          <a:prstGeom prst="rect">
            <a:avLst/>
          </a:prstGeom>
          <a:solidFill>
            <a:srgbClr val="FF0000">
              <a:alpha val="29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743" name="CustomShape 7"/>
          <p:cNvSpPr/>
          <p:nvPr/>
        </p:nvSpPr>
        <p:spPr>
          <a:xfrm>
            <a:off x="5190120" y="3574800"/>
            <a:ext cx="553680" cy="254880"/>
          </a:xfrm>
          <a:prstGeom prst="rect">
            <a:avLst/>
          </a:prstGeom>
          <a:solidFill>
            <a:srgbClr val="FF0000">
              <a:alpha val="29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744" name="CustomShape 8"/>
          <p:cNvSpPr/>
          <p:nvPr/>
        </p:nvSpPr>
        <p:spPr>
          <a:xfrm>
            <a:off x="6206400" y="3344400"/>
            <a:ext cx="811440" cy="228960"/>
          </a:xfrm>
          <a:prstGeom prst="rect">
            <a:avLst/>
          </a:prstGeom>
          <a:solidFill>
            <a:srgbClr val="FF0000">
              <a:alpha val="29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745" name="CustomShape 9"/>
          <p:cNvSpPr/>
          <p:nvPr/>
        </p:nvSpPr>
        <p:spPr>
          <a:xfrm>
            <a:off x="6208200" y="3834720"/>
            <a:ext cx="330480" cy="283680"/>
          </a:xfrm>
          <a:prstGeom prst="rect">
            <a:avLst/>
          </a:prstGeom>
          <a:solidFill>
            <a:srgbClr val="FF0000">
              <a:alpha val="29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746" name="CustomShape 10"/>
          <p:cNvSpPr/>
          <p:nvPr/>
        </p:nvSpPr>
        <p:spPr>
          <a:xfrm>
            <a:off x="6610680" y="3841200"/>
            <a:ext cx="475200" cy="273960"/>
          </a:xfrm>
          <a:prstGeom prst="rect">
            <a:avLst/>
          </a:prstGeom>
          <a:solidFill>
            <a:srgbClr val="FFFF6D">
              <a:alpha val="29000"/>
            </a:srgbClr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747" name="CustomShape 11"/>
          <p:cNvSpPr/>
          <p:nvPr/>
        </p:nvSpPr>
        <p:spPr>
          <a:xfrm>
            <a:off x="7396560" y="1967231"/>
            <a:ext cx="4452840" cy="3389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98500"/>
          </a:bodyPr>
          <a:lstStyle/>
          <a:p>
            <a:pPr marL="228600" indent="-223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sz="1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The lower bound of the ESR emittance acceptance is determined by the proton beam blowup in beam-beam simulations. The upper bound of the emittance acceptance is currently under active study</a:t>
            </a:r>
            <a:endParaRPr lang="en-US" sz="1900" b="0" strike="noStrike" spc="-1" dirty="0">
              <a:latin typeface="Arial"/>
            </a:endParaRPr>
          </a:p>
          <a:p>
            <a:pPr marL="228600" indent="-223520">
              <a:lnSpc>
                <a:spcPct val="120000"/>
              </a:lnSpc>
              <a:spcBef>
                <a:spcPts val="1001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sz="1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Parameters highlighted in </a:t>
            </a:r>
            <a:r>
              <a:rPr lang="en-US" sz="19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red</a:t>
            </a:r>
            <a:r>
              <a:rPr lang="en-US" sz="1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may</a:t>
            </a:r>
            <a:r>
              <a:rPr lang="en-US" sz="19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en-US" sz="1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require additional effort to match what is required by the</a:t>
            </a:r>
            <a:r>
              <a:rPr lang="en-US" sz="1900" b="0" strike="noStrike" spc="-1" dirty="0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lang="en-US" sz="19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ESR</a:t>
            </a:r>
            <a:endParaRPr lang="en-US" sz="19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2266-9F63-8F68-351F-EC0F5663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Storage Ring (ESR)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17838-2A87-1B18-7320-E2F8474B5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1A3B658-DC7E-1037-943B-46602A2DF24C}"/>
              </a:ext>
            </a:extLst>
          </p:cNvPr>
          <p:cNvSpPr txBox="1">
            <a:spLocks/>
          </p:cNvSpPr>
          <p:nvPr/>
        </p:nvSpPr>
        <p:spPr>
          <a:xfrm>
            <a:off x="681131" y="97971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 Storage Ring (ESR) consists of six </a:t>
            </a:r>
            <a:r>
              <a:rPr lang="en-US" dirty="0">
                <a:solidFill>
                  <a:srgbClr val="0070C0"/>
                </a:solidFill>
              </a:rPr>
              <a:t>FODO</a:t>
            </a:r>
            <a:r>
              <a:rPr lang="en-US" dirty="0"/>
              <a:t>-cell arcs, and six straight sections (IRs)</a:t>
            </a:r>
          </a:p>
          <a:p>
            <a:r>
              <a:rPr lang="en-US" dirty="0">
                <a:solidFill>
                  <a:srgbClr val="0070C0"/>
                </a:solidFill>
              </a:rPr>
              <a:t>Straight sections </a:t>
            </a:r>
            <a:r>
              <a:rPr lang="en-US" dirty="0"/>
              <a:t>are used for:</a:t>
            </a:r>
          </a:p>
          <a:p>
            <a:pPr lvl="1"/>
            <a:r>
              <a:rPr lang="en-US" dirty="0"/>
              <a:t>RF cavities (IR10)</a:t>
            </a:r>
          </a:p>
          <a:p>
            <a:pPr lvl="1"/>
            <a:r>
              <a:rPr lang="en-US" dirty="0"/>
              <a:t>Cross-over with HSR (IR12)</a:t>
            </a:r>
          </a:p>
          <a:p>
            <a:pPr lvl="1"/>
            <a:r>
              <a:rPr lang="en-US"/>
              <a:t>Abort system </a:t>
            </a:r>
            <a:r>
              <a:rPr lang="en-US" dirty="0"/>
              <a:t>(IR2)</a:t>
            </a:r>
          </a:p>
          <a:p>
            <a:pPr lvl="1"/>
            <a:r>
              <a:rPr lang="en-US" dirty="0"/>
              <a:t>Injection and cross-over </a:t>
            </a:r>
          </a:p>
          <a:p>
            <a:pPr marL="227012" lvl="1" indent="0">
              <a:buNone/>
            </a:pPr>
            <a:r>
              <a:rPr lang="en-US" dirty="0"/>
              <a:t>    with HSR (IR4)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Detector (IR6)</a:t>
            </a:r>
          </a:p>
          <a:p>
            <a:pPr lvl="1"/>
            <a:r>
              <a:rPr lang="en-US" dirty="0"/>
              <a:t>Future second detector </a:t>
            </a:r>
          </a:p>
          <a:p>
            <a:pPr marL="227012" lvl="1" indent="0">
              <a:buNone/>
            </a:pPr>
            <a:r>
              <a:rPr lang="en-US" dirty="0"/>
              <a:t>    (IR8)</a:t>
            </a:r>
          </a:p>
          <a:p>
            <a:pPr lvl="1"/>
            <a:endParaRPr lang="en-US" dirty="0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DDB369D5-44B1-C72B-F69C-00A3338D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547" y="1418794"/>
            <a:ext cx="1965275" cy="1411235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CECE7968-8B06-6D4D-0969-BB1BB5B1D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674" y="3584495"/>
            <a:ext cx="3452961" cy="2509692"/>
          </a:xfrm>
          <a:prstGeom prst="rect">
            <a:avLst/>
          </a:prstGeom>
        </p:spPr>
      </p:pic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63DC7105-4B24-2AFF-539A-7B5FE899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388" y="1946787"/>
            <a:ext cx="4147400" cy="4147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752A355-B981-BD9A-83CA-FADADE368469}"/>
              </a:ext>
            </a:extLst>
          </p:cNvPr>
          <p:cNvSpPr/>
          <p:nvPr/>
        </p:nvSpPr>
        <p:spPr>
          <a:xfrm>
            <a:off x="8878529" y="4178710"/>
            <a:ext cx="1199536" cy="56043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403BEF-8CAB-1846-5151-405C6D788D91}"/>
              </a:ext>
            </a:extLst>
          </p:cNvPr>
          <p:cNvCxnSpPr>
            <a:cxnSpLocks/>
          </p:cNvCxnSpPr>
          <p:nvPr/>
        </p:nvCxnSpPr>
        <p:spPr>
          <a:xfrm>
            <a:off x="7740635" y="3795252"/>
            <a:ext cx="1472191" cy="5604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1F7960-AE00-28C7-4077-05B9E71E46C3}"/>
              </a:ext>
            </a:extLst>
          </p:cNvPr>
          <p:cNvCxnSpPr>
            <a:cxnSpLocks/>
          </p:cNvCxnSpPr>
          <p:nvPr/>
        </p:nvCxnSpPr>
        <p:spPr>
          <a:xfrm flipV="1">
            <a:off x="7740635" y="4678494"/>
            <a:ext cx="1472191" cy="11997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155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802437-3504-5EF9-DC4C-11E262FAD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F8DD6F-E92B-9870-7178-0AD27290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B5D01-FBBC-98E4-5672-E52B0E135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Achieving the high bunch intensities required by the ESR necessitates accumulation in the injector chain</a:t>
            </a:r>
          </a:p>
          <a:p>
            <a:r>
              <a:rPr lang="en-US" dirty="0"/>
              <a:t>Radiation damping at RCS injection energy is too slow to provide one full-intensity bunch per second</a:t>
            </a:r>
          </a:p>
          <a:p>
            <a:r>
              <a:rPr lang="en-US" dirty="0"/>
              <a:t>Solution: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B1985-053E-17F8-87C8-7D6D10108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445" y="1382138"/>
            <a:ext cx="8231881" cy="6360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60547D-6BE6-4543-BD22-9D2D93AE55B6}"/>
              </a:ext>
            </a:extLst>
          </p:cNvPr>
          <p:cNvSpPr txBox="1"/>
          <p:nvPr/>
        </p:nvSpPr>
        <p:spPr>
          <a:xfrm>
            <a:off x="690465" y="2946629"/>
            <a:ext cx="619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dedicated Beam Accumulator Ring (BAR) </a:t>
            </a:r>
          </a:p>
        </p:txBody>
      </p:sp>
    </p:spTree>
    <p:extLst>
      <p:ext uri="{BB962C8B-B14F-4D97-AF65-F5344CB8AC3E}">
        <p14:creationId xmlns:p14="http://schemas.microsoft.com/office/powerpoint/2010/main" val="35866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BC21D-6DFD-1587-EF54-59CDA7E17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6D6E10-BD22-528D-9E4A-6D439D5F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Accumulator Ring BAR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8ED681-E6F3-11D5-C8DC-A3B76EADE1E5}"/>
              </a:ext>
            </a:extLst>
          </p:cNvPr>
          <p:cNvSpPr txBox="1"/>
          <p:nvPr/>
        </p:nvSpPr>
        <p:spPr>
          <a:xfrm>
            <a:off x="691978" y="1186249"/>
            <a:ext cx="46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to </a:t>
            </a:r>
            <a:r>
              <a:rPr lang="en-US" b="1" dirty="0"/>
              <a:t>30 bunches </a:t>
            </a:r>
            <a:r>
              <a:rPr lang="en-US" dirty="0"/>
              <a:t>with </a:t>
            </a:r>
            <a:r>
              <a:rPr lang="en-US" b="1" dirty="0"/>
              <a:t>1.0 to 1.7 </a:t>
            </a:r>
            <a:r>
              <a:rPr lang="en-US" b="1" dirty="0" err="1"/>
              <a:t>nC</a:t>
            </a:r>
            <a:r>
              <a:rPr lang="en-US" b="1" dirty="0"/>
              <a:t> each </a:t>
            </a:r>
            <a:r>
              <a:rPr lang="en-US" dirty="0"/>
              <a:t>from the LINAC must be </a:t>
            </a:r>
            <a:r>
              <a:rPr lang="en-US" b="1" dirty="0"/>
              <a:t>injected</a:t>
            </a:r>
            <a:r>
              <a:rPr lang="en-US" dirty="0"/>
              <a:t> into BAR: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DE0C2F-C6BE-AA39-2F66-0FC63DC3D876}"/>
              </a:ext>
            </a:extLst>
          </p:cNvPr>
          <p:cNvSpPr txBox="1"/>
          <p:nvPr/>
        </p:nvSpPr>
        <p:spPr>
          <a:xfrm>
            <a:off x="6800335" y="1186249"/>
            <a:ext cx="46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28 </a:t>
            </a:r>
            <a:r>
              <a:rPr lang="en-US" b="1" dirty="0" err="1"/>
              <a:t>nC</a:t>
            </a:r>
            <a:r>
              <a:rPr lang="en-US" dirty="0"/>
              <a:t> bunches </a:t>
            </a:r>
            <a:r>
              <a:rPr lang="en-US" b="1" dirty="0"/>
              <a:t>extracted</a:t>
            </a:r>
            <a:r>
              <a:rPr lang="en-US" dirty="0"/>
              <a:t> from the BAR must meet the following requirements: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8F20B36-FCF1-6D7B-ECBB-9294A013F9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54227" y="2366645"/>
              <a:ext cx="5404022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7168">
                      <a:extLst>
                        <a:ext uri="{9D8B030D-6E8A-4147-A177-3AD203B41FA5}">
                          <a16:colId xmlns:a16="http://schemas.microsoft.com/office/drawing/2014/main" val="4067147916"/>
                        </a:ext>
                      </a:extLst>
                    </a:gridCol>
                    <a:gridCol w="1637981">
                      <a:extLst>
                        <a:ext uri="{9D8B030D-6E8A-4147-A177-3AD203B41FA5}">
                          <a16:colId xmlns:a16="http://schemas.microsoft.com/office/drawing/2014/main" val="3731565624"/>
                        </a:ext>
                      </a:extLst>
                    </a:gridCol>
                    <a:gridCol w="1508873">
                      <a:extLst>
                        <a:ext uri="{9D8B030D-6E8A-4147-A177-3AD203B41FA5}">
                          <a16:colId xmlns:a16="http://schemas.microsoft.com/office/drawing/2014/main" val="1928463348"/>
                        </a:ext>
                      </a:extLst>
                    </a:gridCol>
                  </a:tblGrid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Injected 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Nominal at 1.1nC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Worst-case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6806291"/>
                      </a:ext>
                    </a:extLst>
                  </a:tr>
                  <a:tr h="52782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Geometric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X: 45 nm-rad</a:t>
                          </a:r>
                        </a:p>
                        <a:p>
                          <a:r>
                            <a:rPr lang="en-US"/>
                            <a:t>Y: 30 nm-rad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X: 68 nm-rad</a:t>
                          </a:r>
                        </a:p>
                        <a:p>
                          <a:r>
                            <a:rPr lang="en-US"/>
                            <a:t>Y: 68 nm-rad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922340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energy spread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ΔE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0.45%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2390802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bunch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0.7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0.95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2455467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Energy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750 MeV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615823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Repetition rate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30 Hz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5555568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pulse-to-pulse energy jitter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0.15%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7006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C8F20B36-FCF1-6D7B-ECBB-9294A013F9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76341467"/>
                  </p:ext>
                </p:extLst>
              </p:nvPr>
            </p:nvGraphicFramePr>
            <p:xfrm>
              <a:off x="354227" y="2366645"/>
              <a:ext cx="5404022" cy="3657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7168">
                      <a:extLst>
                        <a:ext uri="{9D8B030D-6E8A-4147-A177-3AD203B41FA5}">
                          <a16:colId xmlns:a16="http://schemas.microsoft.com/office/drawing/2014/main" val="4067147916"/>
                        </a:ext>
                      </a:extLst>
                    </a:gridCol>
                    <a:gridCol w="1637981">
                      <a:extLst>
                        <a:ext uri="{9D8B030D-6E8A-4147-A177-3AD203B41FA5}">
                          <a16:colId xmlns:a16="http://schemas.microsoft.com/office/drawing/2014/main" val="3731565624"/>
                        </a:ext>
                      </a:extLst>
                    </a:gridCol>
                    <a:gridCol w="1508873">
                      <a:extLst>
                        <a:ext uri="{9D8B030D-6E8A-4147-A177-3AD203B41FA5}">
                          <a16:colId xmlns:a16="http://schemas.microsoft.com/office/drawing/2014/main" val="1928463348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Injected 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Nominal at 1.1nC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Worst-case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680629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Geometric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X: 45 nm-rad</a:t>
                          </a:r>
                        </a:p>
                        <a:p>
                          <a:r>
                            <a:rPr lang="en-US"/>
                            <a:t>Y: 30 nm-rad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X: 68 nm-rad</a:t>
                          </a:r>
                        </a:p>
                        <a:p>
                          <a:r>
                            <a:rPr lang="en-US"/>
                            <a:t>Y: 68 nm-rad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92234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0" t="-202830" r="-140811" b="-2830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0.45%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23908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bunch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0.7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0.95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245546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Energy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750 MeV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61582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Repetition rate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30 Hz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555556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pulse-to-pulse energy jitter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0.15%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70067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4B3C4CF-C8AC-8C7C-BF8E-1AE5E4CB6D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5564474"/>
                  </p:ext>
                </p:extLst>
              </p:nvPr>
            </p:nvGraphicFramePr>
            <p:xfrm>
              <a:off x="6924576" y="2366645"/>
              <a:ext cx="4913197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3651">
                      <a:extLst>
                        <a:ext uri="{9D8B030D-6E8A-4147-A177-3AD203B41FA5}">
                          <a16:colId xmlns:a16="http://schemas.microsoft.com/office/drawing/2014/main" val="4067147916"/>
                        </a:ext>
                      </a:extLst>
                    </a:gridCol>
                    <a:gridCol w="2339546">
                      <a:extLst>
                        <a:ext uri="{9D8B030D-6E8A-4147-A177-3AD203B41FA5}">
                          <a16:colId xmlns:a16="http://schemas.microsoft.com/office/drawing/2014/main" val="3731565624"/>
                        </a:ext>
                      </a:extLst>
                    </a:gridCol>
                  </a:tblGrid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Extracted</a:t>
                          </a:r>
                        </a:p>
                        <a:p>
                          <a:r>
                            <a:rPr lang="en-US"/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Extracted beam requirement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6806291"/>
                      </a:ext>
                    </a:extLst>
                  </a:tr>
                  <a:tr h="52782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Geometric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X: &lt;170 nm-rad</a:t>
                          </a:r>
                        </a:p>
                        <a:p>
                          <a:r>
                            <a:rPr lang="en-US" dirty="0"/>
                            <a:t>Y: &lt;65 nm-rad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922340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energy spread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ΔE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0.05–0.5%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2390802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bunch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20–70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2455467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750 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615823"/>
                      </a:ext>
                    </a:extLst>
                  </a:tr>
                  <a:tr h="305801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Repetition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55555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4B3C4CF-C8AC-8C7C-BF8E-1AE5E4CB6D9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5564474"/>
                  </p:ext>
                </p:extLst>
              </p:nvPr>
            </p:nvGraphicFramePr>
            <p:xfrm>
              <a:off x="6924576" y="2366645"/>
              <a:ext cx="4913197" cy="3017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73651">
                      <a:extLst>
                        <a:ext uri="{9D8B030D-6E8A-4147-A177-3AD203B41FA5}">
                          <a16:colId xmlns:a16="http://schemas.microsoft.com/office/drawing/2014/main" val="4067147916"/>
                        </a:ext>
                      </a:extLst>
                    </a:gridCol>
                    <a:gridCol w="2339546">
                      <a:extLst>
                        <a:ext uri="{9D8B030D-6E8A-4147-A177-3AD203B41FA5}">
                          <a16:colId xmlns:a16="http://schemas.microsoft.com/office/drawing/2014/main" val="373156562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Extracted</a:t>
                          </a:r>
                        </a:p>
                        <a:p>
                          <a:r>
                            <a:rPr lang="en-US"/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Extracted beam requirement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680629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Geometric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X: &lt;170 nm-rad</a:t>
                          </a:r>
                        </a:p>
                        <a:p>
                          <a:r>
                            <a:rPr lang="en-US" dirty="0"/>
                            <a:t>Y: &lt;65 nm-rad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92234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6" t="-202830" r="-91962" b="-18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0.05–0.5%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239080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RMS bunch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20–70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245546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750 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961582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Repetition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 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55555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9878A3-09DA-F254-33C0-B6B0EE58727B}"/>
              </a:ext>
            </a:extLst>
          </p:cNvPr>
          <p:cNvSpPr txBox="1"/>
          <p:nvPr/>
        </p:nvSpPr>
        <p:spPr>
          <a:xfrm>
            <a:off x="7586488" y="5589612"/>
            <a:ext cx="386516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Spin polarization must be preserved</a:t>
            </a:r>
          </a:p>
        </p:txBody>
      </p:sp>
    </p:spTree>
    <p:extLst>
      <p:ext uri="{BB962C8B-B14F-4D97-AF65-F5344CB8AC3E}">
        <p14:creationId xmlns:p14="http://schemas.microsoft.com/office/powerpoint/2010/main" val="2897752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CEEAD-3D77-B3D3-11C6-469FB294E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CCB6B-67A7-BD75-BACD-D9FBC0813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ADED5C-517E-F531-B252-47F29B3E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766804"/>
          </a:xfrm>
        </p:spPr>
        <p:txBody>
          <a:bodyPr>
            <a:normAutofit/>
          </a:bodyPr>
          <a:lstStyle/>
          <a:p>
            <a:r>
              <a:rPr lang="en-US" dirty="0"/>
              <a:t>S-Band Injector LINAC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7F47F-76A6-C30A-826D-5359F6483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6" y="976184"/>
            <a:ext cx="8867774" cy="5143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C123A1-E311-65A5-74C6-149DE48E5C50}"/>
              </a:ext>
            </a:extLst>
          </p:cNvPr>
          <p:cNvSpPr txBox="1"/>
          <p:nvPr/>
        </p:nvSpPr>
        <p:spPr>
          <a:xfrm>
            <a:off x="465436" y="1109256"/>
            <a:ext cx="5747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Conventional S-Band (2856 MHz) normal-conducting LINAC, 750 MeV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Front-end is 10 MeV L-Band (1.3 GHz) normal-conducting LINAC due to larger aperture</a:t>
            </a:r>
          </a:p>
        </p:txBody>
      </p:sp>
    </p:spTree>
    <p:extLst>
      <p:ext uri="{BB962C8B-B14F-4D97-AF65-F5344CB8AC3E}">
        <p14:creationId xmlns:p14="http://schemas.microsoft.com/office/powerpoint/2010/main" val="3134865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laser beam&#10;&#10;Description automatically generated">
            <a:extLst>
              <a:ext uri="{FF2B5EF4-FFF2-40B4-BE49-F238E27FC236}">
                <a16:creationId xmlns:a16="http://schemas.microsoft.com/office/drawing/2014/main" id="{DD765FED-8804-8070-DA54-5776B0CC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9" y="1202077"/>
            <a:ext cx="6129269" cy="476720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D4B928-8E97-5FC1-34B1-F0350E17D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857EB-F153-4FB1-8EB4-1EE22CED448B}"/>
              </a:ext>
            </a:extLst>
          </p:cNvPr>
          <p:cNvSpPr/>
          <p:nvPr/>
        </p:nvSpPr>
        <p:spPr>
          <a:xfrm>
            <a:off x="553533" y="151304"/>
            <a:ext cx="9636435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000" b="1"/>
              <a:t>High Intensity Polarized HVDC Gun</a:t>
            </a:r>
            <a:endParaRPr lang="en-US" sz="4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74F47-3E6E-CDBC-6330-D0E40EEFC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157" y="1479801"/>
            <a:ext cx="5845731" cy="251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47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08AD9-0623-0B46-5B0C-3D2D49E59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FB6E5B-7B6C-4C82-B4DE-2A629539FD14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DB5103-78BE-F4C8-893C-E36760EB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R</a:t>
            </a:r>
            <a:r>
              <a:rPr lang="en-US" altLang="zh-CN" dirty="0"/>
              <a:t>otator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dirty="0"/>
              <a:t>Wien filter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744DE0-8221-7819-BD56-1E74869D1128}"/>
              </a:ext>
            </a:extLst>
          </p:cNvPr>
          <p:cNvSpPr txBox="1">
            <a:spLocks/>
          </p:cNvSpPr>
          <p:nvPr/>
        </p:nvSpPr>
        <p:spPr>
          <a:xfrm>
            <a:off x="335280" y="886449"/>
            <a:ext cx="9527177" cy="3237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Polarized electron gun produces &gt; 85% longitudinally polarized beam</a:t>
            </a:r>
          </a:p>
          <a:p>
            <a:r>
              <a:rPr lang="en-US" sz="2000" b="1" dirty="0"/>
              <a:t>Spins need to be vertical in BAR to preserve polarization</a:t>
            </a:r>
          </a:p>
          <a:p>
            <a:r>
              <a:rPr lang="en-US" sz="2000" b="1" dirty="0">
                <a:solidFill>
                  <a:schemeClr val="bg2"/>
                </a:solidFill>
              </a:rPr>
              <a:t>Wien filter as spin rotator:</a:t>
            </a:r>
          </a:p>
          <a:p>
            <a:endParaRPr lang="en-US" sz="2000" b="1" dirty="0">
              <a:solidFill>
                <a:schemeClr val="bg2"/>
              </a:solidFill>
            </a:endParaRPr>
          </a:p>
          <a:p>
            <a:endParaRPr lang="en-US" sz="2000" b="1" dirty="0">
              <a:solidFill>
                <a:schemeClr val="bg2"/>
              </a:solidFill>
            </a:endParaRPr>
          </a:p>
          <a:p>
            <a:r>
              <a:rPr lang="en-US" sz="2000" b="1" dirty="0">
                <a:solidFill>
                  <a:schemeClr val="bg2"/>
                </a:solidFill>
              </a:rPr>
              <a:t>High EIC gun beam energy requires long Wien filter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2"/>
                </a:solidFill>
              </a:rPr>
              <a:t>   - need additional focusing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476F1-A9F9-5477-E179-E870643C61E1}"/>
              </a:ext>
            </a:extLst>
          </p:cNvPr>
          <p:cNvSpPr txBox="1"/>
          <p:nvPr/>
        </p:nvSpPr>
        <p:spPr>
          <a:xfrm>
            <a:off x="414963" y="4287736"/>
            <a:ext cx="6010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cs typeface="Calibri" panose="020F0502020204030204" pitchFamily="34" charset="0"/>
              </a:rPr>
              <a:t>A</a:t>
            </a:r>
            <a:r>
              <a:rPr lang="en-US" sz="2000" b="1" i="0" u="none" strike="noStrike" dirty="0">
                <a:solidFill>
                  <a:schemeClr val="bg2"/>
                </a:solidFill>
                <a:effectLst/>
                <a:cs typeface="Calibri" panose="020F0502020204030204" pitchFamily="34" charset="0"/>
              </a:rPr>
              <a:t>pproach:</a:t>
            </a:r>
          </a:p>
          <a:p>
            <a:r>
              <a:rPr lang="en-US" sz="2000" b="1" dirty="0">
                <a:solidFill>
                  <a:schemeClr val="bg2"/>
                </a:solidFill>
                <a:cs typeface="Calibri" panose="020F0502020204030204" pitchFamily="34" charset="0"/>
              </a:rPr>
              <a:t>Two Wien filters, each one rotates spin by 45 deg.</a:t>
            </a:r>
          </a:p>
          <a:p>
            <a:r>
              <a:rPr lang="en-US" sz="2000" b="1" dirty="0">
                <a:solidFill>
                  <a:schemeClr val="bg2"/>
                </a:solidFill>
                <a:cs typeface="Calibri" panose="020F0502020204030204" pitchFamily="34" charset="0"/>
              </a:rPr>
              <a:t>Place a quadrupole triplet in between the Wien filter to focus the beam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FCD8CD-09FD-DB45-E043-7710913189C8}"/>
              </a:ext>
            </a:extLst>
          </p:cNvPr>
          <p:cNvGrpSpPr/>
          <p:nvPr/>
        </p:nvGrpSpPr>
        <p:grpSpPr>
          <a:xfrm>
            <a:off x="5784584" y="4463356"/>
            <a:ext cx="5501174" cy="1432997"/>
            <a:chOff x="5526191" y="3829420"/>
            <a:chExt cx="5501174" cy="14329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7E1C33-25E0-ED46-CC6C-2DDFF7118C43}"/>
                </a:ext>
              </a:extLst>
            </p:cNvPr>
            <p:cNvSpPr txBox="1"/>
            <p:nvPr/>
          </p:nvSpPr>
          <p:spPr>
            <a:xfrm>
              <a:off x="7205706" y="3829420"/>
              <a:ext cx="2121093" cy="369332"/>
            </a:xfrm>
            <a:prstGeom prst="rect">
              <a:avLst/>
            </a:prstGeom>
            <a:solidFill>
              <a:srgbClr val="143A5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Double Wien filters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38C020-43E7-1DED-4E65-3B222D353F0B}"/>
                </a:ext>
              </a:extLst>
            </p:cNvPr>
            <p:cNvGrpSpPr/>
            <p:nvPr/>
          </p:nvGrpSpPr>
          <p:grpSpPr>
            <a:xfrm>
              <a:off x="5526191" y="4330982"/>
              <a:ext cx="4514288" cy="907340"/>
              <a:chOff x="5602727" y="5158969"/>
              <a:chExt cx="4514288" cy="90734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E853DD8F-37B9-316D-D110-F1DB2EE5F29B}"/>
                  </a:ext>
                </a:extLst>
              </p:cNvPr>
              <p:cNvGrpSpPr/>
              <p:nvPr/>
            </p:nvGrpSpPr>
            <p:grpSpPr>
              <a:xfrm>
                <a:off x="5602727" y="5158969"/>
                <a:ext cx="4514288" cy="803926"/>
                <a:chOff x="-367251" y="4867977"/>
                <a:chExt cx="4514288" cy="803926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3A8E22F-50DD-A811-72E6-F88A8FD77D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108" y="4982308"/>
                  <a:ext cx="1204545" cy="0"/>
                </a:xfrm>
                <a:prstGeom prst="line">
                  <a:avLst/>
                </a:prstGeom>
                <a:ln w="25400">
                  <a:solidFill>
                    <a:srgbClr val="143A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857C75B-4A12-1A50-2C28-26D665904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108" y="5671903"/>
                  <a:ext cx="1204545" cy="0"/>
                </a:xfrm>
                <a:prstGeom prst="line">
                  <a:avLst/>
                </a:prstGeom>
                <a:ln w="25400">
                  <a:solidFill>
                    <a:srgbClr val="143A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757E7A8F-20DF-50B5-EE57-286A854C0F7E}"/>
                    </a:ext>
                  </a:extLst>
                </p:cNvPr>
                <p:cNvSpPr/>
                <p:nvPr/>
              </p:nvSpPr>
              <p:spPr>
                <a:xfrm flipV="1">
                  <a:off x="-367251" y="4867977"/>
                  <a:ext cx="2680529" cy="477765"/>
                </a:xfrm>
                <a:prstGeom prst="arc">
                  <a:avLst>
                    <a:gd name="adj1" fmla="val 13620713"/>
                    <a:gd name="adj2" fmla="val 21332265"/>
                  </a:avLst>
                </a:prstGeom>
                <a:ln w="12700">
                  <a:solidFill>
                    <a:srgbClr val="FF0000"/>
                  </a:solidFill>
                  <a:prstDash val="lg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8C4F48B-0DF7-CA9F-D154-1DD00DB65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108" y="5345743"/>
                  <a:ext cx="3431929" cy="2409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052535DB-D170-76D2-BA87-0CABE0ED7522}"/>
                  </a:ext>
                </a:extLst>
              </p:cNvPr>
              <p:cNvSpPr/>
              <p:nvPr/>
            </p:nvSpPr>
            <p:spPr>
              <a:xfrm>
                <a:off x="5602727" y="5636734"/>
                <a:ext cx="2680529" cy="429575"/>
              </a:xfrm>
              <a:prstGeom prst="arc">
                <a:avLst>
                  <a:gd name="adj1" fmla="val 13620713"/>
                  <a:gd name="adj2" fmla="val 21332265"/>
                </a:avLst>
              </a:prstGeom>
              <a:ln w="12700">
                <a:solidFill>
                  <a:srgbClr val="FF0000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75A16C5-DD3E-DB97-2CBB-9DE81E0681B3}"/>
                </a:ext>
              </a:extLst>
            </p:cNvPr>
            <p:cNvGrpSpPr/>
            <p:nvPr/>
          </p:nvGrpSpPr>
          <p:grpSpPr>
            <a:xfrm flipH="1">
              <a:off x="8325736" y="4355077"/>
              <a:ext cx="2701629" cy="907340"/>
              <a:chOff x="5602727" y="5158969"/>
              <a:chExt cx="2680529" cy="90734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497CCF1-6E2C-1BC0-21C6-4C9E453B8BD6}"/>
                  </a:ext>
                </a:extLst>
              </p:cNvPr>
              <p:cNvGrpSpPr/>
              <p:nvPr/>
            </p:nvGrpSpPr>
            <p:grpSpPr>
              <a:xfrm>
                <a:off x="5602727" y="5158969"/>
                <a:ext cx="2680529" cy="803926"/>
                <a:chOff x="-367251" y="4867977"/>
                <a:chExt cx="2680529" cy="803926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32F0096-ABB7-52E4-29A9-7AC92A050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108" y="4982308"/>
                  <a:ext cx="1204545" cy="0"/>
                </a:xfrm>
                <a:prstGeom prst="line">
                  <a:avLst/>
                </a:prstGeom>
                <a:ln w="25400">
                  <a:solidFill>
                    <a:srgbClr val="143A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02948D5-3DED-5AC6-EBB1-5A2A8F5715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5108" y="5671903"/>
                  <a:ext cx="1204545" cy="0"/>
                </a:xfrm>
                <a:prstGeom prst="line">
                  <a:avLst/>
                </a:prstGeom>
                <a:ln w="25400">
                  <a:solidFill>
                    <a:srgbClr val="143A5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E7613FE6-7DD6-29ED-44AD-9E4524978214}"/>
                    </a:ext>
                  </a:extLst>
                </p:cNvPr>
                <p:cNvSpPr/>
                <p:nvPr/>
              </p:nvSpPr>
              <p:spPr>
                <a:xfrm flipV="1">
                  <a:off x="-367251" y="4867977"/>
                  <a:ext cx="2680529" cy="477765"/>
                </a:xfrm>
                <a:prstGeom prst="arc">
                  <a:avLst>
                    <a:gd name="adj1" fmla="val 13620713"/>
                    <a:gd name="adj2" fmla="val 21332265"/>
                  </a:avLst>
                </a:prstGeom>
                <a:ln w="12700">
                  <a:solidFill>
                    <a:srgbClr val="FF0000"/>
                  </a:solidFill>
                  <a:prstDash val="lg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CD85F90-65E5-76EA-48ED-5F16DB3F08AC}"/>
                  </a:ext>
                </a:extLst>
              </p:cNvPr>
              <p:cNvSpPr/>
              <p:nvPr/>
            </p:nvSpPr>
            <p:spPr>
              <a:xfrm>
                <a:off x="5602727" y="5636734"/>
                <a:ext cx="2680529" cy="429575"/>
              </a:xfrm>
              <a:prstGeom prst="arc">
                <a:avLst>
                  <a:gd name="adj1" fmla="val 13620713"/>
                  <a:gd name="adj2" fmla="val 21365322"/>
                </a:avLst>
              </a:prstGeom>
              <a:ln w="12700">
                <a:solidFill>
                  <a:srgbClr val="FF0000"/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1BD494-7CF1-7E36-E244-6B545606F793}"/>
                </a:ext>
              </a:extLst>
            </p:cNvPr>
            <p:cNvSpPr/>
            <p:nvPr/>
          </p:nvSpPr>
          <p:spPr>
            <a:xfrm>
              <a:off x="8094449" y="4445313"/>
              <a:ext cx="45719" cy="68959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023E9D-3C4A-C0CF-D466-59707C83D34F}"/>
                </a:ext>
              </a:extLst>
            </p:cNvPr>
            <p:cNvSpPr/>
            <p:nvPr/>
          </p:nvSpPr>
          <p:spPr>
            <a:xfrm>
              <a:off x="8220534" y="4445313"/>
              <a:ext cx="45719" cy="68959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907D4B-91D9-7CF5-3309-87D1EC6C23E7}"/>
                </a:ext>
              </a:extLst>
            </p:cNvPr>
            <p:cNvSpPr/>
            <p:nvPr/>
          </p:nvSpPr>
          <p:spPr>
            <a:xfrm>
              <a:off x="8357813" y="4445313"/>
              <a:ext cx="45719" cy="68959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89FD62A-5094-3613-6D7B-3BA14F1A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871" y="1685755"/>
            <a:ext cx="2625380" cy="1429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BC78B3-A2BB-9266-EC4B-05A8C7F91EE4}"/>
                  </a:ext>
                </a:extLst>
              </p:cNvPr>
              <p:cNvSpPr txBox="1"/>
              <p:nvPr/>
            </p:nvSpPr>
            <p:spPr>
              <a:xfrm>
                <a:off x="1565419" y="2172609"/>
                <a:ext cx="1017650" cy="665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BC78B3-A2BB-9266-EC4B-05A8C7F91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419" y="2172609"/>
                <a:ext cx="1017650" cy="665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C08AD7-FA6D-2D9C-576A-2ADD101B0DC6}"/>
                  </a:ext>
                </a:extLst>
              </p:cNvPr>
              <p:cNvSpPr txBox="1"/>
              <p:nvPr/>
            </p:nvSpPr>
            <p:spPr>
              <a:xfrm>
                <a:off x="3420332" y="2317842"/>
                <a:ext cx="1535741" cy="520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/>
                  <a:t>Θ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𝑒𝐿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β</m:t>
                        </m:r>
                        <m:sSup>
                          <m:sSup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C08AD7-FA6D-2D9C-576A-2ADD101B0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332" y="2317842"/>
                <a:ext cx="1535741" cy="520014"/>
              </a:xfrm>
              <a:prstGeom prst="rect">
                <a:avLst/>
              </a:prstGeom>
              <a:blipFill>
                <a:blip r:embed="rId4"/>
                <a:stretch>
                  <a:fillRect l="-3175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334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4A9F9-944D-5880-3F0F-9FAC5E0F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3913876"/>
          </a:xfrm>
        </p:spPr>
        <p:txBody>
          <a:bodyPr/>
          <a:lstStyle/>
          <a:p>
            <a:r>
              <a:rPr lang="en-US" dirty="0"/>
              <a:t>The EIC Electron Storage Ring (ESR) resembles a polarized B-factory with a large energy range</a:t>
            </a:r>
          </a:p>
          <a:p>
            <a:r>
              <a:rPr lang="en-US" dirty="0"/>
              <a:t>Polarization performance in the ESR is optimized using dedicated vertical orbit bumps</a:t>
            </a:r>
          </a:p>
          <a:p>
            <a:r>
              <a:rPr lang="en-US" dirty="0"/>
              <a:t>RCS is based on a highly periodic lattice to avoid depolarizing spin resonances during the entire energy ramp</a:t>
            </a:r>
          </a:p>
          <a:p>
            <a:r>
              <a:rPr lang="en-US" dirty="0"/>
              <a:t>Pre-injector chain consists of an existing polarized electron gun with &gt;85% polarization, a 750 MeV LINAC, and a Beam Accumulator Ring (BAR)</a:t>
            </a:r>
          </a:p>
          <a:p>
            <a:r>
              <a:rPr lang="en-US" dirty="0"/>
              <a:t>Using frequent and continuous bunch replacement, time and ensemble average polarization in the ESR is expected to exceed 70%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3D6101-09EB-C2D7-5F5E-76835F54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08314C-D51D-8E89-197F-F289714144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77646-8FAC-7E46-4F36-F18BA932ED4A}"/>
              </a:ext>
            </a:extLst>
          </p:cNvPr>
          <p:cNvSpPr txBox="1"/>
          <p:nvPr/>
        </p:nvSpPr>
        <p:spPr>
          <a:xfrm>
            <a:off x="4978870" y="5164035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1364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AC78-0C2C-48D1-929E-FF6034C89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Parameters for Highest e-p 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2B6F5-3380-46D4-A70E-CD2FF6B73074}"/>
                  </a:ext>
                </a:extLst>
              </p:cNvPr>
              <p:cNvSpPr txBox="1"/>
              <p:nvPr/>
            </p:nvSpPr>
            <p:spPr>
              <a:xfrm>
                <a:off x="680310" y="1459037"/>
                <a:ext cx="391412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Electron</a:t>
                </a:r>
                <a:r>
                  <a:rPr lang="en-US" sz="2400" dirty="0"/>
                  <a:t> beam parameters resemble a (polarized) </a:t>
                </a:r>
                <a:r>
                  <a:rPr lang="en-US" sz="2400" dirty="0">
                    <a:solidFill>
                      <a:srgbClr val="0070C0"/>
                    </a:solidFill>
                  </a:rPr>
                  <a:t>B-Factory –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Many bunches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High beam current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Very small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70C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Large beam-beam parameters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2B6F5-3380-46D4-A70E-CD2FF6B73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10" y="1459037"/>
                <a:ext cx="3914129" cy="3785652"/>
              </a:xfrm>
              <a:prstGeom prst="rect">
                <a:avLst/>
              </a:prstGeom>
              <a:blipFill>
                <a:blip r:embed="rId2"/>
                <a:stretch>
                  <a:fillRect l="-2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FFF88C-2D9A-3350-0A91-AC8B413A7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31788" y="1349847"/>
            <a:ext cx="7304182" cy="381931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668A4EF-9631-E3D6-3253-AC0CEF84B376}"/>
              </a:ext>
            </a:extLst>
          </p:cNvPr>
          <p:cNvSpPr/>
          <p:nvPr/>
        </p:nvSpPr>
        <p:spPr>
          <a:xfrm>
            <a:off x="10039739" y="1129004"/>
            <a:ext cx="1696231" cy="40401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6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AAD89-439C-D105-53EA-C391800C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969F5-EF47-258E-9CD6-EA7BB3BF2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B74741-0553-A101-6981-2A5C01DCB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071" y="937725"/>
            <a:ext cx="4891617" cy="2893506"/>
          </a:xfrm>
          <a:prstGeom prst="rect">
            <a:avLst/>
          </a:prstGeom>
        </p:spPr>
      </p:pic>
      <p:pic>
        <p:nvPicPr>
          <p:cNvPr id="6" name="Content Placeholder 5" descr="A picture containing blue, several&#10;&#10;AI-generated content may be incorrect.">
            <a:extLst>
              <a:ext uri="{FF2B5EF4-FFF2-40B4-BE49-F238E27FC236}">
                <a16:creationId xmlns:a16="http://schemas.microsoft.com/office/drawing/2014/main" id="{6D262F8B-10B7-8529-DC71-EE4422C19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30162"/>
            <a:ext cx="3495060" cy="2621295"/>
          </a:xfrm>
          <a:prstGeom prst="rect">
            <a:avLst/>
          </a:prstGeom>
        </p:spPr>
      </p:pic>
      <p:pic>
        <p:nvPicPr>
          <p:cNvPr id="7" name="Content Placeholder 5" descr="A picture containing yellow, indoor&#10;&#10;AI-generated content may be incorrect.">
            <a:extLst>
              <a:ext uri="{FF2B5EF4-FFF2-40B4-BE49-F238E27FC236}">
                <a16:creationId xmlns:a16="http://schemas.microsoft.com/office/drawing/2014/main" id="{293C2A1A-B59A-AD40-957B-670800550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896" y="3121531"/>
            <a:ext cx="3858008" cy="2893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362D7-E3C3-98E6-61BF-AF81DE56C75C}"/>
              </a:ext>
            </a:extLst>
          </p:cNvPr>
          <p:cNvSpPr txBox="1"/>
          <p:nvPr/>
        </p:nvSpPr>
        <p:spPr>
          <a:xfrm>
            <a:off x="627797" y="1119628"/>
            <a:ext cx="35892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Received 400 quadrupoles and 280 </a:t>
            </a:r>
            <a:r>
              <a:rPr lang="en-US" sz="2000" dirty="0" err="1"/>
              <a:t>sextupoles</a:t>
            </a:r>
            <a:r>
              <a:rPr lang="en-US" sz="2000" dirty="0"/>
              <a:t> from 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Used TWICE the measured multipole errors in dynamic aperture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Adopted these multipoles as field quality requirements for the small number of new magnets still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B5931-E470-F24F-077A-47CB176D1BF6}"/>
              </a:ext>
            </a:extLst>
          </p:cNvPr>
          <p:cNvSpPr txBox="1"/>
          <p:nvPr/>
        </p:nvSpPr>
        <p:spPr>
          <a:xfrm>
            <a:off x="627797" y="4743409"/>
            <a:ext cx="5213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Dipole field quality requirements are based on field simulations with different mechanical/geometrical imperfections</a:t>
            </a:r>
          </a:p>
        </p:txBody>
      </p:sp>
    </p:spTree>
    <p:extLst>
      <p:ext uri="{BB962C8B-B14F-4D97-AF65-F5344CB8AC3E}">
        <p14:creationId xmlns:p14="http://schemas.microsoft.com/office/powerpoint/2010/main" val="2399301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CAE-83C9-7D87-E4FD-7D4B6556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E0486-66ED-67AF-EE90-E8FB9EF52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1F1ED95-0388-5FF8-ECF2-8EC7790EE5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5"/>
            <a:ext cx="11522075" cy="5211763"/>
          </a:xfrm>
        </p:spPr>
        <p:txBody>
          <a:bodyPr/>
          <a:lstStyle/>
          <a:p>
            <a:r>
              <a:rPr lang="en-US" dirty="0"/>
              <a:t>ESR needs 10 MW RF power, and up to 61 MV for ultimate performance</a:t>
            </a:r>
          </a:p>
          <a:p>
            <a:r>
              <a:rPr lang="en-US" dirty="0"/>
              <a:t>ESR lattice provides drift spaces for 9 two-cavity SRF cryomodules in IR10 </a:t>
            </a:r>
          </a:p>
          <a:p>
            <a:r>
              <a:rPr lang="en-US" dirty="0"/>
              <a:t>4 SRF cavities in 2 two-cavity cryomodules to be installed as part of ASR subproject, remaining six cryomodules for a total of 16 cavities in eight cryomodules  as part of Project and Integrated Performance (IP) subproject</a:t>
            </a:r>
          </a:p>
          <a:p>
            <a:r>
              <a:rPr lang="en-US" dirty="0"/>
              <a:t>3.2 MW total power solid-state amplifiers to be installed as part of ASR subproject, with another 9.6 MW to be added as part of Project and Integrated Performance (IP) subproject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6F5014-9075-8F79-7133-1682978A441D}"/>
              </a:ext>
            </a:extLst>
          </p:cNvPr>
          <p:cNvSpPr txBox="1"/>
          <p:nvPr/>
        </p:nvSpPr>
        <p:spPr>
          <a:xfrm>
            <a:off x="8268929" y="3569110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551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50AE-C829-1457-D520-E0009710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77B7-5511-05D9-96F6-3C5ABE9F3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225424-5E70-7453-D276-D549354DA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4" y="930275"/>
            <a:ext cx="5289908" cy="5211763"/>
          </a:xfrm>
        </p:spPr>
        <p:txBody>
          <a:bodyPr>
            <a:normAutofit fontScale="92500"/>
          </a:bodyPr>
          <a:lstStyle/>
          <a:p>
            <a:r>
              <a:rPr lang="en-US" dirty="0"/>
              <a:t>80x36 mm octagonal cross section for 15 sigma (fully coupled) plus 10 mm horizontal, 5 mm vertical aperture</a:t>
            </a:r>
          </a:p>
          <a:p>
            <a:r>
              <a:rPr lang="en-US" dirty="0"/>
              <a:t>Copper vacuum chamber for better radiation shielding than aluminum</a:t>
            </a:r>
          </a:p>
          <a:p>
            <a:r>
              <a:rPr lang="en-US" dirty="0"/>
              <a:t>Water cooling channels to remove 10 MW of synchrotron radiation heat load</a:t>
            </a:r>
          </a:p>
          <a:p>
            <a:r>
              <a:rPr lang="en-US" dirty="0"/>
              <a:t>Additional shielding to protect magnet coils from hard photons</a:t>
            </a:r>
          </a:p>
          <a:p>
            <a:r>
              <a:rPr lang="en-US" dirty="0"/>
              <a:t>5 </a:t>
            </a:r>
            <a:r>
              <a:rPr lang="en-US" dirty="0" err="1"/>
              <a:t>nTorr</a:t>
            </a:r>
            <a:r>
              <a:rPr lang="en-US" dirty="0"/>
              <a:t> vacuum required for 10 h beam-gas lifetime, based on simulations</a:t>
            </a:r>
          </a:p>
          <a:p>
            <a:r>
              <a:rPr lang="en-US" dirty="0"/>
              <a:t>Impedance budget under development – 60% complete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4D1E4-93FF-9F40-15DF-3D926749D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474" y="930275"/>
            <a:ext cx="2812418" cy="1224274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B06107-E65E-96AE-EAE1-9AA226E3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399"/>
          <a:stretch>
            <a:fillRect/>
          </a:stretch>
        </p:blipFill>
        <p:spPr>
          <a:xfrm>
            <a:off x="5789309" y="875030"/>
            <a:ext cx="3028728" cy="4342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224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CA7D-FF4B-C804-CD96-8713209B0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10A90-F8B4-8916-B74F-7CD433EC5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44FE0DF-4C0F-0E3A-F48E-04BB3E533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5"/>
            <a:ext cx="11522075" cy="5211763"/>
          </a:xfrm>
        </p:spPr>
        <p:txBody>
          <a:bodyPr>
            <a:normAutofit/>
          </a:bodyPr>
          <a:lstStyle/>
          <a:p>
            <a:r>
              <a:rPr lang="en-US" dirty="0"/>
              <a:t>Dual plane BPMs to be installed at vertically focusing quadrupoles only, with provisions for retrofitting at horizontally focusing quads (BPM housing as part of vacuum chamber, but no buttons)</a:t>
            </a:r>
          </a:p>
          <a:p>
            <a:r>
              <a:rPr lang="en-US" dirty="0"/>
              <a:t>BPM requirements based on envisioned operating scenarios, from initial low intensity, single bunch beam threading to full intensity luminosity operations</a:t>
            </a:r>
          </a:p>
          <a:p>
            <a:r>
              <a:rPr lang="en-US" dirty="0"/>
              <a:t>Limited number of BPMs downstream of injection kickers with fitted with special electronics capable of monitoring orbit of refilled bunch among up to 1159 circulating bunches</a:t>
            </a:r>
          </a:p>
          <a:p>
            <a:r>
              <a:rPr lang="en-US" dirty="0"/>
              <a:t>Bunch-by-bunch transverse and longitudinal feedback system requirements based on collective effects studies</a:t>
            </a:r>
          </a:p>
          <a:p>
            <a:r>
              <a:rPr lang="en-US" dirty="0"/>
              <a:t>Synchrotron light monitors</a:t>
            </a:r>
          </a:p>
        </p:txBody>
      </p:sp>
    </p:spTree>
    <p:extLst>
      <p:ext uri="{BB962C8B-B14F-4D97-AF65-F5344CB8AC3E}">
        <p14:creationId xmlns:p14="http://schemas.microsoft.com/office/powerpoint/2010/main" val="2766065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4D88-8F0F-7A55-243F-57A1C14A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Control in the ESR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C4C1B-4452-8291-E066-C102FB241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0D0207-D720-168B-E184-24094146A683}"/>
              </a:ext>
            </a:extLst>
          </p:cNvPr>
          <p:cNvSpPr txBox="1">
            <a:spLocks/>
          </p:cNvSpPr>
          <p:nvPr/>
        </p:nvSpPr>
        <p:spPr>
          <a:xfrm>
            <a:off x="462504" y="825179"/>
            <a:ext cx="11499850" cy="44346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EIC needs </a:t>
            </a:r>
            <a:r>
              <a:rPr lang="en-US" sz="2000" dirty="0">
                <a:solidFill>
                  <a:srgbClr val="0070C0"/>
                </a:solidFill>
              </a:rPr>
              <a:t>nearly constant (20 to 24 nm) emittance from 5 to 18 GeV for optimum luminosity, </a:t>
            </a:r>
            <a:r>
              <a:rPr lang="en-US" sz="2000" dirty="0"/>
              <a:t>but equilibrium emittance in an electron storage ring depends on beam energy: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Betatron</a:t>
            </a:r>
            <a:r>
              <a:rPr lang="en-US" sz="2000" dirty="0"/>
              <a:t> phase advance </a:t>
            </a:r>
            <a:r>
              <a:rPr lang="el-GR" sz="2000" dirty="0">
                <a:solidFill>
                  <a:srgbClr val="0070C0"/>
                </a:solidFill>
              </a:rPr>
              <a:t>μ</a:t>
            </a:r>
            <a:r>
              <a:rPr lang="en-US" sz="2000" dirty="0"/>
              <a:t> per FODO cell is the “knob” to adjust the emittance </a:t>
            </a: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99F92-3042-4AF8-4BB3-DE3D3D10564A}"/>
              </a:ext>
            </a:extLst>
          </p:cNvPr>
          <p:cNvSpPr txBox="1"/>
          <p:nvPr/>
        </p:nvSpPr>
        <p:spPr>
          <a:xfrm>
            <a:off x="462504" y="3027552"/>
            <a:ext cx="695217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 degrees at 10 GeV and 90 degrees at 18 GeV yield 20 nm at 10 GeV, 24 nm at 18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“Super-bends” </a:t>
            </a:r>
            <a:r>
              <a:rPr lang="en-US" sz="2000" dirty="0">
                <a:solidFill>
                  <a:srgbClr val="0070C0"/>
                </a:solidFill>
                <a:latin typeface="Arial"/>
                <a:cs typeface="Arial"/>
              </a:rPr>
              <a:t>(reverse bends) </a:t>
            </a:r>
            <a:r>
              <a:rPr lang="en-US" sz="2000" dirty="0">
                <a:latin typeface="Arial"/>
                <a:cs typeface="Arial"/>
              </a:rPr>
              <a:t>for emittance generation below 10 GeV</a:t>
            </a:r>
            <a:r>
              <a:rPr lang="en-US" sz="2000" dirty="0">
                <a:solidFill>
                  <a:srgbClr val="0070C0"/>
                </a:solidFill>
                <a:latin typeface="Arial"/>
                <a:cs typeface="Arial"/>
              </a:rPr>
              <a:t> – pole width  accommodates the ~20 mm orbit variation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coil field measurements to be taken along different paths to reflect these orbit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rial"/>
                <a:cs typeface="Arial"/>
              </a:rPr>
              <a:t>Feed-down due to off-center orbits </a:t>
            </a:r>
            <a:r>
              <a:rPr lang="en-US" sz="2000" dirty="0">
                <a:latin typeface="Arial"/>
                <a:cs typeface="Arial"/>
              </a:rPr>
              <a:t>taken into account in dynamic aperture tracking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BB7D20B-AFF4-37BA-1330-36FFE8F59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809" y="1721671"/>
            <a:ext cx="5963057" cy="85782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698AEF7-338E-A47D-2E60-1C3348D666E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86502" y="3266433"/>
            <a:ext cx="4114072" cy="286232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33651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CCBA-54B4-DE17-07CC-BB3512F1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Aperture in the ESR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3782A-1C71-978F-D8BE-9910BCB2F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D2F58CF-9F1F-4BBD-1C42-3FCDE1A28901}"/>
              </a:ext>
            </a:extLst>
          </p:cNvPr>
          <p:cNvSpPr txBox="1">
            <a:spLocks/>
          </p:cNvSpPr>
          <p:nvPr/>
        </p:nvSpPr>
        <p:spPr>
          <a:xfrm>
            <a:off x="462579" y="975365"/>
            <a:ext cx="11499925" cy="22201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ESR lattice has evolved over half a dozen iterations and is now under version control</a:t>
            </a:r>
          </a:p>
          <a:p>
            <a:r>
              <a:rPr lang="en-US" sz="2000" dirty="0"/>
              <a:t>Each lattice iteration was generated for three different energies (5, 10, and 18 GeV) and for 1 and 2 interaction regions</a:t>
            </a:r>
          </a:p>
          <a:p>
            <a:r>
              <a:rPr lang="en-US" sz="2000" dirty="0"/>
              <a:t>Dynamic aperture goal of 10σ was reached in every lattice iteration and configuration</a:t>
            </a:r>
          </a:p>
          <a:p>
            <a:r>
              <a:rPr lang="en-US" sz="2000" dirty="0"/>
              <a:t>Dynamic aperture optimization in final lattice version is in progress, expected to be final by 4/30/2026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3518D-D82D-AA98-6641-E936EFEC5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56" y="3195483"/>
            <a:ext cx="3090925" cy="2456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E146B-DD16-9074-12B6-7E4FAFE506A5}"/>
              </a:ext>
            </a:extLst>
          </p:cNvPr>
          <p:cNvSpPr txBox="1"/>
          <p:nvPr/>
        </p:nvSpPr>
        <p:spPr>
          <a:xfrm>
            <a:off x="914400" y="5760720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Fractional tune vs </a:t>
            </a:r>
            <a:r>
              <a:rPr lang="en-US" dirty="0">
                <a:solidFill>
                  <a:schemeClr val="tx2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chemeClr val="tx2"/>
                </a:solidFill>
              </a:rPr>
              <a:t> (±1%)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81CBA-3304-529B-89CD-DAEC182D8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866" y="3195483"/>
            <a:ext cx="3090925" cy="2503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169E18-7B85-F699-C088-87D679535941}"/>
              </a:ext>
            </a:extLst>
          </p:cNvPr>
          <p:cNvSpPr txBox="1"/>
          <p:nvPr/>
        </p:nvSpPr>
        <p:spPr>
          <a:xfrm>
            <a:off x="5120640" y="5760720"/>
            <a:ext cx="204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DA for </a:t>
            </a:r>
            <a:r>
              <a:rPr lang="en-US" dirty="0">
                <a:solidFill>
                  <a:schemeClr val="tx2"/>
                </a:solidFill>
                <a:latin typeface="Symbol" panose="05050102010706020507" pitchFamily="18" charset="2"/>
              </a:rPr>
              <a:t>d </a:t>
            </a:r>
            <a:r>
              <a:rPr lang="en-US" dirty="0">
                <a:solidFill>
                  <a:schemeClr val="tx2"/>
                </a:solidFill>
              </a:rPr>
              <a:t>= 0 to 1%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A173FB-D4E6-4987-CE3A-96D713540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3195484"/>
            <a:ext cx="3428104" cy="2459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98EA48-59E3-0D38-72AB-98F7282260B4}"/>
              </a:ext>
            </a:extLst>
          </p:cNvPr>
          <p:cNvSpPr txBox="1"/>
          <p:nvPr/>
        </p:nvSpPr>
        <p:spPr>
          <a:xfrm>
            <a:off x="9209876" y="576072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Sextupole K-values</a:t>
            </a:r>
          </a:p>
        </p:txBody>
      </p:sp>
    </p:spTree>
    <p:extLst>
      <p:ext uri="{BB962C8B-B14F-4D97-AF65-F5344CB8AC3E}">
        <p14:creationId xmlns:p14="http://schemas.microsoft.com/office/powerpoint/2010/main" val="283263040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a469d0-3036-4ae3-9923-3400c70aa5ce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99BA54FF9A948A609D910162EBE44" ma:contentTypeVersion="11" ma:contentTypeDescription="Create a new document." ma:contentTypeScope="" ma:versionID="b030e7558480345f9e2d2b5fdfc79679">
  <xsd:schema xmlns:xsd="http://www.w3.org/2001/XMLSchema" xmlns:xs="http://www.w3.org/2001/XMLSchema" xmlns:p="http://schemas.microsoft.com/office/2006/metadata/properties" xmlns:ns2="22a469d0-3036-4ae3-9923-3400c70aa5ce" xmlns:ns3="3bfd71d5-c7ac-4dca-b865-a609d1eb4074" targetNamespace="http://schemas.microsoft.com/office/2006/metadata/properties" ma:root="true" ma:fieldsID="0a0ec60bdd43616a51291bf749e267ac" ns2:_="" ns3:_="">
    <xsd:import namespace="22a469d0-3036-4ae3-9923-3400c70aa5ce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a469d0-3036-4ae3-9923-3400c70aa5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22a469d0-3036-4ae3-9923-3400c70aa5ce"/>
    <ds:schemaRef ds:uri="3bfd71d5-c7ac-4dca-b865-a609d1eb4074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91F7CA-7CD5-4264-9A02-95D64B757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a469d0-3036-4ae3-9923-3400c70aa5ce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(5)</Template>
  <TotalTime>151</TotalTime>
  <Words>1851</Words>
  <Application>Microsoft Office PowerPoint</Application>
  <PresentationFormat>Widescreen</PresentationFormat>
  <Paragraphs>250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Arial,Sans-Serif</vt:lpstr>
      <vt:lpstr>Calibri</vt:lpstr>
      <vt:lpstr>Cambria Math</vt:lpstr>
      <vt:lpstr>Symbol</vt:lpstr>
      <vt:lpstr>Wingdings</vt:lpstr>
      <vt:lpstr>BNL</vt:lpstr>
      <vt:lpstr>ESR and RCS Design</vt:lpstr>
      <vt:lpstr>Electron Storage Ring (ESR)</vt:lpstr>
      <vt:lpstr>Parameters for Highest e-p Luminosity</vt:lpstr>
      <vt:lpstr>Magnets</vt:lpstr>
      <vt:lpstr>Superconducting RF</vt:lpstr>
      <vt:lpstr>Vacuum System</vt:lpstr>
      <vt:lpstr>Instrumentation</vt:lpstr>
      <vt:lpstr>Emittance Control in the ESR</vt:lpstr>
      <vt:lpstr>Dynamic Aperture in the ESR</vt:lpstr>
      <vt:lpstr>ESR Polarization</vt:lpstr>
      <vt:lpstr>Polarization Optimization and Vertical Emittance Generation</vt:lpstr>
      <vt:lpstr>Electron Bunch Replacement Requirements</vt:lpstr>
      <vt:lpstr>Electron Injector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Bunch Formation</vt:lpstr>
      <vt:lpstr>Beam Accumulator Ring BAR </vt:lpstr>
      <vt:lpstr>S-Band Injector LINAC</vt:lpstr>
      <vt:lpstr>PowerPoint Presentation</vt:lpstr>
      <vt:lpstr>Spin Rotator using Wien filter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Montag, Christoph</dc:creator>
  <cp:keywords/>
  <dc:description/>
  <cp:lastModifiedBy>Montag, Christoph</cp:lastModifiedBy>
  <cp:revision>39</cp:revision>
  <dcterms:created xsi:type="dcterms:W3CDTF">2026-03-02T15:42:44Z</dcterms:created>
  <dcterms:modified xsi:type="dcterms:W3CDTF">2026-03-16T19:12:10Z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0x010100C6099BA54FF9A948A609D910162EBE44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SharedWithUsers">
    <vt:lpwstr/>
  </property>
</Properties>
</file>