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11" r:id="rId2"/>
    <p:sldId id="312" r:id="rId3"/>
    <p:sldId id="3746" r:id="rId4"/>
    <p:sldId id="3556" r:id="rId5"/>
    <p:sldId id="2147375439" r:id="rId6"/>
    <p:sldId id="2147375440" r:id="rId7"/>
    <p:sldId id="260" r:id="rId8"/>
    <p:sldId id="2147375432" r:id="rId9"/>
    <p:sldId id="2243" r:id="rId10"/>
    <p:sldId id="292" r:id="rId11"/>
    <p:sldId id="2244" r:id="rId12"/>
    <p:sldId id="2147375504" r:id="rId13"/>
    <p:sldId id="2147375447" r:id="rId14"/>
    <p:sldId id="2147375394" r:id="rId15"/>
    <p:sldId id="2147375507" r:id="rId16"/>
    <p:sldId id="274" r:id="rId17"/>
    <p:sldId id="2147375505" r:id="rId18"/>
    <p:sldId id="6141" r:id="rId19"/>
    <p:sldId id="2147375444" r:id="rId20"/>
    <p:sldId id="319" r:id="rId21"/>
    <p:sldId id="315" r:id="rId22"/>
    <p:sldId id="2147375449" r:id="rId23"/>
    <p:sldId id="2440" r:id="rId24"/>
    <p:sldId id="2147375502" r:id="rId25"/>
    <p:sldId id="5935" r:id="rId26"/>
    <p:sldId id="4378" r:id="rId27"/>
    <p:sldId id="5711" r:id="rId28"/>
    <p:sldId id="6142" r:id="rId29"/>
    <p:sldId id="6143" r:id="rId30"/>
    <p:sldId id="779" r:id="rId31"/>
    <p:sldId id="400" r:id="rId32"/>
    <p:sldId id="421" r:id="rId33"/>
    <p:sldId id="330" r:id="rId34"/>
    <p:sldId id="343" r:id="rId35"/>
    <p:sldId id="351" r:id="rId36"/>
    <p:sldId id="2147375503" r:id="rId37"/>
    <p:sldId id="2147375437" r:id="rId38"/>
    <p:sldId id="2147375436" r:id="rId39"/>
    <p:sldId id="257" r:id="rId40"/>
    <p:sldId id="2147375506" r:id="rId41"/>
    <p:sldId id="763" r:id="rId42"/>
    <p:sldId id="2147375352" r:id="rId4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A35FE-9480-524A-8087-0EC8B29A9E40}" v="614" dt="2026-03-19T01:31:13.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18"/>
  </p:normalViewPr>
  <p:slideViewPr>
    <p:cSldViewPr snapToGrid="0">
      <p:cViewPr varScale="1">
        <p:scale>
          <a:sx n="88" d="100"/>
          <a:sy n="88" d="100"/>
        </p:scale>
        <p:origin x="176"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03EA4-F0EE-46F0-848F-F2EFFB12DE5A}" type="datetimeFigureOut">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22C2D-4426-4EF5-AF57-04774FD62C05}" type="slidenum">
              <a:t>‹#›</a:t>
            </a:fld>
            <a:endParaRPr lang="en-US"/>
          </a:p>
        </p:txBody>
      </p:sp>
    </p:spTree>
    <p:extLst>
      <p:ext uri="{BB962C8B-B14F-4D97-AF65-F5344CB8AC3E}">
        <p14:creationId xmlns:p14="http://schemas.microsoft.com/office/powerpoint/2010/main" val="151689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Several decades following Rutherford's landmark experiment, our understanding solidified, revealing that atoms are composed of nucleons and electrons. Furthermore, the discovery of quarks and gluons as the constituents of nucleons further expanded our knowledge. However, physicists sought to generate an abundant supply of quarks and gluons to comprehensively study their properties and interactions.</a:t>
            </a:r>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281254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9</a:t>
            </a:fld>
            <a:endParaRPr lang="en-US"/>
          </a:p>
        </p:txBody>
      </p:sp>
    </p:spTree>
    <p:extLst>
      <p:ext uri="{BB962C8B-B14F-4D97-AF65-F5344CB8AC3E}">
        <p14:creationId xmlns:p14="http://schemas.microsoft.com/office/powerpoint/2010/main" val="391139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22C2D-4426-4EF5-AF57-04774FD62C05}" type="slidenum">
              <a:rPr lang="en-US" smtClean="0"/>
              <a:t>10</a:t>
            </a:fld>
            <a:endParaRPr lang="en-US"/>
          </a:p>
        </p:txBody>
      </p:sp>
    </p:spTree>
    <p:extLst>
      <p:ext uri="{BB962C8B-B14F-4D97-AF65-F5344CB8AC3E}">
        <p14:creationId xmlns:p14="http://schemas.microsoft.com/office/powerpoint/2010/main" val="28991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8885" y="5761051"/>
            <a:ext cx="43180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F6A01-719B-4CF2-9A66-C5796C7DA5B8}" type="slidenum">
              <a:rPr lang="en-US" smtClean="0"/>
              <a:t>‹#›</a:t>
            </a:fld>
            <a:endParaRPr lang="en-US"/>
          </a:p>
        </p:txBody>
      </p:sp>
    </p:spTree>
    <p:extLst>
      <p:ext uri="{BB962C8B-B14F-4D97-AF65-F5344CB8AC3E}">
        <p14:creationId xmlns:p14="http://schemas.microsoft.com/office/powerpoint/2010/main" val="302202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2620050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5548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795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3021518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146953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7248885" y="5761050"/>
            <a:ext cx="43180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3673095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61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1"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7"/>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7"/>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7"/>
            <a:ext cx="432487"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 id="2147483677" r:id="rId16"/>
    <p:sldLayoutId id="2147483679" r:id="rId17"/>
    <p:sldLayoutId id="2147483680" r:id="rId18"/>
    <p:sldLayoutId id="2147483681" r:id="rId19"/>
    <p:sldLayoutId id="2147483682" r:id="rId20"/>
    <p:sldLayoutId id="2147483683" r:id="rId2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oi.org/10.1016/j.nima.2024.170043"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hyperlink" Target="https://brookhavenlab-my.sharepoint.com/:v:/g/personal/kmernick_bnl_gov/EVJCzY1fLaBAn94aC00tRcsBP2Zv-ArnNcfGMjWwsD7gIA?e=UgfPy9&amp;nav=eyJyZWZlcnJhbEluZm8iOnsicmVmZXJyYWxBcHAiOiJTdHJlYW1XZWJBcHAiLCJyZWZlcnJhbFZpZXciOiJTaGFyZURpYWxvZy1MaW5rIiwicmVmZXJyYWxBcHBQbGF0Zm9ybSI6IldlYiIsInJlZmVycmFsTW9kZSI6InZpZXcifX0%3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hyperlink" Target="mailto:https://jacow.org/hb2023/papers/tua2i1.pdf" TargetMode="External"/><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64FE-DD3F-A0E0-285C-551374CF161F}"/>
              </a:ext>
            </a:extLst>
          </p:cNvPr>
          <p:cNvSpPr>
            <a:spLocks noGrp="1"/>
          </p:cNvSpPr>
          <p:nvPr>
            <p:ph type="ctrTitle"/>
          </p:nvPr>
        </p:nvSpPr>
        <p:spPr>
          <a:xfrm>
            <a:off x="813177" y="2216835"/>
            <a:ext cx="10334625" cy="1947460"/>
          </a:xfrm>
        </p:spPr>
        <p:txBody>
          <a:bodyPr>
            <a:normAutofit/>
          </a:bodyPr>
          <a:lstStyle/>
          <a:p>
            <a:r>
              <a:rPr lang="en-US" sz="5400">
                <a:cs typeface="Arial"/>
              </a:rPr>
              <a:t>Hadron Storage Ring Systems</a:t>
            </a:r>
            <a:endParaRPr lang="en-US" sz="5400"/>
          </a:p>
        </p:txBody>
      </p:sp>
      <p:sp>
        <p:nvSpPr>
          <p:cNvPr id="3" name="Subtitle 2">
            <a:extLst>
              <a:ext uri="{FF2B5EF4-FFF2-40B4-BE49-F238E27FC236}">
                <a16:creationId xmlns:a16="http://schemas.microsoft.com/office/drawing/2014/main" id="{2C9D0A2C-7F21-EA22-C0AA-1786BD40BFFA}"/>
              </a:ext>
            </a:extLst>
          </p:cNvPr>
          <p:cNvSpPr>
            <a:spLocks noGrp="1"/>
          </p:cNvSpPr>
          <p:nvPr>
            <p:ph type="subTitle" idx="1"/>
          </p:nvPr>
        </p:nvSpPr>
        <p:spPr>
          <a:xfrm>
            <a:off x="826315" y="4913315"/>
            <a:ext cx="7568823" cy="746185"/>
          </a:xfrm>
        </p:spPr>
        <p:txBody>
          <a:bodyPr vert="horz" lIns="91440" tIns="45720" rIns="91440" bIns="45720" rtlCol="0" anchor="t">
            <a:noAutofit/>
          </a:bodyPr>
          <a:lstStyle/>
          <a:p>
            <a:r>
              <a:rPr lang="en-US" sz="1200">
                <a:solidFill>
                  <a:srgbClr val="24425A"/>
                </a:solidFill>
                <a:highlight>
                  <a:srgbClr val="F5FAFF"/>
                </a:highlight>
                <a:ea typeface="+mn-lt"/>
                <a:cs typeface="+mn-lt"/>
              </a:rPr>
              <a:t>EPIOS meeting</a:t>
            </a:r>
          </a:p>
          <a:p>
            <a:r>
              <a:rPr lang="en-US" sz="1200">
                <a:solidFill>
                  <a:srgbClr val="24425A"/>
                </a:solidFill>
                <a:highlight>
                  <a:srgbClr val="F5FAFF"/>
                </a:highlight>
                <a:ea typeface="+mn-lt"/>
                <a:cs typeface="+mn-lt"/>
              </a:rPr>
              <a:t>Mar 19 – 20, 2026</a:t>
            </a:r>
            <a:endParaRPr lang="en-US" sz="1200">
              <a:ea typeface="+mn-lt"/>
              <a:cs typeface="+mn-lt"/>
            </a:endParaRPr>
          </a:p>
          <a:p>
            <a:r>
              <a:rPr lang="en-US" sz="1200">
                <a:solidFill>
                  <a:srgbClr val="24425A"/>
                </a:solidFill>
                <a:highlight>
                  <a:srgbClr val="F5FAFF"/>
                </a:highlight>
                <a:ea typeface="+mn-lt"/>
                <a:cs typeface="+mn-lt"/>
              </a:rPr>
              <a:t>Stony Brook University/Online (https://indico.cfnssbu.physics.sunysb.edu/event/648/)</a:t>
            </a:r>
            <a:endParaRPr lang="en-US" sz="1200">
              <a:ea typeface="+mn-lt"/>
              <a:cs typeface="+mn-lt"/>
            </a:endParaRPr>
          </a:p>
          <a:p>
            <a:endParaRPr lang="en-US" sz="1200">
              <a:solidFill>
                <a:srgbClr val="24425A"/>
              </a:solidFill>
              <a:highlight>
                <a:srgbClr val="F5FAFF"/>
              </a:highlight>
              <a:cs typeface="Arial"/>
            </a:endParaRPr>
          </a:p>
          <a:p>
            <a:endParaRPr lang="en-US" sz="1200">
              <a:cs typeface="Arial"/>
            </a:endParaRPr>
          </a:p>
        </p:txBody>
      </p:sp>
      <p:sp>
        <p:nvSpPr>
          <p:cNvPr id="4" name="Text Placeholder 3">
            <a:extLst>
              <a:ext uri="{FF2B5EF4-FFF2-40B4-BE49-F238E27FC236}">
                <a16:creationId xmlns:a16="http://schemas.microsoft.com/office/drawing/2014/main" id="{F575E662-9C8C-F403-E4A2-8B0E952D38C1}"/>
              </a:ext>
            </a:extLst>
          </p:cNvPr>
          <p:cNvSpPr>
            <a:spLocks noGrp="1"/>
          </p:cNvSpPr>
          <p:nvPr>
            <p:ph type="body" sz="quarter" idx="10"/>
          </p:nvPr>
        </p:nvSpPr>
        <p:spPr>
          <a:xfrm>
            <a:off x="813177" y="3995636"/>
            <a:ext cx="10334625" cy="1259607"/>
          </a:xfrm>
        </p:spPr>
        <p:txBody>
          <a:bodyPr vert="horz" lIns="91440" tIns="45720" rIns="91440" bIns="45720" rtlCol="0" anchor="t">
            <a:noAutofit/>
          </a:bodyPr>
          <a:lstStyle/>
          <a:p>
            <a:r>
              <a:rPr lang="en-US">
                <a:cs typeface="Arial"/>
              </a:rPr>
              <a:t>Chuyu Liu</a:t>
            </a:r>
          </a:p>
          <a:p>
            <a:r>
              <a:rPr lang="en-US" sz="2000">
                <a:cs typeface="Arial"/>
              </a:rPr>
              <a:t>Collider-Accelerator Department, BNL</a:t>
            </a:r>
            <a:endParaRPr lang="en-US" sz="2000"/>
          </a:p>
        </p:txBody>
      </p:sp>
    </p:spTree>
    <p:extLst>
      <p:ext uri="{BB962C8B-B14F-4D97-AF65-F5344CB8AC3E}">
        <p14:creationId xmlns:p14="http://schemas.microsoft.com/office/powerpoint/2010/main" val="3514316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543502" y="3177"/>
            <a:ext cx="10030691" cy="1163926"/>
          </a:xfrm>
        </p:spPr>
        <p:txBody>
          <a:bodyPr/>
          <a:lstStyle/>
          <a:p>
            <a:r>
              <a:rPr lang="en-US">
                <a:solidFill>
                  <a:schemeClr val="tx1"/>
                </a:solidFill>
                <a:latin typeface="Arial"/>
                <a:cs typeface="Arial"/>
              </a:rPr>
              <a:t>HSR Machine</a:t>
            </a:r>
            <a:endParaRPr lang="en-US">
              <a:solidFill>
                <a:schemeClr val="tx1"/>
              </a:solidFill>
            </a:endParaRPr>
          </a:p>
        </p:txBody>
      </p:sp>
      <p:sp>
        <p:nvSpPr>
          <p:cNvPr id="7" name="Content Placeholder 6">
            <a:extLst>
              <a:ext uri="{FF2B5EF4-FFF2-40B4-BE49-F238E27FC236}">
                <a16:creationId xmlns:a16="http://schemas.microsoft.com/office/drawing/2014/main" id="{0BB0CCA8-F0FE-5FE3-B74B-3280A6C36AF7}"/>
              </a:ext>
            </a:extLst>
          </p:cNvPr>
          <p:cNvSpPr>
            <a:spLocks noGrp="1"/>
          </p:cNvSpPr>
          <p:nvPr>
            <p:ph idx="1"/>
          </p:nvPr>
        </p:nvSpPr>
        <p:spPr>
          <a:xfrm>
            <a:off x="285750" y="1170036"/>
            <a:ext cx="7200900" cy="4851640"/>
          </a:xfrm>
        </p:spPr>
        <p:txBody>
          <a:bodyPr vert="horz" lIns="91440" tIns="45720" rIns="91440" bIns="45720" rtlCol="0" anchor="t">
            <a:noAutofit/>
          </a:bodyPr>
          <a:lstStyle/>
          <a:p>
            <a:pPr marL="342900" indent="-342900">
              <a:lnSpc>
                <a:spcPct val="100000"/>
              </a:lnSpc>
              <a:spcBef>
                <a:spcPts val="0"/>
              </a:spcBef>
              <a:buFont typeface="Wingdings" panose="05000000000000000000" pitchFamily="2" charset="2"/>
              <a:buChar char="§"/>
            </a:pPr>
            <a:r>
              <a:rPr lang="en-US" dirty="0">
                <a:latin typeface="Arial"/>
                <a:cs typeface="Arial"/>
              </a:rPr>
              <a:t>Design is based on the existing RHIC Complex in BNL.</a:t>
            </a:r>
          </a:p>
          <a:p>
            <a:pPr marL="342900" indent="-342900">
              <a:buFont typeface="Wingdings" panose="05000000000000000000" pitchFamily="2" charset="2"/>
              <a:buChar char="§"/>
            </a:pPr>
            <a:r>
              <a:rPr lang="en-US" dirty="0">
                <a:latin typeface="Arial"/>
                <a:cs typeface="Arial"/>
              </a:rPr>
              <a:t>HSR will be composed of Yellow ring only and new IR6.</a:t>
            </a:r>
          </a:p>
          <a:p>
            <a:pPr marL="342900" indent="-342900">
              <a:buFont typeface="Wingdings" panose="05000000000000000000" pitchFamily="2" charset="2"/>
              <a:buChar char="§"/>
            </a:pPr>
            <a:r>
              <a:rPr lang="en-US" dirty="0">
                <a:cs typeface="Arial"/>
              </a:rPr>
              <a:t>41 GeV bypass will be added between IR12 and IR2.</a:t>
            </a:r>
            <a:endParaRPr lang="en-US" dirty="0">
              <a:latin typeface="Arial"/>
              <a:cs typeface="Arial"/>
            </a:endParaRPr>
          </a:p>
          <a:p>
            <a:pPr marL="342900" indent="-342900">
              <a:buFont typeface="Wingdings" panose="05000000000000000000" pitchFamily="2" charset="2"/>
              <a:buChar char="§"/>
            </a:pPr>
            <a:r>
              <a:rPr lang="en-US" dirty="0">
                <a:latin typeface="Arial"/>
                <a:cs typeface="Arial"/>
              </a:rPr>
              <a:t>HSR warm injection line bring beams from AGS to HSR IR4, where the septum and injection kickers are located.</a:t>
            </a:r>
          </a:p>
          <a:p>
            <a:pPr marL="342900" indent="-342900">
              <a:buFont typeface="Wingdings" panose="05000000000000000000" pitchFamily="2" charset="2"/>
              <a:buChar char="§"/>
            </a:pPr>
            <a:r>
              <a:rPr lang="en-US" dirty="0">
                <a:latin typeface="Arial"/>
                <a:cs typeface="Arial"/>
              </a:rPr>
              <a:t>Low Energy Cooler is located at IR2.</a:t>
            </a:r>
          </a:p>
          <a:p>
            <a:endParaRPr lang="en-US" sz="2000" dirty="0"/>
          </a:p>
        </p:txBody>
      </p:sp>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12"/>
          </p:nvPr>
        </p:nvSpPr>
        <p:spPr>
          <a:xfrm>
            <a:off x="10548593" y="6500109"/>
            <a:ext cx="1572415" cy="354714"/>
          </a:xfrm>
        </p:spPr>
        <p:txBody>
          <a:bodyPr/>
          <a:lstStyle/>
          <a:p>
            <a:pPr algn="ctr"/>
            <a:fld id="{933A556B-7C63-244D-9B7C-B0EA8042B330}" type="slidenum">
              <a:rPr lang="en-US" smtClean="0"/>
              <a:pPr algn="ctr"/>
              <a:t>10</a:t>
            </a:fld>
            <a:endParaRPr lang="en-US"/>
          </a:p>
        </p:txBody>
      </p:sp>
      <p:pic>
        <p:nvPicPr>
          <p:cNvPr id="3" name="Picture 2">
            <a:extLst>
              <a:ext uri="{FF2B5EF4-FFF2-40B4-BE49-F238E27FC236}">
                <a16:creationId xmlns:a16="http://schemas.microsoft.com/office/drawing/2014/main" id="{457C3E71-A57B-660F-2841-E7A9108382D1}"/>
              </a:ext>
            </a:extLst>
          </p:cNvPr>
          <p:cNvPicPr>
            <a:picLocks noChangeAspect="1"/>
          </p:cNvPicPr>
          <p:nvPr/>
        </p:nvPicPr>
        <p:blipFill>
          <a:blip r:embed="rId3"/>
          <a:stretch>
            <a:fillRect/>
          </a:stretch>
        </p:blipFill>
        <p:spPr>
          <a:xfrm>
            <a:off x="7424275" y="1080633"/>
            <a:ext cx="4696733" cy="4696733"/>
          </a:xfrm>
          <a:prstGeom prst="rect">
            <a:avLst/>
          </a:prstGeom>
        </p:spPr>
      </p:pic>
    </p:spTree>
    <p:extLst>
      <p:ext uri="{BB962C8B-B14F-4D97-AF65-F5344CB8AC3E}">
        <p14:creationId xmlns:p14="http://schemas.microsoft.com/office/powerpoint/2010/main" val="9972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5EF90-4555-7303-47E5-9E8DC0A78AAB}"/>
              </a:ext>
            </a:extLst>
          </p:cNvPr>
          <p:cNvSpPr>
            <a:spLocks noGrp="1"/>
          </p:cNvSpPr>
          <p:nvPr>
            <p:ph idx="1"/>
          </p:nvPr>
        </p:nvSpPr>
        <p:spPr>
          <a:xfrm>
            <a:off x="470064" y="1284972"/>
            <a:ext cx="5956095" cy="4735203"/>
          </a:xfrm>
        </p:spPr>
        <p:txBody>
          <a:bodyPr vert="horz" lIns="91440" tIns="45720" rIns="91440" bIns="45720" rtlCol="0" anchor="t">
            <a:normAutofit/>
          </a:bodyPr>
          <a:lstStyle/>
          <a:p>
            <a:pPr marL="342900" indent="-342900">
              <a:buFont typeface="Wingdings" panose="05000000000000000000" pitchFamily="2" charset="2"/>
              <a:buChar char="§"/>
            </a:pPr>
            <a:r>
              <a:rPr lang="en-US" sz="2400" dirty="0">
                <a:latin typeface="Arial"/>
                <a:cs typeface="Arial"/>
              </a:rPr>
              <a:t>Key upgrades to achieve </a:t>
            </a:r>
            <a:r>
              <a:rPr lang="en-US" dirty="0">
                <a:latin typeface="Arial"/>
                <a:cs typeface="Arial"/>
              </a:rPr>
              <a:t>higher energy, higher current, high polarization, more bunches...</a:t>
            </a:r>
            <a:endParaRPr lang="en-US" dirty="0"/>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latin typeface="Arial"/>
                <a:cs typeface="Arial"/>
              </a:rPr>
              <a:t>Hadron beams include: </a:t>
            </a:r>
          </a:p>
          <a:p>
            <a:pPr lvl="1">
              <a:buFont typeface="Wingdings" panose="05000000000000000000" pitchFamily="2" charset="2"/>
              <a:buChar char="§"/>
            </a:pPr>
            <a:r>
              <a:rPr lang="en-US" dirty="0">
                <a:latin typeface="Arial"/>
                <a:cs typeface="Arial"/>
              </a:rPr>
              <a:t>Polarized protons</a:t>
            </a:r>
          </a:p>
          <a:p>
            <a:pPr lvl="1">
              <a:buFont typeface="Wingdings" panose="05000000000000000000" pitchFamily="2" charset="2"/>
              <a:buChar char="§"/>
            </a:pPr>
            <a:r>
              <a:rPr lang="en-US" dirty="0">
                <a:latin typeface="Arial"/>
                <a:cs typeface="Arial"/>
              </a:rPr>
              <a:t>Polarized 3He ions</a:t>
            </a:r>
          </a:p>
          <a:p>
            <a:pPr lvl="1">
              <a:buFont typeface="Wingdings" panose="05000000000000000000" pitchFamily="2" charset="2"/>
              <a:buChar char="§"/>
            </a:pPr>
            <a:r>
              <a:rPr lang="en-US" dirty="0">
                <a:latin typeface="Arial"/>
                <a:cs typeface="Arial"/>
              </a:rPr>
              <a:t>Unpolarized ion species up to Uranium</a:t>
            </a:r>
          </a:p>
          <a:p>
            <a:pPr>
              <a:buFont typeface="Wingdings" panose="05000000000000000000" pitchFamily="2" charset="2"/>
              <a:buChar char="§"/>
            </a:pPr>
            <a:endParaRPr lang="en-US" dirty="0">
              <a:latin typeface="Arial"/>
              <a:cs typeface="Arial"/>
            </a:endParaRPr>
          </a:p>
          <a:p>
            <a:pPr>
              <a:buFont typeface="Wingdings" panose="05000000000000000000" pitchFamily="2" charset="2"/>
              <a:buChar char="§"/>
            </a:pPr>
            <a:r>
              <a:rPr lang="en-US" dirty="0">
                <a:latin typeface="Arial"/>
                <a:cs typeface="Arial"/>
              </a:rPr>
              <a:t> </a:t>
            </a:r>
            <a:r>
              <a:rPr lang="en-US" dirty="0"/>
              <a:t>At injection, a fully configurable bunch-by-bunch spin pattern is available for experiments. </a:t>
            </a:r>
            <a:endParaRPr lang="en-US" dirty="0">
              <a:latin typeface="Arial"/>
              <a:cs typeface="Arial"/>
            </a:endParaRPr>
          </a:p>
        </p:txBody>
      </p:sp>
      <p:sp>
        <p:nvSpPr>
          <p:cNvPr id="4" name="Slide Number Placeholder 3">
            <a:extLst>
              <a:ext uri="{FF2B5EF4-FFF2-40B4-BE49-F238E27FC236}">
                <a16:creationId xmlns:a16="http://schemas.microsoft.com/office/drawing/2014/main" id="{F1C5A34F-21E1-B6AC-FBC2-CCA3717ED633}"/>
              </a:ext>
            </a:extLst>
          </p:cNvPr>
          <p:cNvSpPr>
            <a:spLocks noGrp="1"/>
          </p:cNvSpPr>
          <p:nvPr>
            <p:ph type="sldNum" sz="quarter" idx="12"/>
          </p:nvPr>
        </p:nvSpPr>
        <p:spPr>
          <a:xfrm>
            <a:off x="11123629" y="6344239"/>
            <a:ext cx="997380" cy="350539"/>
          </a:xfrm>
        </p:spPr>
        <p:txBody>
          <a:bodyPr/>
          <a:lstStyle/>
          <a:p>
            <a:fld id="{893C5830-40F3-F04E-B2E3-10E6672BA8FF}" type="slidenum">
              <a:rPr lang="en-US" smtClean="0"/>
              <a:pPr/>
              <a:t>11</a:t>
            </a:fld>
            <a:endParaRPr lang="en-US"/>
          </a:p>
        </p:txBody>
      </p:sp>
      <p:sp>
        <p:nvSpPr>
          <p:cNvPr id="6" name="Oval 5">
            <a:extLst>
              <a:ext uri="{FF2B5EF4-FFF2-40B4-BE49-F238E27FC236}">
                <a16:creationId xmlns:a16="http://schemas.microsoft.com/office/drawing/2014/main" id="{4C188D94-C7A9-4CEC-5C3E-DEFBC57A9B9F}"/>
              </a:ext>
            </a:extLst>
          </p:cNvPr>
          <p:cNvSpPr/>
          <p:nvPr/>
        </p:nvSpPr>
        <p:spPr>
          <a:xfrm flipV="1">
            <a:off x="8630481" y="1694388"/>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D4E2B2F-0701-2B20-32B2-9A1A7CCC3E99}"/>
              </a:ext>
            </a:extLst>
          </p:cNvPr>
          <p:cNvCxnSpPr/>
          <p:nvPr/>
        </p:nvCxnSpPr>
        <p:spPr>
          <a:xfrm>
            <a:off x="6417879" y="1746076"/>
            <a:ext cx="2805955" cy="896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91BF66-E3C0-DD40-E74F-292093890B72}"/>
              </a:ext>
            </a:extLst>
          </p:cNvPr>
          <p:cNvSpPr txBox="1"/>
          <p:nvPr/>
        </p:nvSpPr>
        <p:spPr>
          <a:xfrm>
            <a:off x="9228596" y="1557256"/>
            <a:ext cx="3600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RHIC:111 bunches all times</a:t>
            </a:r>
          </a:p>
        </p:txBody>
      </p:sp>
      <p:sp>
        <p:nvSpPr>
          <p:cNvPr id="16" name="TextBox 15">
            <a:extLst>
              <a:ext uri="{FF2B5EF4-FFF2-40B4-BE49-F238E27FC236}">
                <a16:creationId xmlns:a16="http://schemas.microsoft.com/office/drawing/2014/main" id="{F651E19E-F414-EB4D-CCD5-009C57DB260E}"/>
              </a:ext>
            </a:extLst>
          </p:cNvPr>
          <p:cNvSpPr txBox="1"/>
          <p:nvPr/>
        </p:nvSpPr>
        <p:spPr>
          <a:xfrm>
            <a:off x="8926067" y="3232204"/>
            <a:ext cx="32659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Arial"/>
              </a:rPr>
              <a:t>HSR: 290 bunches at injection</a:t>
            </a:r>
          </a:p>
        </p:txBody>
      </p:sp>
      <p:sp>
        <p:nvSpPr>
          <p:cNvPr id="18" name="TextBox 17">
            <a:extLst>
              <a:ext uri="{FF2B5EF4-FFF2-40B4-BE49-F238E27FC236}">
                <a16:creationId xmlns:a16="http://schemas.microsoft.com/office/drawing/2014/main" id="{DE1AE751-154D-0054-9EA7-F4FBF6BF9EE5}"/>
              </a:ext>
            </a:extLst>
          </p:cNvPr>
          <p:cNvSpPr txBox="1"/>
          <p:nvPr/>
        </p:nvSpPr>
        <p:spPr>
          <a:xfrm>
            <a:off x="7452535" y="1162538"/>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105 ns</a:t>
            </a:r>
            <a:endParaRPr lang="en-US"/>
          </a:p>
        </p:txBody>
      </p:sp>
      <p:sp>
        <p:nvSpPr>
          <p:cNvPr id="19" name="TextBox 18">
            <a:extLst>
              <a:ext uri="{FF2B5EF4-FFF2-40B4-BE49-F238E27FC236}">
                <a16:creationId xmlns:a16="http://schemas.microsoft.com/office/drawing/2014/main" id="{F9615D3C-10D1-26C2-7F06-898EEE94AA50}"/>
              </a:ext>
            </a:extLst>
          </p:cNvPr>
          <p:cNvSpPr txBox="1"/>
          <p:nvPr/>
        </p:nvSpPr>
        <p:spPr>
          <a:xfrm>
            <a:off x="7408257" y="2839243"/>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40ns</a:t>
            </a:r>
            <a:endParaRPr lang="en-US"/>
          </a:p>
        </p:txBody>
      </p:sp>
      <p:cxnSp>
        <p:nvCxnSpPr>
          <p:cNvPr id="20" name="Straight Arrow Connector 19">
            <a:extLst>
              <a:ext uri="{FF2B5EF4-FFF2-40B4-BE49-F238E27FC236}">
                <a16:creationId xmlns:a16="http://schemas.microsoft.com/office/drawing/2014/main" id="{BFD521E9-4D4D-ADA5-82B5-FD3210817B18}"/>
              </a:ext>
            </a:extLst>
          </p:cNvPr>
          <p:cNvCxnSpPr/>
          <p:nvPr/>
        </p:nvCxnSpPr>
        <p:spPr>
          <a:xfrm>
            <a:off x="6814023" y="1539506"/>
            <a:ext cx="2015065" cy="138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itle 4">
            <a:extLst>
              <a:ext uri="{FF2B5EF4-FFF2-40B4-BE49-F238E27FC236}">
                <a16:creationId xmlns:a16="http://schemas.microsoft.com/office/drawing/2014/main" id="{EB634B52-4B25-F77D-84A2-223C54D97915}"/>
              </a:ext>
            </a:extLst>
          </p:cNvPr>
          <p:cNvSpPr txBox="1">
            <a:spLocks/>
          </p:cNvSpPr>
          <p:nvPr/>
        </p:nvSpPr>
        <p:spPr>
          <a:xfrm>
            <a:off x="466532" y="-89187"/>
            <a:ext cx="10030691" cy="1163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rgbClr val="30519D"/>
                </a:solidFill>
                <a:latin typeface="Arial" charset="0"/>
                <a:ea typeface="Arial" charset="0"/>
                <a:cs typeface="Arial" charset="0"/>
              </a:defRPr>
            </a:lvl1pPr>
          </a:lstStyle>
          <a:p>
            <a:r>
              <a:rPr lang="en-US">
                <a:solidFill>
                  <a:schemeClr val="tx1"/>
                </a:solidFill>
                <a:latin typeface="Arial"/>
                <a:cs typeface="Arial"/>
              </a:rPr>
              <a:t>HSR Machine (cont'd)</a:t>
            </a:r>
            <a:endParaRPr lang="en-US">
              <a:solidFill>
                <a:schemeClr val="tx1"/>
              </a:solidFill>
            </a:endParaRPr>
          </a:p>
        </p:txBody>
      </p:sp>
      <p:sp>
        <p:nvSpPr>
          <p:cNvPr id="2" name="Oval 1">
            <a:extLst>
              <a:ext uri="{FF2B5EF4-FFF2-40B4-BE49-F238E27FC236}">
                <a16:creationId xmlns:a16="http://schemas.microsoft.com/office/drawing/2014/main" id="{131715F9-0588-2B7C-1C9F-15C33DB15B05}"/>
              </a:ext>
            </a:extLst>
          </p:cNvPr>
          <p:cNvSpPr/>
          <p:nvPr/>
        </p:nvSpPr>
        <p:spPr>
          <a:xfrm flipV="1">
            <a:off x="6749293" y="1682481"/>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8277AF-5578-27E9-7F95-3241A39FB2F3}"/>
              </a:ext>
            </a:extLst>
          </p:cNvPr>
          <p:cNvSpPr/>
          <p:nvPr/>
        </p:nvSpPr>
        <p:spPr>
          <a:xfrm flipV="1">
            <a:off x="8517569" y="3342581"/>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3879048-44A2-85CB-194B-923A6A27F742}"/>
              </a:ext>
            </a:extLst>
          </p:cNvPr>
          <p:cNvCxnSpPr>
            <a:cxnSpLocks/>
          </p:cNvCxnSpPr>
          <p:nvPr/>
        </p:nvCxnSpPr>
        <p:spPr>
          <a:xfrm>
            <a:off x="6304967" y="3394270"/>
            <a:ext cx="2743199"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D34FE57-41AB-9C3B-DE2B-00C7C3CDBD7A}"/>
              </a:ext>
            </a:extLst>
          </p:cNvPr>
          <p:cNvSpPr/>
          <p:nvPr/>
        </p:nvSpPr>
        <p:spPr>
          <a:xfrm flipV="1">
            <a:off x="6636382" y="3330675"/>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3B23FD2-CC16-CBE2-E0A1-F5C6B33C36C6}"/>
              </a:ext>
            </a:extLst>
          </p:cNvPr>
          <p:cNvSpPr/>
          <p:nvPr/>
        </p:nvSpPr>
        <p:spPr>
          <a:xfrm flipV="1">
            <a:off x="7303131" y="3342582"/>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F004E9-A89C-4F76-8B47-C3D92DEF0169}"/>
              </a:ext>
            </a:extLst>
          </p:cNvPr>
          <p:cNvSpPr/>
          <p:nvPr/>
        </p:nvSpPr>
        <p:spPr>
          <a:xfrm flipV="1">
            <a:off x="7957975" y="3342582"/>
            <a:ext cx="210252" cy="1123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55838A-56F9-3B4F-719D-1A369A024ABE}"/>
              </a:ext>
            </a:extLst>
          </p:cNvPr>
          <p:cNvSpPr/>
          <p:nvPr/>
        </p:nvSpPr>
        <p:spPr>
          <a:xfrm>
            <a:off x="6763173"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845DBA0-9511-6F0D-A46C-D270CCA83D7F}"/>
              </a:ext>
            </a:extLst>
          </p:cNvPr>
          <p:cNvSpPr/>
          <p:nvPr/>
        </p:nvSpPr>
        <p:spPr>
          <a:xfrm>
            <a:off x="7203704"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3368E2C-AE20-60AA-AC96-C11F35E0391E}"/>
              </a:ext>
            </a:extLst>
          </p:cNvPr>
          <p:cNvSpPr/>
          <p:nvPr/>
        </p:nvSpPr>
        <p:spPr>
          <a:xfrm>
            <a:off x="7608517"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DA4C85-8F06-99D1-7977-1FC7B3B53670}"/>
              </a:ext>
            </a:extLst>
          </p:cNvPr>
          <p:cNvSpPr/>
          <p:nvPr/>
        </p:nvSpPr>
        <p:spPr>
          <a:xfrm>
            <a:off x="8013329" y="5053520"/>
            <a:ext cx="152400" cy="69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55821D7-93BB-1D81-FBF1-3A5C67723331}"/>
              </a:ext>
            </a:extLst>
          </p:cNvPr>
          <p:cNvSpPr/>
          <p:nvPr/>
        </p:nvSpPr>
        <p:spPr>
          <a:xfrm>
            <a:off x="6414900" y="3205919"/>
            <a:ext cx="875653" cy="3461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A36AE275-F285-A8B2-E713-528D5BA0A418}"/>
              </a:ext>
            </a:extLst>
          </p:cNvPr>
          <p:cNvCxnSpPr>
            <a:cxnSpLocks/>
          </p:cNvCxnSpPr>
          <p:nvPr/>
        </p:nvCxnSpPr>
        <p:spPr>
          <a:xfrm>
            <a:off x="6982086" y="3643270"/>
            <a:ext cx="470449" cy="1200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25E690-CA3E-D1A3-A279-20760172E837}"/>
              </a:ext>
            </a:extLst>
          </p:cNvPr>
          <p:cNvSpPr txBox="1"/>
          <p:nvPr/>
        </p:nvSpPr>
        <p:spPr>
          <a:xfrm>
            <a:off x="6755538" y="4627112"/>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10ns</a:t>
            </a:r>
            <a:endParaRPr lang="en-US"/>
          </a:p>
        </p:txBody>
      </p:sp>
      <p:sp>
        <p:nvSpPr>
          <p:cNvPr id="41" name="TextBox 40">
            <a:extLst>
              <a:ext uri="{FF2B5EF4-FFF2-40B4-BE49-F238E27FC236}">
                <a16:creationId xmlns:a16="http://schemas.microsoft.com/office/drawing/2014/main" id="{02461D02-9A0A-E218-6745-E61957AC76E3}"/>
              </a:ext>
            </a:extLst>
          </p:cNvPr>
          <p:cNvSpPr txBox="1"/>
          <p:nvPr/>
        </p:nvSpPr>
        <p:spPr>
          <a:xfrm>
            <a:off x="8991618" y="4897576"/>
            <a:ext cx="32003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Arial"/>
              </a:rPr>
              <a:t>HSR: 1160 bunches at store</a:t>
            </a:r>
          </a:p>
        </p:txBody>
      </p:sp>
    </p:spTree>
    <p:extLst>
      <p:ext uri="{BB962C8B-B14F-4D97-AF65-F5344CB8AC3E}">
        <p14:creationId xmlns:p14="http://schemas.microsoft.com/office/powerpoint/2010/main" val="245652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A09F-5F74-9CAA-F36A-89C532925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68EDF-726F-AC17-8D60-DACB3C24999A}"/>
              </a:ext>
            </a:extLst>
          </p:cNvPr>
          <p:cNvSpPr>
            <a:spLocks noGrp="1"/>
          </p:cNvSpPr>
          <p:nvPr>
            <p:ph type="title"/>
          </p:nvPr>
        </p:nvSpPr>
        <p:spPr>
          <a:xfrm>
            <a:off x="357656" y="-75214"/>
            <a:ext cx="11049000" cy="1325563"/>
          </a:xfrm>
        </p:spPr>
        <p:txBody>
          <a:bodyPr>
            <a:normAutofit/>
          </a:bodyPr>
          <a:lstStyle/>
          <a:p>
            <a:r>
              <a:rPr lang="en-US" dirty="0"/>
              <a:t>Flat Beam Acceleration Beam Experiment  </a:t>
            </a:r>
          </a:p>
        </p:txBody>
      </p:sp>
      <p:sp>
        <p:nvSpPr>
          <p:cNvPr id="18" name="Slide Number Placeholder 5">
            <a:extLst>
              <a:ext uri="{FF2B5EF4-FFF2-40B4-BE49-F238E27FC236}">
                <a16:creationId xmlns:a16="http://schemas.microsoft.com/office/drawing/2014/main" id="{7AFC51CD-8073-287F-D156-3D2F27B21860}"/>
              </a:ext>
            </a:extLst>
          </p:cNvPr>
          <p:cNvSpPr txBox="1">
            <a:spLocks/>
          </p:cNvSpPr>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12</a:t>
            </a:fld>
            <a:endParaRPr lang="en-US"/>
          </a:p>
        </p:txBody>
      </p:sp>
      <p:sp>
        <p:nvSpPr>
          <p:cNvPr id="4" name="Content Placeholder 3">
            <a:extLst>
              <a:ext uri="{FF2B5EF4-FFF2-40B4-BE49-F238E27FC236}">
                <a16:creationId xmlns:a16="http://schemas.microsoft.com/office/drawing/2014/main" id="{000DE3AD-0F75-B8A3-2B82-7AD7CC5AE45B}"/>
              </a:ext>
            </a:extLst>
          </p:cNvPr>
          <p:cNvSpPr txBox="1">
            <a:spLocks/>
          </p:cNvSpPr>
          <p:nvPr/>
        </p:nvSpPr>
        <p:spPr>
          <a:xfrm>
            <a:off x="461617" y="1159297"/>
            <a:ext cx="11499925" cy="1310635"/>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900" dirty="0"/>
              <a:t>Maximum transverse beam </a:t>
            </a:r>
            <a:r>
              <a:rPr lang="en-US" sz="2900" b="1" dirty="0">
                <a:solidFill>
                  <a:srgbClr val="FF0000"/>
                </a:solidFill>
              </a:rPr>
              <a:t>emittance ratio 13:1 </a:t>
            </a:r>
            <a:r>
              <a:rPr lang="en-US" sz="2900" dirty="0"/>
              <a:t>was obtained with stochastic cooling at 31 GeV/nucleon</a:t>
            </a:r>
          </a:p>
          <a:p>
            <a:pPr>
              <a:lnSpc>
                <a:spcPct val="120000"/>
              </a:lnSpc>
            </a:pPr>
            <a:r>
              <a:rPr lang="en-US" sz="2900" dirty="0"/>
              <a:t>Transverse emittance ratio 11:1 was well maintained during acceleration from 31 GeV/nucleon to 100 GeV/nucleon</a:t>
            </a:r>
          </a:p>
          <a:p>
            <a:pPr>
              <a:lnSpc>
                <a:spcPct val="120000"/>
              </a:lnSpc>
            </a:pPr>
            <a:r>
              <a:rPr lang="en-US" sz="2900" dirty="0"/>
              <a:t>Flat beam was kept at 100 GeV with EIC/HSR tunes for ~2 hours, </a:t>
            </a:r>
            <a:r>
              <a:rPr lang="en-US" sz="2900" b="1" dirty="0">
                <a:solidFill>
                  <a:srgbClr val="FF0000"/>
                </a:solidFill>
              </a:rPr>
              <a:t>11:1 emittance ratio </a:t>
            </a:r>
            <a:r>
              <a:rPr lang="en-US" sz="2900" dirty="0"/>
              <a:t>was well maintained too</a:t>
            </a:r>
            <a:endParaRPr lang="en-US" dirty="0"/>
          </a:p>
          <a:p>
            <a:endParaRPr lang="en-US" dirty="0"/>
          </a:p>
        </p:txBody>
      </p:sp>
      <p:pic>
        <p:nvPicPr>
          <p:cNvPr id="7" name="Picture 6">
            <a:extLst>
              <a:ext uri="{FF2B5EF4-FFF2-40B4-BE49-F238E27FC236}">
                <a16:creationId xmlns:a16="http://schemas.microsoft.com/office/drawing/2014/main" id="{DF81F217-C1FE-B676-47DE-B008D8E4AB80}"/>
              </a:ext>
            </a:extLst>
          </p:cNvPr>
          <p:cNvPicPr>
            <a:picLocks noChangeAspect="1"/>
          </p:cNvPicPr>
          <p:nvPr/>
        </p:nvPicPr>
        <p:blipFill>
          <a:blip r:embed="rId2"/>
          <a:stretch>
            <a:fillRect/>
          </a:stretch>
        </p:blipFill>
        <p:spPr>
          <a:xfrm>
            <a:off x="728732" y="2621768"/>
            <a:ext cx="5698273" cy="3436136"/>
          </a:xfrm>
          <a:prstGeom prst="rect">
            <a:avLst/>
          </a:prstGeom>
        </p:spPr>
      </p:pic>
      <p:pic>
        <p:nvPicPr>
          <p:cNvPr id="15" name="Picture 14">
            <a:extLst>
              <a:ext uri="{FF2B5EF4-FFF2-40B4-BE49-F238E27FC236}">
                <a16:creationId xmlns:a16="http://schemas.microsoft.com/office/drawing/2014/main" id="{E0CAB143-AC1B-C94E-0C2B-DD8C5C0026C2}"/>
              </a:ext>
            </a:extLst>
          </p:cNvPr>
          <p:cNvPicPr>
            <a:picLocks noChangeAspect="1"/>
          </p:cNvPicPr>
          <p:nvPr/>
        </p:nvPicPr>
        <p:blipFill>
          <a:blip r:embed="rId3"/>
          <a:stretch>
            <a:fillRect/>
          </a:stretch>
        </p:blipFill>
        <p:spPr>
          <a:xfrm>
            <a:off x="6579218" y="2588013"/>
            <a:ext cx="4999465" cy="3436136"/>
          </a:xfrm>
          <a:prstGeom prst="rect">
            <a:avLst/>
          </a:prstGeom>
        </p:spPr>
      </p:pic>
      <p:sp>
        <p:nvSpPr>
          <p:cNvPr id="16" name="TextBox 15">
            <a:extLst>
              <a:ext uri="{FF2B5EF4-FFF2-40B4-BE49-F238E27FC236}">
                <a16:creationId xmlns:a16="http://schemas.microsoft.com/office/drawing/2014/main" id="{3CF8D485-D035-8CB0-C4E4-0BE59D353CB4}"/>
              </a:ext>
            </a:extLst>
          </p:cNvPr>
          <p:cNvSpPr txBox="1"/>
          <p:nvPr/>
        </p:nvSpPr>
        <p:spPr>
          <a:xfrm rot="16200000">
            <a:off x="-375238" y="2619237"/>
            <a:ext cx="2207942" cy="230832"/>
          </a:xfrm>
          <a:prstGeom prst="rect">
            <a:avLst/>
          </a:prstGeom>
          <a:noFill/>
        </p:spPr>
        <p:txBody>
          <a:bodyPr wrap="square" rtlCol="0">
            <a:spAutoFit/>
          </a:bodyPr>
          <a:lstStyle/>
          <a:p>
            <a:r>
              <a:rPr lang="en-US" sz="900" b="1"/>
              <a:t>Emittance Ratio</a:t>
            </a:r>
          </a:p>
        </p:txBody>
      </p:sp>
      <p:sp>
        <p:nvSpPr>
          <p:cNvPr id="17" name="TextBox 16">
            <a:extLst>
              <a:ext uri="{FF2B5EF4-FFF2-40B4-BE49-F238E27FC236}">
                <a16:creationId xmlns:a16="http://schemas.microsoft.com/office/drawing/2014/main" id="{630803D7-C952-9067-ECEE-2D39C4B95645}"/>
              </a:ext>
            </a:extLst>
          </p:cNvPr>
          <p:cNvSpPr txBox="1"/>
          <p:nvPr/>
        </p:nvSpPr>
        <p:spPr>
          <a:xfrm rot="16200000">
            <a:off x="5475247" y="2728209"/>
            <a:ext cx="2207942" cy="230832"/>
          </a:xfrm>
          <a:prstGeom prst="rect">
            <a:avLst/>
          </a:prstGeom>
          <a:noFill/>
        </p:spPr>
        <p:txBody>
          <a:bodyPr wrap="square" rtlCol="0">
            <a:spAutoFit/>
          </a:bodyPr>
          <a:lstStyle/>
          <a:p>
            <a:r>
              <a:rPr lang="en-US" sz="900" b="1"/>
              <a:t>Emittance Ratio</a:t>
            </a:r>
          </a:p>
        </p:txBody>
      </p:sp>
      <p:sp>
        <p:nvSpPr>
          <p:cNvPr id="19" name="TextBox 18">
            <a:extLst>
              <a:ext uri="{FF2B5EF4-FFF2-40B4-BE49-F238E27FC236}">
                <a16:creationId xmlns:a16="http://schemas.microsoft.com/office/drawing/2014/main" id="{221AC187-B402-7D79-FDC7-2FAD9E938A21}"/>
              </a:ext>
            </a:extLst>
          </p:cNvPr>
          <p:cNvSpPr txBox="1"/>
          <p:nvPr/>
        </p:nvSpPr>
        <p:spPr>
          <a:xfrm>
            <a:off x="2194560" y="4718304"/>
            <a:ext cx="2057400" cy="307777"/>
          </a:xfrm>
          <a:prstGeom prst="rect">
            <a:avLst/>
          </a:prstGeom>
          <a:noFill/>
        </p:spPr>
        <p:txBody>
          <a:bodyPr wrap="square" rtlCol="0">
            <a:spAutoFit/>
          </a:bodyPr>
          <a:lstStyle/>
          <a:p>
            <a:r>
              <a:rPr lang="en-US" sz="1400">
                <a:solidFill>
                  <a:schemeClr val="accent4">
                    <a:lumMod val="75000"/>
                  </a:schemeClr>
                </a:solidFill>
              </a:rPr>
              <a:t>Horizontal Emittance</a:t>
            </a:r>
          </a:p>
        </p:txBody>
      </p:sp>
      <p:sp>
        <p:nvSpPr>
          <p:cNvPr id="20" name="TextBox 19">
            <a:extLst>
              <a:ext uri="{FF2B5EF4-FFF2-40B4-BE49-F238E27FC236}">
                <a16:creationId xmlns:a16="http://schemas.microsoft.com/office/drawing/2014/main" id="{410D8DB4-2D0E-B1EB-55D5-05202CE07146}"/>
              </a:ext>
            </a:extLst>
          </p:cNvPr>
          <p:cNvSpPr txBox="1"/>
          <p:nvPr/>
        </p:nvSpPr>
        <p:spPr>
          <a:xfrm>
            <a:off x="2194560" y="5317347"/>
            <a:ext cx="2057400" cy="307777"/>
          </a:xfrm>
          <a:prstGeom prst="rect">
            <a:avLst/>
          </a:prstGeom>
          <a:noFill/>
        </p:spPr>
        <p:txBody>
          <a:bodyPr wrap="square" rtlCol="0">
            <a:spAutoFit/>
          </a:bodyPr>
          <a:lstStyle/>
          <a:p>
            <a:r>
              <a:rPr lang="en-US" sz="1400">
                <a:solidFill>
                  <a:schemeClr val="accent2"/>
                </a:solidFill>
              </a:rPr>
              <a:t>Vertical Emittance</a:t>
            </a:r>
          </a:p>
        </p:txBody>
      </p:sp>
      <p:sp>
        <p:nvSpPr>
          <p:cNvPr id="21" name="TextBox 20">
            <a:extLst>
              <a:ext uri="{FF2B5EF4-FFF2-40B4-BE49-F238E27FC236}">
                <a16:creationId xmlns:a16="http://schemas.microsoft.com/office/drawing/2014/main" id="{8FE56ECD-2F01-E8B4-F814-6A210860E67C}"/>
              </a:ext>
            </a:extLst>
          </p:cNvPr>
          <p:cNvSpPr txBox="1"/>
          <p:nvPr/>
        </p:nvSpPr>
        <p:spPr>
          <a:xfrm>
            <a:off x="2286220" y="2809020"/>
            <a:ext cx="1636555" cy="307777"/>
          </a:xfrm>
          <a:prstGeom prst="rect">
            <a:avLst/>
          </a:prstGeom>
          <a:noFill/>
        </p:spPr>
        <p:txBody>
          <a:bodyPr wrap="square" rtlCol="0">
            <a:spAutoFit/>
          </a:bodyPr>
          <a:lstStyle/>
          <a:p>
            <a:r>
              <a:rPr lang="en-US" sz="1400"/>
              <a:t>Emittance ratio</a:t>
            </a:r>
          </a:p>
        </p:txBody>
      </p:sp>
      <p:sp>
        <p:nvSpPr>
          <p:cNvPr id="26" name="TextBox 25">
            <a:extLst>
              <a:ext uri="{FF2B5EF4-FFF2-40B4-BE49-F238E27FC236}">
                <a16:creationId xmlns:a16="http://schemas.microsoft.com/office/drawing/2014/main" id="{D2D9BB34-E4BA-87E7-F020-EC2333BC86E0}"/>
              </a:ext>
            </a:extLst>
          </p:cNvPr>
          <p:cNvSpPr txBox="1"/>
          <p:nvPr/>
        </p:nvSpPr>
        <p:spPr>
          <a:xfrm>
            <a:off x="5041270" y="3291872"/>
            <a:ext cx="1094232" cy="307777"/>
          </a:xfrm>
          <a:prstGeom prst="rect">
            <a:avLst/>
          </a:prstGeom>
          <a:noFill/>
        </p:spPr>
        <p:txBody>
          <a:bodyPr wrap="square" rtlCol="0">
            <a:spAutoFit/>
          </a:bodyPr>
          <a:lstStyle/>
          <a:p>
            <a:r>
              <a:rPr lang="en-US" sz="1400"/>
              <a:t>100GeV</a:t>
            </a:r>
          </a:p>
        </p:txBody>
      </p:sp>
      <p:sp>
        <p:nvSpPr>
          <p:cNvPr id="27" name="TextBox 26">
            <a:extLst>
              <a:ext uri="{FF2B5EF4-FFF2-40B4-BE49-F238E27FC236}">
                <a16:creationId xmlns:a16="http://schemas.microsoft.com/office/drawing/2014/main" id="{950EEEEB-61AB-DFA5-B198-117CC428284A}"/>
              </a:ext>
            </a:extLst>
          </p:cNvPr>
          <p:cNvSpPr txBox="1"/>
          <p:nvPr/>
        </p:nvSpPr>
        <p:spPr>
          <a:xfrm>
            <a:off x="3655535" y="3270686"/>
            <a:ext cx="1094232" cy="307777"/>
          </a:xfrm>
          <a:prstGeom prst="rect">
            <a:avLst/>
          </a:prstGeom>
          <a:noFill/>
        </p:spPr>
        <p:txBody>
          <a:bodyPr wrap="square" rtlCol="0">
            <a:spAutoFit/>
          </a:bodyPr>
          <a:lstStyle/>
          <a:p>
            <a:r>
              <a:rPr lang="en-US" sz="1400"/>
              <a:t>31 GeV</a:t>
            </a:r>
          </a:p>
        </p:txBody>
      </p:sp>
      <p:sp>
        <p:nvSpPr>
          <p:cNvPr id="28" name="TextBox 27">
            <a:extLst>
              <a:ext uri="{FF2B5EF4-FFF2-40B4-BE49-F238E27FC236}">
                <a16:creationId xmlns:a16="http://schemas.microsoft.com/office/drawing/2014/main" id="{30ABF675-E20D-6119-E3BD-F3F14E4830AE}"/>
              </a:ext>
            </a:extLst>
          </p:cNvPr>
          <p:cNvSpPr txBox="1"/>
          <p:nvPr/>
        </p:nvSpPr>
        <p:spPr>
          <a:xfrm>
            <a:off x="8638087" y="3307807"/>
            <a:ext cx="1636555" cy="307777"/>
          </a:xfrm>
          <a:prstGeom prst="rect">
            <a:avLst/>
          </a:prstGeom>
          <a:noFill/>
        </p:spPr>
        <p:txBody>
          <a:bodyPr wrap="square" rtlCol="0">
            <a:spAutoFit/>
          </a:bodyPr>
          <a:lstStyle/>
          <a:p>
            <a:r>
              <a:rPr lang="en-US" sz="1400"/>
              <a:t>Emittance ratio</a:t>
            </a:r>
          </a:p>
        </p:txBody>
      </p:sp>
      <p:sp>
        <p:nvSpPr>
          <p:cNvPr id="29" name="TextBox 28">
            <a:extLst>
              <a:ext uri="{FF2B5EF4-FFF2-40B4-BE49-F238E27FC236}">
                <a16:creationId xmlns:a16="http://schemas.microsoft.com/office/drawing/2014/main" id="{0FB5C885-9A99-F470-C347-6C2A34081FA1}"/>
              </a:ext>
            </a:extLst>
          </p:cNvPr>
          <p:cNvSpPr txBox="1"/>
          <p:nvPr/>
        </p:nvSpPr>
        <p:spPr>
          <a:xfrm>
            <a:off x="8050250" y="4532596"/>
            <a:ext cx="2057400" cy="307777"/>
          </a:xfrm>
          <a:prstGeom prst="rect">
            <a:avLst/>
          </a:prstGeom>
          <a:noFill/>
        </p:spPr>
        <p:txBody>
          <a:bodyPr wrap="square" rtlCol="0">
            <a:spAutoFit/>
          </a:bodyPr>
          <a:lstStyle/>
          <a:p>
            <a:r>
              <a:rPr lang="en-US" sz="1400" dirty="0">
                <a:solidFill>
                  <a:schemeClr val="accent4">
                    <a:lumMod val="75000"/>
                  </a:schemeClr>
                </a:solidFill>
              </a:rPr>
              <a:t>Horizontal Emittance</a:t>
            </a:r>
          </a:p>
        </p:txBody>
      </p:sp>
      <p:sp>
        <p:nvSpPr>
          <p:cNvPr id="30" name="TextBox 29">
            <a:extLst>
              <a:ext uri="{FF2B5EF4-FFF2-40B4-BE49-F238E27FC236}">
                <a16:creationId xmlns:a16="http://schemas.microsoft.com/office/drawing/2014/main" id="{D1A767B3-5656-1E62-841A-E559416CA5CF}"/>
              </a:ext>
            </a:extLst>
          </p:cNvPr>
          <p:cNvSpPr txBox="1"/>
          <p:nvPr/>
        </p:nvSpPr>
        <p:spPr>
          <a:xfrm>
            <a:off x="8089446" y="5317346"/>
            <a:ext cx="2057400" cy="307777"/>
          </a:xfrm>
          <a:prstGeom prst="rect">
            <a:avLst/>
          </a:prstGeom>
          <a:noFill/>
        </p:spPr>
        <p:txBody>
          <a:bodyPr wrap="square" rtlCol="0">
            <a:spAutoFit/>
          </a:bodyPr>
          <a:lstStyle/>
          <a:p>
            <a:r>
              <a:rPr lang="en-US" sz="1400">
                <a:solidFill>
                  <a:schemeClr val="accent2"/>
                </a:solidFill>
              </a:rPr>
              <a:t>Vertical Emittance</a:t>
            </a:r>
          </a:p>
        </p:txBody>
      </p:sp>
      <p:sp>
        <p:nvSpPr>
          <p:cNvPr id="31" name="TextBox 30">
            <a:extLst>
              <a:ext uri="{FF2B5EF4-FFF2-40B4-BE49-F238E27FC236}">
                <a16:creationId xmlns:a16="http://schemas.microsoft.com/office/drawing/2014/main" id="{FDA01F8E-7699-68A4-23C7-E0B074AD19DF}"/>
              </a:ext>
            </a:extLst>
          </p:cNvPr>
          <p:cNvSpPr txBox="1"/>
          <p:nvPr/>
        </p:nvSpPr>
        <p:spPr>
          <a:xfrm>
            <a:off x="8638087" y="6024149"/>
            <a:ext cx="2304288" cy="276999"/>
          </a:xfrm>
          <a:prstGeom prst="rect">
            <a:avLst/>
          </a:prstGeom>
          <a:noFill/>
        </p:spPr>
        <p:txBody>
          <a:bodyPr wrap="square" rtlCol="0">
            <a:spAutoFit/>
          </a:bodyPr>
          <a:lstStyle/>
          <a:p>
            <a:r>
              <a:rPr lang="en-US" sz="1200" b="1"/>
              <a:t>During Acceleration</a:t>
            </a:r>
          </a:p>
        </p:txBody>
      </p:sp>
      <p:sp>
        <p:nvSpPr>
          <p:cNvPr id="32" name="TextBox 31">
            <a:extLst>
              <a:ext uri="{FF2B5EF4-FFF2-40B4-BE49-F238E27FC236}">
                <a16:creationId xmlns:a16="http://schemas.microsoft.com/office/drawing/2014/main" id="{FE6BF63C-55B6-A0D4-D0EF-000FBEDBE72D}"/>
              </a:ext>
            </a:extLst>
          </p:cNvPr>
          <p:cNvSpPr txBox="1"/>
          <p:nvPr/>
        </p:nvSpPr>
        <p:spPr>
          <a:xfrm>
            <a:off x="3553914" y="6001722"/>
            <a:ext cx="2304288" cy="276999"/>
          </a:xfrm>
          <a:prstGeom prst="rect">
            <a:avLst/>
          </a:prstGeom>
          <a:noFill/>
        </p:spPr>
        <p:txBody>
          <a:bodyPr wrap="square" rtlCol="0">
            <a:spAutoFit/>
          </a:bodyPr>
          <a:lstStyle/>
          <a:p>
            <a:r>
              <a:rPr lang="en-US" sz="1200" b="1"/>
              <a:t>Whole Fill</a:t>
            </a:r>
          </a:p>
        </p:txBody>
      </p:sp>
      <p:sp>
        <p:nvSpPr>
          <p:cNvPr id="33" name="TextBox 32">
            <a:extLst>
              <a:ext uri="{FF2B5EF4-FFF2-40B4-BE49-F238E27FC236}">
                <a16:creationId xmlns:a16="http://schemas.microsoft.com/office/drawing/2014/main" id="{BB83E03C-8E49-48D7-DE77-AE4CD4723D53}"/>
              </a:ext>
            </a:extLst>
          </p:cNvPr>
          <p:cNvSpPr txBox="1"/>
          <p:nvPr/>
        </p:nvSpPr>
        <p:spPr>
          <a:xfrm>
            <a:off x="4965192" y="5146951"/>
            <a:ext cx="1246388" cy="307777"/>
          </a:xfrm>
          <a:prstGeom prst="rect">
            <a:avLst/>
          </a:prstGeom>
          <a:noFill/>
        </p:spPr>
        <p:txBody>
          <a:bodyPr wrap="square" rtlCol="0">
            <a:spAutoFit/>
          </a:bodyPr>
          <a:lstStyle/>
          <a:p>
            <a:r>
              <a:rPr lang="en-US" sz="1400"/>
              <a:t>Acceleration</a:t>
            </a:r>
          </a:p>
        </p:txBody>
      </p:sp>
      <p:cxnSp>
        <p:nvCxnSpPr>
          <p:cNvPr id="35" name="Straight Arrow Connector 34">
            <a:extLst>
              <a:ext uri="{FF2B5EF4-FFF2-40B4-BE49-F238E27FC236}">
                <a16:creationId xmlns:a16="http://schemas.microsoft.com/office/drawing/2014/main" id="{50F6F024-662D-E553-529F-EA3485D6E789}"/>
              </a:ext>
            </a:extLst>
          </p:cNvPr>
          <p:cNvCxnSpPr/>
          <p:nvPr/>
        </p:nvCxnSpPr>
        <p:spPr>
          <a:xfrm flipH="1">
            <a:off x="4724223" y="5300840"/>
            <a:ext cx="3170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095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7F5EB-0E2E-5593-97F1-59E7AA7DFD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7BE790-1055-6E26-15F2-437E15B80555}"/>
              </a:ext>
            </a:extLst>
          </p:cNvPr>
          <p:cNvSpPr>
            <a:spLocks noGrp="1"/>
          </p:cNvSpPr>
          <p:nvPr>
            <p:ph type="sldNum" sz="quarter" idx="4"/>
          </p:nvPr>
        </p:nvSpPr>
        <p:spPr/>
        <p:txBody>
          <a:bodyPr/>
          <a:lstStyle/>
          <a:p>
            <a:pPr algn="ctr"/>
            <a:fld id="{933A556B-7C63-244D-9B7C-B0EA8042B330}" type="slidenum">
              <a:rPr lang="en-US" smtClean="0"/>
              <a:pPr algn="ctr"/>
              <a:t>13</a:t>
            </a:fld>
            <a:endParaRPr lang="en-US"/>
          </a:p>
        </p:txBody>
      </p:sp>
      <p:sp>
        <p:nvSpPr>
          <p:cNvPr id="3" name="Title 2">
            <a:extLst>
              <a:ext uri="{FF2B5EF4-FFF2-40B4-BE49-F238E27FC236}">
                <a16:creationId xmlns:a16="http://schemas.microsoft.com/office/drawing/2014/main" id="{6FC81235-CACD-6F39-D8CA-1BDC46EDDEBB}"/>
              </a:ext>
            </a:extLst>
          </p:cNvPr>
          <p:cNvSpPr>
            <a:spLocks noGrp="1"/>
          </p:cNvSpPr>
          <p:nvPr>
            <p:ph type="title"/>
          </p:nvPr>
        </p:nvSpPr>
        <p:spPr/>
        <p:txBody>
          <a:bodyPr/>
          <a:lstStyle/>
          <a:p>
            <a:r>
              <a:rPr lang="en-US"/>
              <a:t>Radial Shift Implementation</a:t>
            </a:r>
          </a:p>
        </p:txBody>
      </p:sp>
      <p:sp>
        <p:nvSpPr>
          <p:cNvPr id="4" name="Content Placeholder 3">
            <a:extLst>
              <a:ext uri="{FF2B5EF4-FFF2-40B4-BE49-F238E27FC236}">
                <a16:creationId xmlns:a16="http://schemas.microsoft.com/office/drawing/2014/main" id="{7E69050E-DF82-693D-C141-0777820B0057}"/>
              </a:ext>
            </a:extLst>
          </p:cNvPr>
          <p:cNvSpPr>
            <a:spLocks noGrp="1"/>
          </p:cNvSpPr>
          <p:nvPr>
            <p:ph idx="1"/>
          </p:nvPr>
        </p:nvSpPr>
        <p:spPr>
          <a:xfrm>
            <a:off x="462579" y="975365"/>
            <a:ext cx="6232129" cy="4976840"/>
          </a:xfrm>
        </p:spPr>
        <p:txBody>
          <a:bodyPr>
            <a:noAutofit/>
          </a:bodyPr>
          <a:lstStyle/>
          <a:p>
            <a:r>
              <a:rPr lang="en-US" sz="2000" dirty="0"/>
              <a:t>To synchronize hadron-electron revolution frequencies the radial shift is employed in the hadron ring</a:t>
            </a:r>
          </a:p>
          <a:p>
            <a:r>
              <a:rPr lang="en-US" sz="2000" dirty="0"/>
              <a:t>Beam will be switched to one inner arc for 41 GeV operation. </a:t>
            </a:r>
          </a:p>
          <a:p>
            <a:r>
              <a:rPr lang="en-US" sz="2000" dirty="0"/>
              <a:t>Radial shift implementation in RHIC was successful – see G. Robert-</a:t>
            </a:r>
            <a:r>
              <a:rPr lang="en-US" sz="2000" dirty="0" err="1"/>
              <a:t>Demolaize</a:t>
            </a:r>
            <a:r>
              <a:rPr lang="en-US" sz="2000" dirty="0"/>
              <a:t> et al, </a:t>
            </a:r>
            <a:r>
              <a:rPr lang="en-US" sz="2000" dirty="0">
                <a:hlinkClick r:id="rId2" tooltip="Persistent link using digital object identifier"/>
              </a:rPr>
              <a:t>https://doi.org/10.1016/j.nima.2024.170043</a:t>
            </a:r>
            <a:endParaRPr lang="en-US" sz="2000" dirty="0"/>
          </a:p>
          <a:p>
            <a:r>
              <a:rPr lang="en-US" sz="2000" dirty="0"/>
              <a:t>Radial shift implementation has been established in all IR sections, except IR6</a:t>
            </a:r>
          </a:p>
          <a:p>
            <a:r>
              <a:rPr lang="en-US" sz="2000" dirty="0"/>
              <a:t>Requires upgrade of several dipole corrector power supplies in IR straights, as well as adding shunt PSs for D6 dipole magnets. The D6 have leads available (not used in RHIC).</a:t>
            </a:r>
          </a:p>
          <a:p>
            <a:pPr marL="0" indent="0">
              <a:buNone/>
            </a:pPr>
            <a:endParaRPr lang="en-US" sz="2000" dirty="0"/>
          </a:p>
        </p:txBody>
      </p:sp>
      <p:pic>
        <p:nvPicPr>
          <p:cNvPr id="6" name="Picture 5" descr="Graphical user interface&#10;&#10;AI-generated content may be incorrect.">
            <a:extLst>
              <a:ext uri="{FF2B5EF4-FFF2-40B4-BE49-F238E27FC236}">
                <a16:creationId xmlns:a16="http://schemas.microsoft.com/office/drawing/2014/main" id="{E08A6588-0DDE-50CE-6C59-09FF4D647FA1}"/>
              </a:ext>
            </a:extLst>
          </p:cNvPr>
          <p:cNvPicPr>
            <a:picLocks noChangeAspect="1"/>
          </p:cNvPicPr>
          <p:nvPr/>
        </p:nvPicPr>
        <p:blipFill>
          <a:blip r:embed="rId3"/>
          <a:stretch>
            <a:fillRect/>
          </a:stretch>
        </p:blipFill>
        <p:spPr>
          <a:xfrm>
            <a:off x="6616819" y="3273274"/>
            <a:ext cx="5345685" cy="2809473"/>
          </a:xfrm>
          <a:prstGeom prst="rect">
            <a:avLst/>
          </a:prstGeom>
        </p:spPr>
      </p:pic>
      <p:grpSp>
        <p:nvGrpSpPr>
          <p:cNvPr id="7" name="Group 6">
            <a:extLst>
              <a:ext uri="{FF2B5EF4-FFF2-40B4-BE49-F238E27FC236}">
                <a16:creationId xmlns:a16="http://schemas.microsoft.com/office/drawing/2014/main" id="{859CE911-91B6-5609-683D-5C1A3BF98B9D}"/>
              </a:ext>
            </a:extLst>
          </p:cNvPr>
          <p:cNvGrpSpPr>
            <a:grpSpLocks noChangeAspect="1"/>
          </p:cNvGrpSpPr>
          <p:nvPr/>
        </p:nvGrpSpPr>
        <p:grpSpPr>
          <a:xfrm>
            <a:off x="7991531" y="915844"/>
            <a:ext cx="2017401" cy="2080579"/>
            <a:chOff x="618440" y="1121579"/>
            <a:chExt cx="3108960" cy="3206322"/>
          </a:xfrm>
        </p:grpSpPr>
        <p:grpSp>
          <p:nvGrpSpPr>
            <p:cNvPr id="8" name="Group 7">
              <a:extLst>
                <a:ext uri="{FF2B5EF4-FFF2-40B4-BE49-F238E27FC236}">
                  <a16:creationId xmlns:a16="http://schemas.microsoft.com/office/drawing/2014/main" id="{8AECE4E2-F5E7-B8C6-1714-3CC505BBD763}"/>
                </a:ext>
              </a:extLst>
            </p:cNvPr>
            <p:cNvGrpSpPr>
              <a:grpSpLocks noChangeAspect="1"/>
            </p:cNvGrpSpPr>
            <p:nvPr/>
          </p:nvGrpSpPr>
          <p:grpSpPr>
            <a:xfrm>
              <a:off x="618440" y="1121579"/>
              <a:ext cx="3108960" cy="3108960"/>
              <a:chOff x="7748260" y="804828"/>
              <a:chExt cx="1005840" cy="1005840"/>
            </a:xfrm>
          </p:grpSpPr>
          <p:grpSp>
            <p:nvGrpSpPr>
              <p:cNvPr id="17" name="Group 16">
                <a:extLst>
                  <a:ext uri="{FF2B5EF4-FFF2-40B4-BE49-F238E27FC236}">
                    <a16:creationId xmlns:a16="http://schemas.microsoft.com/office/drawing/2014/main" id="{B21957D3-F06D-3A9D-E0D2-A6301D8F0056}"/>
                  </a:ext>
                </a:extLst>
              </p:cNvPr>
              <p:cNvGrpSpPr>
                <a:grpSpLocks noChangeAspect="1"/>
              </p:cNvGrpSpPr>
              <p:nvPr/>
            </p:nvGrpSpPr>
            <p:grpSpPr>
              <a:xfrm>
                <a:off x="7748260" y="804828"/>
                <a:ext cx="1005840" cy="1005840"/>
                <a:chOff x="8168345" y="52276"/>
                <a:chExt cx="640080" cy="640080"/>
              </a:xfrm>
            </p:grpSpPr>
            <p:sp>
              <p:nvSpPr>
                <p:cNvPr id="21" name="Oval 20">
                  <a:extLst>
                    <a:ext uri="{FF2B5EF4-FFF2-40B4-BE49-F238E27FC236}">
                      <a16:creationId xmlns:a16="http://schemas.microsoft.com/office/drawing/2014/main" id="{E45709D8-918E-EB1C-5087-14ECA804059B}"/>
                    </a:ext>
                  </a:extLst>
                </p:cNvPr>
                <p:cNvSpPr/>
                <p:nvPr/>
              </p:nvSpPr>
              <p:spPr>
                <a:xfrm>
                  <a:off x="8168345" y="52276"/>
                  <a:ext cx="640080"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4FB023-1A42-E88E-F15E-FA13E7436969}"/>
                    </a:ext>
                  </a:extLst>
                </p:cNvPr>
                <p:cNvSpPr/>
                <p:nvPr/>
              </p:nvSpPr>
              <p:spPr>
                <a:xfrm>
                  <a:off x="8305505" y="189436"/>
                  <a:ext cx="365760" cy="36576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B7A4593E-DB8A-7C3D-EF9E-572B723EE1BE}"/>
                  </a:ext>
                </a:extLst>
              </p:cNvPr>
              <p:cNvCxnSpPr>
                <a:stCxn id="21" idx="0"/>
                <a:endCxn id="21" idx="4"/>
              </p:cNvCxnSpPr>
              <p:nvPr/>
            </p:nvCxnSpPr>
            <p:spPr>
              <a:xfrm>
                <a:off x="8251180" y="804828"/>
                <a:ext cx="0" cy="1005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61309F-8F2F-6ABB-A89D-F1DC7805E80A}"/>
                  </a:ext>
                </a:extLst>
              </p:cNvPr>
              <p:cNvCxnSpPr>
                <a:cxnSpLocks/>
                <a:stCxn id="21" idx="6"/>
                <a:endCxn id="21" idx="2"/>
              </p:cNvCxnSpPr>
              <p:nvPr/>
            </p:nvCxnSpPr>
            <p:spPr>
              <a:xfrm flipH="1">
                <a:off x="7748260" y="1307748"/>
                <a:ext cx="10058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78313CC-AD67-8DA7-81E3-0FD86A053815}"/>
                  </a:ext>
                </a:extLst>
              </p:cNvPr>
              <p:cNvSpPr>
                <a:spLocks noChangeAspect="1"/>
              </p:cNvSpPr>
              <p:nvPr/>
            </p:nvSpPr>
            <p:spPr>
              <a:xfrm>
                <a:off x="8468885" y="1232649"/>
                <a:ext cx="143691" cy="14369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2B1FD856-4464-90F7-F2B5-A6A9BB7998A3}"/>
                </a:ext>
              </a:extLst>
            </p:cNvPr>
            <p:cNvCxnSpPr>
              <a:cxnSpLocks/>
            </p:cNvCxnSpPr>
            <p:nvPr/>
          </p:nvCxnSpPr>
          <p:spPr>
            <a:xfrm>
              <a:off x="640255" y="4315237"/>
              <a:ext cx="3087145" cy="12664"/>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AF92E8-5C55-FF7A-F846-0FE1EE722309}"/>
                </a:ext>
              </a:extLst>
            </p:cNvPr>
            <p:cNvSpPr txBox="1"/>
            <p:nvPr/>
          </p:nvSpPr>
          <p:spPr>
            <a:xfrm>
              <a:off x="2266519" y="2140399"/>
              <a:ext cx="929846" cy="369332"/>
            </a:xfrm>
            <a:prstGeom prst="rect">
              <a:avLst/>
            </a:prstGeom>
            <a:noFill/>
          </p:spPr>
          <p:txBody>
            <a:bodyPr wrap="square">
              <a:spAutoFit/>
            </a:bodyPr>
            <a:lstStyle/>
            <a:p>
              <a:r>
                <a:rPr lang="en-US">
                  <a:latin typeface="Arial Narrow" panose="020B0604020202020204" pitchFamily="34" charset="0"/>
                  <a:cs typeface="Arial Narrow" panose="020B0604020202020204" pitchFamily="34" charset="0"/>
                </a:rPr>
                <a:t>2</a:t>
              </a:r>
              <a:r>
                <a:rPr lang="en-US" sz="1800">
                  <a:latin typeface="Arial Narrow" panose="020B0604020202020204" pitchFamily="34" charset="0"/>
                  <a:cs typeface="Arial Narrow" panose="020B0604020202020204" pitchFamily="34" charset="0"/>
                </a:rPr>
                <a:t>0 mm </a:t>
              </a:r>
              <a:endParaRPr lang="en-US">
                <a:latin typeface="Arial Narrow" panose="020B0604020202020204" pitchFamily="34" charset="0"/>
                <a:cs typeface="Arial Narrow" panose="020B0604020202020204" pitchFamily="34" charset="0"/>
              </a:endParaRPr>
            </a:p>
          </p:txBody>
        </p:sp>
        <p:sp>
          <p:nvSpPr>
            <p:cNvPr id="11" name="Oval 10">
              <a:extLst>
                <a:ext uri="{FF2B5EF4-FFF2-40B4-BE49-F238E27FC236}">
                  <a16:creationId xmlns:a16="http://schemas.microsoft.com/office/drawing/2014/main" id="{9C872A76-663D-1EAE-62EB-EEE38651DB7A}"/>
                </a:ext>
              </a:extLst>
            </p:cNvPr>
            <p:cNvSpPr>
              <a:spLocks noChangeAspect="1"/>
            </p:cNvSpPr>
            <p:nvPr/>
          </p:nvSpPr>
          <p:spPr>
            <a:xfrm>
              <a:off x="1957553" y="2425536"/>
              <a:ext cx="444136" cy="444136"/>
            </a:xfrm>
            <a:prstGeom prst="ellipse">
              <a:avLst/>
            </a:prstGeom>
            <a:solidFill>
              <a:schemeClr val="accent1">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7CC767-2C1F-F9F9-196E-36A366DDCD92}"/>
                </a:ext>
              </a:extLst>
            </p:cNvPr>
            <p:cNvSpPr>
              <a:spLocks noChangeAspect="1"/>
            </p:cNvSpPr>
            <p:nvPr/>
          </p:nvSpPr>
          <p:spPr>
            <a:xfrm>
              <a:off x="1082768" y="2442386"/>
              <a:ext cx="444136" cy="444136"/>
            </a:xfrm>
            <a:prstGeom prst="ellipse">
              <a:avLst/>
            </a:prstGeom>
            <a:solidFill>
              <a:srgbClr val="30519D"/>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04F5FA1-F7E2-9095-ADB1-90086EE3E7C7}"/>
                </a:ext>
              </a:extLst>
            </p:cNvPr>
            <p:cNvCxnSpPr>
              <a:cxnSpLocks/>
            </p:cNvCxnSpPr>
            <p:nvPr/>
          </p:nvCxnSpPr>
          <p:spPr>
            <a:xfrm>
              <a:off x="2179621" y="2658123"/>
              <a:ext cx="974426" cy="6331"/>
            </a:xfrm>
            <a:prstGeom prst="straightConnector1">
              <a:avLst/>
            </a:prstGeom>
            <a:ln w="38100">
              <a:solidFill>
                <a:schemeClr val="tx1"/>
              </a:solidFill>
              <a:headEnd type="oval"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79C7AF-042F-B79E-69C3-FBDBB0EA70E6}"/>
                </a:ext>
              </a:extLst>
            </p:cNvPr>
            <p:cNvSpPr txBox="1"/>
            <p:nvPr/>
          </p:nvSpPr>
          <p:spPr>
            <a:xfrm>
              <a:off x="2651396" y="2910976"/>
              <a:ext cx="929846" cy="369332"/>
            </a:xfrm>
            <a:prstGeom prst="rect">
              <a:avLst/>
            </a:prstGeom>
            <a:noFill/>
          </p:spPr>
          <p:txBody>
            <a:bodyPr wrap="square">
              <a:spAutoFit/>
            </a:bodyPr>
            <a:lstStyle/>
            <a:p>
              <a:r>
                <a:rPr lang="en-US" b="1">
                  <a:solidFill>
                    <a:schemeClr val="accent2">
                      <a:lumMod val="75000"/>
                    </a:schemeClr>
                  </a:solidFill>
                  <a:latin typeface="Arial Narrow" panose="020B0604020202020204" pitchFamily="34" charset="0"/>
                  <a:cs typeface="Arial Narrow" panose="020B0604020202020204" pitchFamily="34" charset="0"/>
                </a:rPr>
                <a:t>275 GeV</a:t>
              </a:r>
            </a:p>
          </p:txBody>
        </p:sp>
        <p:sp>
          <p:nvSpPr>
            <p:cNvPr id="15" name="TextBox 14">
              <a:extLst>
                <a:ext uri="{FF2B5EF4-FFF2-40B4-BE49-F238E27FC236}">
                  <a16:creationId xmlns:a16="http://schemas.microsoft.com/office/drawing/2014/main" id="{E7F709A0-F8FE-6410-C5FA-3E1308C2A7D8}"/>
                </a:ext>
              </a:extLst>
            </p:cNvPr>
            <p:cNvSpPr txBox="1"/>
            <p:nvPr/>
          </p:nvSpPr>
          <p:spPr>
            <a:xfrm>
              <a:off x="819723" y="2914531"/>
              <a:ext cx="929846" cy="369332"/>
            </a:xfrm>
            <a:prstGeom prst="rect">
              <a:avLst/>
            </a:prstGeom>
            <a:noFill/>
          </p:spPr>
          <p:txBody>
            <a:bodyPr wrap="square">
              <a:spAutoFit/>
            </a:bodyPr>
            <a:lstStyle/>
            <a:p>
              <a:r>
                <a:rPr lang="en-US" b="1">
                  <a:solidFill>
                    <a:srgbClr val="30519D"/>
                  </a:solidFill>
                  <a:latin typeface="Arial Narrow" panose="020B0604020202020204" pitchFamily="34" charset="0"/>
                  <a:cs typeface="Arial Narrow" panose="020B0604020202020204" pitchFamily="34" charset="0"/>
                </a:rPr>
                <a:t>100 GeV</a:t>
              </a:r>
            </a:p>
          </p:txBody>
        </p:sp>
        <p:sp>
          <p:nvSpPr>
            <p:cNvPr id="16" name="TextBox 15">
              <a:extLst>
                <a:ext uri="{FF2B5EF4-FFF2-40B4-BE49-F238E27FC236}">
                  <a16:creationId xmlns:a16="http://schemas.microsoft.com/office/drawing/2014/main" id="{D9BB464C-13B7-B71C-B1C6-CDB9AD4D2207}"/>
                </a:ext>
              </a:extLst>
            </p:cNvPr>
            <p:cNvSpPr txBox="1"/>
            <p:nvPr/>
          </p:nvSpPr>
          <p:spPr>
            <a:xfrm>
              <a:off x="1701387" y="2902926"/>
              <a:ext cx="929846" cy="521736"/>
            </a:xfrm>
            <a:prstGeom prst="rect">
              <a:avLst/>
            </a:prstGeom>
            <a:noFill/>
          </p:spPr>
          <p:txBody>
            <a:bodyPr wrap="square">
              <a:spAutoFit/>
            </a:bodyPr>
            <a:lstStyle/>
            <a:p>
              <a:pPr algn="ctr"/>
              <a:r>
                <a:rPr lang="en-US" sz="1600" b="1">
                  <a:solidFill>
                    <a:schemeClr val="accent1">
                      <a:lumMod val="50000"/>
                    </a:schemeClr>
                  </a:solidFill>
                  <a:latin typeface="Arial Narrow" panose="020B0604020202020204" pitchFamily="34" charset="0"/>
                  <a:cs typeface="Arial Narrow" panose="020B0604020202020204" pitchFamily="34" charset="0"/>
                </a:rPr>
                <a:t>store</a:t>
              </a:r>
            </a:p>
          </p:txBody>
        </p:sp>
      </p:grpSp>
    </p:spTree>
    <p:extLst>
      <p:ext uri="{BB962C8B-B14F-4D97-AF65-F5344CB8AC3E}">
        <p14:creationId xmlns:p14="http://schemas.microsoft.com/office/powerpoint/2010/main" val="99199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467117" y="82245"/>
            <a:ext cx="11602378" cy="766840"/>
          </a:xfrm>
        </p:spPr>
        <p:txBody>
          <a:bodyPr>
            <a:noAutofit/>
          </a:bodyPr>
          <a:lstStyle/>
          <a:p>
            <a:r>
              <a:rPr lang="en-US" sz="3600"/>
              <a:t>Beam Energy and Average Orbit Radius in the HSR</a:t>
            </a:r>
            <a:endParaRPr lang="en-US" sz="3600">
              <a:cs typeface="Arial"/>
            </a:endParaRPr>
          </a:p>
        </p:txBody>
      </p:sp>
      <p:sp>
        <p:nvSpPr>
          <p:cNvPr id="4" name="TextBox 3">
            <a:extLst>
              <a:ext uri="{FF2B5EF4-FFF2-40B4-BE49-F238E27FC236}">
                <a16:creationId xmlns:a16="http://schemas.microsoft.com/office/drawing/2014/main" id="{7462ECA5-6861-1CDB-D337-E4C4507BC907}"/>
              </a:ext>
            </a:extLst>
          </p:cNvPr>
          <p:cNvSpPr txBox="1"/>
          <p:nvPr/>
        </p:nvSpPr>
        <p:spPr>
          <a:xfrm>
            <a:off x="7751736" y="3966793"/>
            <a:ext cx="4330597" cy="1200329"/>
          </a:xfrm>
          <a:prstGeom prst="rect">
            <a:avLst/>
          </a:prstGeom>
          <a:noFill/>
        </p:spPr>
        <p:txBody>
          <a:bodyPr wrap="square" lIns="91440" tIns="45720" rIns="91440" bIns="45720" rtlCol="0" anchor="t">
            <a:spAutoFit/>
          </a:bodyPr>
          <a:lstStyle/>
          <a:p>
            <a:r>
              <a:rPr lang="en-US"/>
              <a:t>Since the electron revolution frequency is fixed, the hadron orbit must be adjusted with energy to keep the collisions in sync.</a:t>
            </a:r>
          </a:p>
        </p:txBody>
      </p:sp>
      <p:grpSp>
        <p:nvGrpSpPr>
          <p:cNvPr id="17" name="Group 16">
            <a:extLst>
              <a:ext uri="{FF2B5EF4-FFF2-40B4-BE49-F238E27FC236}">
                <a16:creationId xmlns:a16="http://schemas.microsoft.com/office/drawing/2014/main" id="{59305C79-C24B-43A4-C02C-05B2ED3397F5}"/>
              </a:ext>
            </a:extLst>
          </p:cNvPr>
          <p:cNvGrpSpPr/>
          <p:nvPr/>
        </p:nvGrpSpPr>
        <p:grpSpPr>
          <a:xfrm>
            <a:off x="8680409" y="1162574"/>
            <a:ext cx="2331720" cy="2732329"/>
            <a:chOff x="566924" y="1430671"/>
            <a:chExt cx="3108960" cy="3643103"/>
          </a:xfrm>
        </p:grpSpPr>
        <p:grpSp>
          <p:nvGrpSpPr>
            <p:cNvPr id="18" name="Group 17">
              <a:extLst>
                <a:ext uri="{FF2B5EF4-FFF2-40B4-BE49-F238E27FC236}">
                  <a16:creationId xmlns:a16="http://schemas.microsoft.com/office/drawing/2014/main" id="{71EE7C67-4F57-EC25-ECA8-D0B08F577C3E}"/>
                </a:ext>
              </a:extLst>
            </p:cNvPr>
            <p:cNvGrpSpPr>
              <a:grpSpLocks noChangeAspect="1"/>
            </p:cNvGrpSpPr>
            <p:nvPr/>
          </p:nvGrpSpPr>
          <p:grpSpPr>
            <a:xfrm>
              <a:off x="566924" y="1430671"/>
              <a:ext cx="3108960" cy="3108960"/>
              <a:chOff x="7748260" y="804828"/>
              <a:chExt cx="1005840" cy="1005840"/>
            </a:xfrm>
          </p:grpSpPr>
          <p:grpSp>
            <p:nvGrpSpPr>
              <p:cNvPr id="28" name="Group 27">
                <a:extLst>
                  <a:ext uri="{FF2B5EF4-FFF2-40B4-BE49-F238E27FC236}">
                    <a16:creationId xmlns:a16="http://schemas.microsoft.com/office/drawing/2014/main" id="{8FDE5C0D-A21F-73BC-F41A-E6B87E95787D}"/>
                  </a:ext>
                </a:extLst>
              </p:cNvPr>
              <p:cNvGrpSpPr>
                <a:grpSpLocks noChangeAspect="1"/>
              </p:cNvGrpSpPr>
              <p:nvPr/>
            </p:nvGrpSpPr>
            <p:grpSpPr>
              <a:xfrm>
                <a:off x="7748260" y="804828"/>
                <a:ext cx="1005840" cy="1005840"/>
                <a:chOff x="8168345" y="52276"/>
                <a:chExt cx="640080" cy="640080"/>
              </a:xfrm>
            </p:grpSpPr>
            <p:sp>
              <p:nvSpPr>
                <p:cNvPr id="32" name="Oval 31">
                  <a:extLst>
                    <a:ext uri="{FF2B5EF4-FFF2-40B4-BE49-F238E27FC236}">
                      <a16:creationId xmlns:a16="http://schemas.microsoft.com/office/drawing/2014/main" id="{5D5C001A-E9CA-9791-05AD-AE7C98F3F13E}"/>
                    </a:ext>
                  </a:extLst>
                </p:cNvPr>
                <p:cNvSpPr/>
                <p:nvPr/>
              </p:nvSpPr>
              <p:spPr>
                <a:xfrm>
                  <a:off x="8168345" y="52276"/>
                  <a:ext cx="640080"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Oval 32">
                  <a:extLst>
                    <a:ext uri="{FF2B5EF4-FFF2-40B4-BE49-F238E27FC236}">
                      <a16:creationId xmlns:a16="http://schemas.microsoft.com/office/drawing/2014/main" id="{B6C5A15D-4F82-66B4-56F2-5838E7A99AB9}"/>
                    </a:ext>
                  </a:extLst>
                </p:cNvPr>
                <p:cNvSpPr/>
                <p:nvPr/>
              </p:nvSpPr>
              <p:spPr>
                <a:xfrm>
                  <a:off x="8305505" y="189436"/>
                  <a:ext cx="365760" cy="36576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29" name="Straight Connector 28">
                <a:extLst>
                  <a:ext uri="{FF2B5EF4-FFF2-40B4-BE49-F238E27FC236}">
                    <a16:creationId xmlns:a16="http://schemas.microsoft.com/office/drawing/2014/main" id="{7027177C-5528-A06C-38F2-1346066EA5D0}"/>
                  </a:ext>
                </a:extLst>
              </p:cNvPr>
              <p:cNvCxnSpPr>
                <a:stCxn id="32" idx="0"/>
                <a:endCxn id="32" idx="4"/>
              </p:cNvCxnSpPr>
              <p:nvPr/>
            </p:nvCxnSpPr>
            <p:spPr>
              <a:xfrm>
                <a:off x="8251180" y="804828"/>
                <a:ext cx="0" cy="1005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1AE808-DB4D-872E-9D00-2EE48570DE67}"/>
                  </a:ext>
                </a:extLst>
              </p:cNvPr>
              <p:cNvCxnSpPr>
                <a:cxnSpLocks/>
                <a:stCxn id="32" idx="6"/>
                <a:endCxn id="32" idx="2"/>
              </p:cNvCxnSpPr>
              <p:nvPr/>
            </p:nvCxnSpPr>
            <p:spPr>
              <a:xfrm flipH="1">
                <a:off x="7748260" y="1307748"/>
                <a:ext cx="10058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B9CB58E-2372-FE65-D484-88F6DEF0EF7D}"/>
                  </a:ext>
                </a:extLst>
              </p:cNvPr>
              <p:cNvSpPr>
                <a:spLocks noChangeAspect="1"/>
              </p:cNvSpPr>
              <p:nvPr/>
            </p:nvSpPr>
            <p:spPr>
              <a:xfrm>
                <a:off x="8468885" y="1232649"/>
                <a:ext cx="143691" cy="14369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19" name="Straight Arrow Connector 18">
              <a:extLst>
                <a:ext uri="{FF2B5EF4-FFF2-40B4-BE49-F238E27FC236}">
                  <a16:creationId xmlns:a16="http://schemas.microsoft.com/office/drawing/2014/main" id="{3D13A125-51E7-247D-6B27-5BFF5F5FB6A3}"/>
                </a:ext>
              </a:extLst>
            </p:cNvPr>
            <p:cNvCxnSpPr>
              <a:cxnSpLocks/>
            </p:cNvCxnSpPr>
            <p:nvPr/>
          </p:nvCxnSpPr>
          <p:spPr>
            <a:xfrm>
              <a:off x="588739" y="4624329"/>
              <a:ext cx="3087145" cy="12664"/>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3">
                  <a:extLst>
                    <a:ext uri="{FF2B5EF4-FFF2-40B4-BE49-F238E27FC236}">
                      <a16:creationId xmlns:a16="http://schemas.microsoft.com/office/drawing/2014/main" id="{996B4AAF-8629-0B2F-418B-2F2CB7128FFB}"/>
                    </a:ext>
                  </a:extLst>
                </p:cNvPr>
                <p:cNvSpPr txBox="1"/>
                <p:nvPr/>
              </p:nvSpPr>
              <p:spPr>
                <a:xfrm>
                  <a:off x="1114504" y="4673665"/>
                  <a:ext cx="2013800"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a:latin typeface="Arial Narrow" panose="020B0604020202020204" pitchFamily="34" charset="0"/>
                      <a:cs typeface="Arial Narrow" panose="020B0604020202020204" pitchFamily="34" charset="0"/>
                    </a:rPr>
                    <a:t>70 mm </a:t>
                  </a:r>
                  <a14:m>
                    <m:oMath xmlns:m="http://schemas.openxmlformats.org/officeDocument/2006/math">
                      <m:r>
                        <a:rPr lang="en-US" sz="1350">
                          <a:latin typeface="Cambria Math" panose="02040503050406030204" pitchFamily="18" charset="0"/>
                          <a:ea typeface="Cambria Math" panose="02040503050406030204" pitchFamily="18" charset="0"/>
                          <a:cs typeface="Arial Narrow" panose="020B0604020202020204" pitchFamily="34" charset="0"/>
                        </a:rPr>
                        <m:t>∅</m:t>
                      </m:r>
                    </m:oMath>
                  </a14:m>
                  <a:r>
                    <a:rPr lang="en-US" sz="1350">
                      <a:latin typeface="Arial Narrow" panose="020B0604020202020204" pitchFamily="34" charset="0"/>
                      <a:cs typeface="Arial Narrow" panose="020B0604020202020204" pitchFamily="34" charset="0"/>
                    </a:rPr>
                    <a:t> beam pipe </a:t>
                  </a:r>
                </a:p>
              </p:txBody>
            </p:sp>
          </mc:Choice>
          <mc:Fallback xmlns="">
            <p:sp>
              <p:nvSpPr>
                <p:cNvPr id="20" name="TextBox 13">
                  <a:extLst>
                    <a:ext uri="{FF2B5EF4-FFF2-40B4-BE49-F238E27FC236}">
                      <a16:creationId xmlns:a16="http://schemas.microsoft.com/office/drawing/2014/main" id="{996B4AAF-8629-0B2F-418B-2F2CB7128FFB}"/>
                    </a:ext>
                  </a:extLst>
                </p:cNvPr>
                <p:cNvSpPr txBox="1">
                  <a:spLocks noRot="1" noChangeAspect="1" noMove="1" noResize="1" noEditPoints="1" noAdjustHandles="1" noChangeArrowheads="1" noChangeShapeType="1" noTextEdit="1"/>
                </p:cNvSpPr>
                <p:nvPr/>
              </p:nvSpPr>
              <p:spPr>
                <a:xfrm>
                  <a:off x="1114504" y="4673665"/>
                  <a:ext cx="2013800" cy="400109"/>
                </a:xfrm>
                <a:prstGeom prst="rect">
                  <a:avLst/>
                </a:prstGeom>
                <a:blipFill>
                  <a:blip r:embed="rId2"/>
                  <a:stretch>
                    <a:fillRect l="-8871" t="-4082" r="-9677" b="-20408"/>
                  </a:stretch>
                </a:blipFill>
              </p:spPr>
              <p:txBody>
                <a:bodyPr/>
                <a:lstStyle/>
                <a:p>
                  <a:r>
                    <a:rPr lang="en-US">
                      <a:noFill/>
                    </a:rPr>
                    <a:t> </a:t>
                  </a:r>
                </a:p>
              </p:txBody>
            </p:sp>
          </mc:Fallback>
        </mc:AlternateContent>
        <p:sp>
          <p:nvSpPr>
            <p:cNvPr id="21" name="TextBox 14">
              <a:extLst>
                <a:ext uri="{FF2B5EF4-FFF2-40B4-BE49-F238E27FC236}">
                  <a16:creationId xmlns:a16="http://schemas.microsoft.com/office/drawing/2014/main" id="{1A8EF3A7-B4F2-C6E7-7E89-5966F1E40C02}"/>
                </a:ext>
              </a:extLst>
            </p:cNvPr>
            <p:cNvSpPr txBox="1"/>
            <p:nvPr/>
          </p:nvSpPr>
          <p:spPr>
            <a:xfrm>
              <a:off x="2215003" y="2449491"/>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latin typeface="Arial Narrow" panose="020B0604020202020204" pitchFamily="34" charset="0"/>
                  <a:cs typeface="Arial Narrow" panose="020B0604020202020204" pitchFamily="34" charset="0"/>
                </a:rPr>
                <a:t>20 mm </a:t>
              </a:r>
            </a:p>
          </p:txBody>
        </p:sp>
        <p:sp>
          <p:nvSpPr>
            <p:cNvPr id="22" name="Oval 21">
              <a:extLst>
                <a:ext uri="{FF2B5EF4-FFF2-40B4-BE49-F238E27FC236}">
                  <a16:creationId xmlns:a16="http://schemas.microsoft.com/office/drawing/2014/main" id="{AC1507AD-AA33-B8C0-D1B9-99F3548E3F70}"/>
                </a:ext>
              </a:extLst>
            </p:cNvPr>
            <p:cNvSpPr>
              <a:spLocks noChangeAspect="1"/>
            </p:cNvSpPr>
            <p:nvPr/>
          </p:nvSpPr>
          <p:spPr>
            <a:xfrm>
              <a:off x="1906037" y="2734628"/>
              <a:ext cx="444136" cy="444136"/>
            </a:xfrm>
            <a:prstGeom prst="ellipse">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Oval 22">
              <a:extLst>
                <a:ext uri="{FF2B5EF4-FFF2-40B4-BE49-F238E27FC236}">
                  <a16:creationId xmlns:a16="http://schemas.microsoft.com/office/drawing/2014/main" id="{0A4FD3A0-4946-026C-80CD-6404C939EF6B}"/>
                </a:ext>
              </a:extLst>
            </p:cNvPr>
            <p:cNvSpPr>
              <a:spLocks noChangeAspect="1"/>
            </p:cNvSpPr>
            <p:nvPr/>
          </p:nvSpPr>
          <p:spPr>
            <a:xfrm>
              <a:off x="1031252" y="2751478"/>
              <a:ext cx="444136" cy="444136"/>
            </a:xfrm>
            <a:prstGeom prst="ellipse">
              <a:avLst/>
            </a:prstGeom>
            <a:solidFill>
              <a:srgbClr val="30519D"/>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24" name="Straight Arrow Connector 23">
              <a:extLst>
                <a:ext uri="{FF2B5EF4-FFF2-40B4-BE49-F238E27FC236}">
                  <a16:creationId xmlns:a16="http://schemas.microsoft.com/office/drawing/2014/main" id="{97CE27C8-FCF0-40B3-9E88-929FF9656F7D}"/>
                </a:ext>
              </a:extLst>
            </p:cNvPr>
            <p:cNvCxnSpPr>
              <a:cxnSpLocks/>
            </p:cNvCxnSpPr>
            <p:nvPr/>
          </p:nvCxnSpPr>
          <p:spPr>
            <a:xfrm>
              <a:off x="2128105" y="2967215"/>
              <a:ext cx="974426" cy="6331"/>
            </a:xfrm>
            <a:prstGeom prst="straightConnector1">
              <a:avLst/>
            </a:prstGeom>
            <a:ln w="38100">
              <a:solidFill>
                <a:schemeClr val="tx1"/>
              </a:solidFill>
              <a:headEnd type="oval"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8B9E7D2E-0EED-D40A-F342-2B80930EBE13}"/>
                </a:ext>
              </a:extLst>
            </p:cNvPr>
            <p:cNvSpPr txBox="1"/>
            <p:nvPr/>
          </p:nvSpPr>
          <p:spPr>
            <a:xfrm>
              <a:off x="2599880" y="3220068"/>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chemeClr val="accent2">
                      <a:lumMod val="75000"/>
                    </a:schemeClr>
                  </a:solidFill>
                  <a:latin typeface="Arial Narrow" panose="020B0604020202020204" pitchFamily="34" charset="0"/>
                  <a:cs typeface="Arial Narrow" panose="020B0604020202020204" pitchFamily="34" charset="0"/>
                </a:rPr>
                <a:t>275 GeV</a:t>
              </a:r>
            </a:p>
          </p:txBody>
        </p:sp>
        <p:sp>
          <p:nvSpPr>
            <p:cNvPr id="26" name="TextBox 19">
              <a:extLst>
                <a:ext uri="{FF2B5EF4-FFF2-40B4-BE49-F238E27FC236}">
                  <a16:creationId xmlns:a16="http://schemas.microsoft.com/office/drawing/2014/main" id="{7618AEAF-57D3-86B3-9631-8B66894F159E}"/>
                </a:ext>
              </a:extLst>
            </p:cNvPr>
            <p:cNvSpPr txBox="1"/>
            <p:nvPr/>
          </p:nvSpPr>
          <p:spPr>
            <a:xfrm>
              <a:off x="768207" y="3223623"/>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rgbClr val="30519D"/>
                  </a:solidFill>
                  <a:latin typeface="Arial Narrow" panose="020B0604020202020204" pitchFamily="34" charset="0"/>
                  <a:cs typeface="Arial Narrow" panose="020B0604020202020204" pitchFamily="34" charset="0"/>
                </a:rPr>
                <a:t>100 GeV</a:t>
              </a:r>
            </a:p>
          </p:txBody>
        </p:sp>
        <p:sp>
          <p:nvSpPr>
            <p:cNvPr id="27" name="TextBox 20">
              <a:extLst>
                <a:ext uri="{FF2B5EF4-FFF2-40B4-BE49-F238E27FC236}">
                  <a16:creationId xmlns:a16="http://schemas.microsoft.com/office/drawing/2014/main" id="{6E5BF642-6183-2C25-EB8B-FDCD476C5F6D}"/>
                </a:ext>
              </a:extLst>
            </p:cNvPr>
            <p:cNvSpPr txBox="1"/>
            <p:nvPr/>
          </p:nvSpPr>
          <p:spPr>
            <a:xfrm>
              <a:off x="1649871" y="3212017"/>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chemeClr val="accent6">
                      <a:lumMod val="75000"/>
                    </a:schemeClr>
                  </a:solidFill>
                  <a:latin typeface="Arial Narrow" panose="020B0604020202020204" pitchFamily="34" charset="0"/>
                  <a:cs typeface="Arial Narrow" panose="020B0604020202020204" pitchFamily="34" charset="0"/>
                </a:rPr>
                <a:t>store</a:t>
              </a:r>
            </a:p>
          </p:txBody>
        </p:sp>
      </p:grpSp>
      <p:sp>
        <p:nvSpPr>
          <p:cNvPr id="34" name="TextBox 33">
            <a:extLst>
              <a:ext uri="{FF2B5EF4-FFF2-40B4-BE49-F238E27FC236}">
                <a16:creationId xmlns:a16="http://schemas.microsoft.com/office/drawing/2014/main" id="{EE62DE5B-6099-B342-E0B4-BFE34C017CFB}"/>
              </a:ext>
            </a:extLst>
          </p:cNvPr>
          <p:cNvSpPr txBox="1"/>
          <p:nvPr/>
        </p:nvSpPr>
        <p:spPr>
          <a:xfrm>
            <a:off x="9524252" y="2489972"/>
            <a:ext cx="740908" cy="261610"/>
          </a:xfrm>
          <a:prstGeom prst="rect">
            <a:avLst/>
          </a:prstGeom>
          <a:solidFill>
            <a:schemeClr val="bg1"/>
          </a:solidFill>
        </p:spPr>
        <p:txBody>
          <a:bodyPr wrap="none" rtlCol="0">
            <a:spAutoFit/>
          </a:bodyPr>
          <a:lstStyle/>
          <a:p>
            <a:r>
              <a:rPr lang="en-US" sz="1100" b="1"/>
              <a:t>130 GeV</a:t>
            </a:r>
          </a:p>
        </p:txBody>
      </p:sp>
      <p:pic>
        <p:nvPicPr>
          <p:cNvPr id="36" name="Picture 35">
            <a:extLst>
              <a:ext uri="{FF2B5EF4-FFF2-40B4-BE49-F238E27FC236}">
                <a16:creationId xmlns:a16="http://schemas.microsoft.com/office/drawing/2014/main" id="{70283D15-B59C-3809-07C3-557C6284BABB}"/>
              </a:ext>
            </a:extLst>
          </p:cNvPr>
          <p:cNvPicPr>
            <a:picLocks noChangeAspect="1"/>
          </p:cNvPicPr>
          <p:nvPr/>
        </p:nvPicPr>
        <p:blipFill>
          <a:blip r:embed="rId3"/>
          <a:stretch>
            <a:fillRect/>
          </a:stretch>
        </p:blipFill>
        <p:spPr>
          <a:xfrm>
            <a:off x="229432" y="1314719"/>
            <a:ext cx="7507182" cy="3947654"/>
          </a:xfrm>
          <a:prstGeom prst="rect">
            <a:avLst/>
          </a:prstGeom>
        </p:spPr>
      </p:pic>
      <p:sp>
        <p:nvSpPr>
          <p:cNvPr id="3" name="Slide Number Placeholder 2">
            <a:extLst>
              <a:ext uri="{FF2B5EF4-FFF2-40B4-BE49-F238E27FC236}">
                <a16:creationId xmlns:a16="http://schemas.microsoft.com/office/drawing/2014/main" id="{653834AC-EBF2-504F-C95F-D1F20F48018A}"/>
              </a:ext>
            </a:extLst>
          </p:cNvPr>
          <p:cNvSpPr>
            <a:spLocks noGrp="1"/>
          </p:cNvSpPr>
          <p:nvPr>
            <p:ph type="sldNum" sz="quarter" idx="4"/>
          </p:nvPr>
        </p:nvSpPr>
        <p:spPr/>
        <p:txBody>
          <a:bodyPr/>
          <a:lstStyle/>
          <a:p>
            <a:fld id="{933A556B-7C63-244D-9B7C-B0EA8042B330}" type="slidenum">
              <a:rPr lang="en-US" smtClean="0"/>
              <a:pPr/>
              <a:t>14</a:t>
            </a:fld>
            <a:endParaRPr lang="en-US" sz="750"/>
          </a:p>
        </p:txBody>
      </p:sp>
      <p:sp>
        <p:nvSpPr>
          <p:cNvPr id="5" name="TextBox 4">
            <a:extLst>
              <a:ext uri="{FF2B5EF4-FFF2-40B4-BE49-F238E27FC236}">
                <a16:creationId xmlns:a16="http://schemas.microsoft.com/office/drawing/2014/main" id="{C9D5171E-5A03-4AC2-789C-8739E1ACED7E}"/>
              </a:ext>
            </a:extLst>
          </p:cNvPr>
          <p:cNvSpPr txBox="1"/>
          <p:nvPr/>
        </p:nvSpPr>
        <p:spPr>
          <a:xfrm>
            <a:off x="5823857" y="5910943"/>
            <a:ext cx="2382062" cy="369332"/>
          </a:xfrm>
          <a:prstGeom prst="rect">
            <a:avLst/>
          </a:prstGeom>
          <a:noFill/>
        </p:spPr>
        <p:txBody>
          <a:bodyPr wrap="none" rtlCol="0">
            <a:spAutoFit/>
          </a:bodyPr>
          <a:lstStyle/>
          <a:p>
            <a:r>
              <a:rPr lang="en-US"/>
              <a:t>Courtesy of V. </a:t>
            </a:r>
            <a:r>
              <a:rPr lang="en-US" err="1"/>
              <a:t>Ptitsyn</a:t>
            </a:r>
            <a:endParaRPr lang="en-US"/>
          </a:p>
        </p:txBody>
      </p:sp>
    </p:spTree>
    <p:extLst>
      <p:ext uri="{BB962C8B-B14F-4D97-AF65-F5344CB8AC3E}">
        <p14:creationId xmlns:p14="http://schemas.microsoft.com/office/powerpoint/2010/main" val="85377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DA9B-5F68-3707-8E88-2255F128E3C9}"/>
              </a:ext>
            </a:extLst>
          </p:cNvPr>
          <p:cNvSpPr>
            <a:spLocks noGrp="1"/>
          </p:cNvSpPr>
          <p:nvPr>
            <p:ph type="title"/>
          </p:nvPr>
        </p:nvSpPr>
        <p:spPr>
          <a:xfrm>
            <a:off x="571500" y="365126"/>
            <a:ext cx="11049000" cy="859826"/>
          </a:xfrm>
        </p:spPr>
        <p:txBody>
          <a:bodyPr>
            <a:normAutofit/>
          </a:bodyPr>
          <a:lstStyle/>
          <a:p>
            <a:r>
              <a:rPr lang="en-US" dirty="0"/>
              <a:t>Transition crossing beam study</a:t>
            </a:r>
          </a:p>
        </p:txBody>
      </p:sp>
      <p:sp>
        <p:nvSpPr>
          <p:cNvPr id="3" name="Content Placeholder 2">
            <a:extLst>
              <a:ext uri="{FF2B5EF4-FFF2-40B4-BE49-F238E27FC236}">
                <a16:creationId xmlns:a16="http://schemas.microsoft.com/office/drawing/2014/main" id="{0DC9E2FD-CB8A-D1EA-5496-0BA7007E4529}"/>
              </a:ext>
            </a:extLst>
          </p:cNvPr>
          <p:cNvSpPr>
            <a:spLocks noGrp="1"/>
          </p:cNvSpPr>
          <p:nvPr>
            <p:ph idx="1"/>
          </p:nvPr>
        </p:nvSpPr>
        <p:spPr>
          <a:xfrm>
            <a:off x="571500" y="1311215"/>
            <a:ext cx="11049000" cy="4721595"/>
          </a:xfrm>
        </p:spPr>
        <p:txBody>
          <a:bodyPr>
            <a:normAutofit lnSpcReduction="10000"/>
          </a:bodyPr>
          <a:lstStyle/>
          <a:p>
            <a:pPr marL="342900" indent="-342900">
              <a:buFont typeface="Wingdings" pitchFamily="2" charset="2"/>
              <a:buChar char="§"/>
            </a:pPr>
            <a:r>
              <a:rPr lang="en-US" b="1" dirty="0"/>
              <a:t>Purpose</a:t>
            </a:r>
            <a:br>
              <a:rPr lang="en-US" dirty="0"/>
            </a:br>
            <a:r>
              <a:rPr lang="en-US" dirty="0"/>
              <a:t>Study transition crossing in the EIC HSR by reducing the number of active jump quadrupoles during the transition.</a:t>
            </a:r>
          </a:p>
          <a:p>
            <a:pPr marL="342900" indent="-342900">
              <a:buFont typeface="Wingdings" pitchFamily="2" charset="2"/>
              <a:buChar char="§"/>
            </a:pPr>
            <a:r>
              <a:rPr lang="en-US" b="1" dirty="0"/>
              <a:t>Goal</a:t>
            </a:r>
            <a:br>
              <a:rPr lang="en-US" dirty="0"/>
            </a:br>
            <a:r>
              <a:rPr lang="en-US" dirty="0"/>
              <a:t>Achieve stable transition crossing with minimal emittance growth and beam loss using fewer quadrupoles.</a:t>
            </a:r>
          </a:p>
          <a:p>
            <a:pPr marL="342900" indent="-342900">
              <a:buFont typeface="Wingdings" pitchFamily="2" charset="2"/>
              <a:buChar char="§"/>
            </a:pPr>
            <a:r>
              <a:rPr lang="en-US" b="1" dirty="0"/>
              <a:t>Results</a:t>
            </a:r>
            <a:endParaRPr lang="en-US" dirty="0"/>
          </a:p>
          <a:p>
            <a:pPr marL="685800" lvl="1" indent="-342900">
              <a:buFont typeface="Wingdings" pitchFamily="2" charset="2"/>
              <a:buChar char="§"/>
            </a:pPr>
            <a:r>
              <a:rPr lang="en-US" dirty="0"/>
              <a:t>Initial attempts showed issues due to tune feedback oscillations</a:t>
            </a:r>
          </a:p>
          <a:p>
            <a:pPr marL="685800" lvl="1" indent="-342900">
              <a:buFont typeface="Wingdings" pitchFamily="2" charset="2"/>
              <a:buChar char="§"/>
            </a:pPr>
            <a:r>
              <a:rPr lang="en-US" dirty="0"/>
              <a:t>With tune feedback off, transition crossing was successful</a:t>
            </a:r>
          </a:p>
          <a:p>
            <a:pPr marL="685800" lvl="1" indent="-342900">
              <a:buFont typeface="Wingdings" pitchFamily="2" charset="2"/>
              <a:buChar char="§"/>
            </a:pPr>
            <a:r>
              <a:rPr lang="en-US" dirty="0"/>
              <a:t>No emittance blowup at </a:t>
            </a:r>
            <a:r>
              <a:rPr lang="en-US" b="1" dirty="0"/>
              <a:t>1.5×10⁹ per bunch (111 bunches)</a:t>
            </a:r>
            <a:endParaRPr lang="en-US" dirty="0"/>
          </a:p>
          <a:p>
            <a:pPr marL="685800" lvl="1" indent="-342900">
              <a:buFont typeface="Wingdings" pitchFamily="2" charset="2"/>
              <a:buChar char="§"/>
            </a:pPr>
            <a:r>
              <a:rPr lang="en-US" dirty="0"/>
              <a:t>In a second session, all goals were achieved within 8 ramps</a:t>
            </a:r>
          </a:p>
          <a:p>
            <a:pPr marL="342900" indent="-342900">
              <a:buFont typeface="Wingdings" pitchFamily="2" charset="2"/>
              <a:buChar char="§"/>
            </a:pPr>
            <a:r>
              <a:rPr lang="en-US" b="1" dirty="0"/>
              <a:t>Conclusion</a:t>
            </a:r>
            <a:endParaRPr lang="en-US" dirty="0"/>
          </a:p>
          <a:p>
            <a:pPr marL="685800" lvl="1" indent="-342900">
              <a:buFont typeface="Wingdings" pitchFamily="2" charset="2"/>
              <a:buChar char="§"/>
            </a:pPr>
            <a:r>
              <a:rPr lang="en-US" dirty="0"/>
              <a:t>Results suggest fewer jump quadrupoles may be feasible</a:t>
            </a:r>
          </a:p>
          <a:p>
            <a:pPr marL="685800" lvl="1" indent="-342900">
              <a:buFont typeface="Wingdings" pitchFamily="2" charset="2"/>
              <a:buChar char="§"/>
            </a:pPr>
            <a:r>
              <a:rPr lang="en-US" dirty="0"/>
              <a:t>However, due to different HSR optics and layout, </a:t>
            </a:r>
            <a:r>
              <a:rPr lang="en-US" b="1" dirty="0"/>
              <a:t>all 48 quadrupoles are still required</a:t>
            </a: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p:txBody>
      </p:sp>
      <p:sp>
        <p:nvSpPr>
          <p:cNvPr id="4" name="Slide Number Placeholder 3">
            <a:extLst>
              <a:ext uri="{FF2B5EF4-FFF2-40B4-BE49-F238E27FC236}">
                <a16:creationId xmlns:a16="http://schemas.microsoft.com/office/drawing/2014/main" id="{7C5385B6-6528-2FE5-025D-A9B2605792F3}"/>
              </a:ext>
            </a:extLst>
          </p:cNvPr>
          <p:cNvSpPr>
            <a:spLocks noGrp="1"/>
          </p:cNvSpPr>
          <p:nvPr>
            <p:ph type="sldNum" sz="quarter" idx="4"/>
          </p:nvPr>
        </p:nvSpPr>
        <p:spPr/>
        <p:txBody>
          <a:bodyPr/>
          <a:lstStyle/>
          <a:p>
            <a:fld id="{933A556B-7C63-244D-9B7C-B0EA8042B330}" type="slidenum">
              <a:rPr lang="en-US" smtClean="0"/>
              <a:pPr/>
              <a:t>15</a:t>
            </a:fld>
            <a:endParaRPr lang="en-US" sz="1000"/>
          </a:p>
        </p:txBody>
      </p:sp>
    </p:spTree>
    <p:extLst>
      <p:ext uri="{BB962C8B-B14F-4D97-AF65-F5344CB8AC3E}">
        <p14:creationId xmlns:p14="http://schemas.microsoft.com/office/powerpoint/2010/main" val="3707112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7723-3D80-B3E7-4869-D8249C002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45B5A-59E8-E3E2-146F-8B949A51BD8D}"/>
              </a:ext>
            </a:extLst>
          </p:cNvPr>
          <p:cNvSpPr>
            <a:spLocks noGrp="1"/>
          </p:cNvSpPr>
          <p:nvPr>
            <p:ph type="title"/>
          </p:nvPr>
        </p:nvSpPr>
        <p:spPr>
          <a:xfrm>
            <a:off x="571500" y="365126"/>
            <a:ext cx="11049000" cy="768350"/>
          </a:xfrm>
        </p:spPr>
        <p:txBody>
          <a:bodyPr/>
          <a:lstStyle/>
          <a:p>
            <a:r>
              <a:rPr lang="en-US" dirty="0"/>
              <a:t>Beam study observations</a:t>
            </a:r>
          </a:p>
        </p:txBody>
      </p:sp>
      <p:sp>
        <p:nvSpPr>
          <p:cNvPr id="4" name="Slide Number Placeholder 3">
            <a:extLst>
              <a:ext uri="{FF2B5EF4-FFF2-40B4-BE49-F238E27FC236}">
                <a16:creationId xmlns:a16="http://schemas.microsoft.com/office/drawing/2014/main" id="{35AABDEA-3640-8CB8-7259-BC734015CC5C}"/>
              </a:ext>
            </a:extLst>
          </p:cNvPr>
          <p:cNvSpPr>
            <a:spLocks noGrp="1"/>
          </p:cNvSpPr>
          <p:nvPr>
            <p:ph type="sldNum" sz="quarter" idx="4"/>
          </p:nvPr>
        </p:nvSpPr>
        <p:spPr/>
        <p:txBody>
          <a:bodyPr/>
          <a:lstStyle/>
          <a:p>
            <a:fld id="{933A556B-7C63-244D-9B7C-B0EA8042B330}" type="slidenum">
              <a:rPr lang="en-US" smtClean="0"/>
              <a:pPr/>
              <a:t>16</a:t>
            </a:fld>
            <a:endParaRPr lang="en-US" sz="1000"/>
          </a:p>
        </p:txBody>
      </p:sp>
      <p:sp>
        <p:nvSpPr>
          <p:cNvPr id="6" name="TextBox 5">
            <a:extLst>
              <a:ext uri="{FF2B5EF4-FFF2-40B4-BE49-F238E27FC236}">
                <a16:creationId xmlns:a16="http://schemas.microsoft.com/office/drawing/2014/main" id="{69D3F700-A786-6D33-602C-B7D0EF3D0811}"/>
              </a:ext>
            </a:extLst>
          </p:cNvPr>
          <p:cNvSpPr txBox="1"/>
          <p:nvPr/>
        </p:nvSpPr>
        <p:spPr>
          <a:xfrm>
            <a:off x="9164266" y="1455107"/>
            <a:ext cx="2985370" cy="3970318"/>
          </a:xfrm>
          <a:prstGeom prst="rect">
            <a:avLst/>
          </a:prstGeom>
          <a:noFill/>
        </p:spPr>
        <p:txBody>
          <a:bodyPr wrap="square" rtlCol="0">
            <a:spAutoFit/>
          </a:bodyPr>
          <a:lstStyle/>
          <a:p>
            <a:pPr marL="285750" indent="-285750">
              <a:buFont typeface="Arial" panose="020B0604020202020204" pitchFamily="34" charset="0"/>
              <a:buChar char="•"/>
            </a:pPr>
            <a:r>
              <a:rPr lang="en-US"/>
              <a:t>111 bunches, 2.2 x10</a:t>
            </a:r>
            <a:r>
              <a:rPr lang="en-US" baseline="30000"/>
              <a:t>9</a:t>
            </a:r>
            <a:r>
              <a:rPr lang="en-US"/>
              <a:t> at injection</a:t>
            </a:r>
          </a:p>
          <a:p>
            <a:pPr marL="285750" indent="-285750">
              <a:buFont typeface="Arial" panose="020B0604020202020204" pitchFamily="34" charset="0"/>
              <a:buChar char="•"/>
            </a:pPr>
            <a:r>
              <a:rPr lang="en-US"/>
              <a:t>Without feedback</a:t>
            </a:r>
          </a:p>
          <a:p>
            <a:pPr marL="742950" lvl="1" indent="-285750">
              <a:buFont typeface="Arial" panose="020B0604020202020204" pitchFamily="34" charset="0"/>
              <a:buChar char="•"/>
            </a:pPr>
            <a:r>
              <a:rPr lang="en-US">
                <a:solidFill>
                  <a:srgbClr val="FF0000"/>
                </a:solidFill>
              </a:rPr>
              <a:t>No significant beam loss (~6%)</a:t>
            </a:r>
          </a:p>
          <a:p>
            <a:pPr marL="742950" lvl="1" indent="-285750">
              <a:buFont typeface="Arial" panose="020B0604020202020204" pitchFamily="34" charset="0"/>
              <a:buChar char="•"/>
            </a:pPr>
            <a:r>
              <a:rPr lang="en-US">
                <a:solidFill>
                  <a:srgbClr val="FF0000"/>
                </a:solidFill>
              </a:rPr>
              <a:t>No emittance blowup</a:t>
            </a:r>
          </a:p>
          <a:p>
            <a:pPr marL="742950" lvl="1" indent="-285750">
              <a:buFont typeface="Arial" panose="020B0604020202020204" pitchFamily="34" charset="0"/>
              <a:buChar char="•"/>
            </a:pPr>
            <a:r>
              <a:rPr lang="en-US">
                <a:solidFill>
                  <a:srgbClr val="FF0000"/>
                </a:solidFill>
              </a:rPr>
              <a:t>No clear chromatic effects</a:t>
            </a:r>
          </a:p>
          <a:p>
            <a:pPr marL="285750" indent="-285750">
              <a:buFont typeface="Arial" panose="020B0604020202020204" pitchFamily="34" charset="0"/>
              <a:buChar char="•"/>
            </a:pPr>
            <a:r>
              <a:rPr lang="en-US"/>
              <a:t>Losses are tunable</a:t>
            </a:r>
          </a:p>
          <a:p>
            <a:pPr marL="742950" lvl="1" indent="-285750">
              <a:buFont typeface="Arial" panose="020B0604020202020204" pitchFamily="34" charset="0"/>
              <a:buChar char="•"/>
            </a:pPr>
            <a:r>
              <a:rPr lang="en-US"/>
              <a:t>Tune</a:t>
            </a:r>
          </a:p>
          <a:p>
            <a:pPr marL="742950" lvl="1" indent="-285750">
              <a:buFont typeface="Arial" panose="020B0604020202020204" pitchFamily="34" charset="0"/>
              <a:buChar char="•"/>
            </a:pPr>
            <a:r>
              <a:rPr lang="en-US"/>
              <a:t>Chromaticity</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9" name="Picture 8">
            <a:extLst>
              <a:ext uri="{FF2B5EF4-FFF2-40B4-BE49-F238E27FC236}">
                <a16:creationId xmlns:a16="http://schemas.microsoft.com/office/drawing/2014/main" id="{5351655E-5C12-4282-3905-AA8714744F4B}"/>
              </a:ext>
            </a:extLst>
          </p:cNvPr>
          <p:cNvPicPr>
            <a:picLocks noChangeAspect="1"/>
          </p:cNvPicPr>
          <p:nvPr/>
        </p:nvPicPr>
        <p:blipFill>
          <a:blip r:embed="rId2"/>
          <a:stretch>
            <a:fillRect/>
          </a:stretch>
        </p:blipFill>
        <p:spPr>
          <a:xfrm>
            <a:off x="319490" y="1133476"/>
            <a:ext cx="8844776" cy="4935675"/>
          </a:xfrm>
          <a:prstGeom prst="rect">
            <a:avLst/>
          </a:prstGeom>
        </p:spPr>
      </p:pic>
      <p:sp>
        <p:nvSpPr>
          <p:cNvPr id="3" name="TextBox 2">
            <a:extLst>
              <a:ext uri="{FF2B5EF4-FFF2-40B4-BE49-F238E27FC236}">
                <a16:creationId xmlns:a16="http://schemas.microsoft.com/office/drawing/2014/main" id="{F738A654-92DA-B3FB-1AA9-093178B73D0F}"/>
              </a:ext>
            </a:extLst>
          </p:cNvPr>
          <p:cNvSpPr txBox="1"/>
          <p:nvPr/>
        </p:nvSpPr>
        <p:spPr>
          <a:xfrm>
            <a:off x="6096000" y="6131931"/>
            <a:ext cx="2646878" cy="369332"/>
          </a:xfrm>
          <a:prstGeom prst="rect">
            <a:avLst/>
          </a:prstGeom>
          <a:noFill/>
        </p:spPr>
        <p:txBody>
          <a:bodyPr wrap="none" rtlCol="0">
            <a:spAutoFit/>
          </a:bodyPr>
          <a:lstStyle/>
          <a:p>
            <a:r>
              <a:rPr lang="en-US" dirty="0"/>
              <a:t>Courtesy of H. Lovelace</a:t>
            </a:r>
          </a:p>
        </p:txBody>
      </p:sp>
    </p:spTree>
    <p:extLst>
      <p:ext uri="{BB962C8B-B14F-4D97-AF65-F5344CB8AC3E}">
        <p14:creationId xmlns:p14="http://schemas.microsoft.com/office/powerpoint/2010/main" val="83386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81AC-DE4F-4EBE-5916-DC6AE2CE46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6DA9A5-C60D-4887-B1BD-6DFE8CBD78D4}"/>
              </a:ext>
            </a:extLst>
          </p:cNvPr>
          <p:cNvSpPr>
            <a:spLocks noGrp="1"/>
          </p:cNvSpPr>
          <p:nvPr>
            <p:ph type="sldNum" sz="quarter" idx="4"/>
          </p:nvPr>
        </p:nvSpPr>
        <p:spPr/>
        <p:txBody>
          <a:bodyPr/>
          <a:lstStyle/>
          <a:p>
            <a:fld id="{933A556B-7C63-244D-9B7C-B0EA8042B330}" type="slidenum">
              <a:rPr lang="en-US" smtClean="0"/>
              <a:pPr/>
              <a:t>17</a:t>
            </a:fld>
            <a:endParaRPr lang="en-US"/>
          </a:p>
        </p:txBody>
      </p:sp>
      <p:sp>
        <p:nvSpPr>
          <p:cNvPr id="3" name="Title 2">
            <a:extLst>
              <a:ext uri="{FF2B5EF4-FFF2-40B4-BE49-F238E27FC236}">
                <a16:creationId xmlns:a16="http://schemas.microsoft.com/office/drawing/2014/main" id="{994E8658-479B-0E18-6C4F-531918099E47}"/>
              </a:ext>
            </a:extLst>
          </p:cNvPr>
          <p:cNvSpPr>
            <a:spLocks noGrp="1"/>
          </p:cNvSpPr>
          <p:nvPr>
            <p:ph type="ctrTitle"/>
          </p:nvPr>
        </p:nvSpPr>
        <p:spPr>
          <a:xfrm>
            <a:off x="813177" y="2541806"/>
            <a:ext cx="11169273" cy="1947460"/>
          </a:xfrm>
        </p:spPr>
        <p:txBody>
          <a:bodyPr/>
          <a:lstStyle/>
          <a:p>
            <a:pPr algn="ctr"/>
            <a:r>
              <a:rPr lang="en-US">
                <a:cs typeface="Arial"/>
              </a:rPr>
              <a:t>EIC HSR Systems</a:t>
            </a:r>
          </a:p>
        </p:txBody>
      </p:sp>
    </p:spTree>
    <p:extLst>
      <p:ext uri="{BB962C8B-B14F-4D97-AF65-F5344CB8AC3E}">
        <p14:creationId xmlns:p14="http://schemas.microsoft.com/office/powerpoint/2010/main" val="3874393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83C8-754D-12F9-6C73-86FA2D5F35D9}"/>
              </a:ext>
            </a:extLst>
          </p:cNvPr>
          <p:cNvSpPr>
            <a:spLocks noGrp="1"/>
          </p:cNvSpPr>
          <p:nvPr>
            <p:ph type="title"/>
          </p:nvPr>
        </p:nvSpPr>
        <p:spPr>
          <a:xfrm>
            <a:off x="502318" y="1"/>
            <a:ext cx="10515600" cy="990600"/>
          </a:xfrm>
        </p:spPr>
        <p:txBody>
          <a:bodyPr/>
          <a:lstStyle/>
          <a:p>
            <a:r>
              <a:rPr lang="en-US"/>
              <a:t>HSR Straight Section Modifications </a:t>
            </a:r>
          </a:p>
        </p:txBody>
      </p:sp>
      <p:sp>
        <p:nvSpPr>
          <p:cNvPr id="3" name="Content Placeholder 2">
            <a:extLst>
              <a:ext uri="{FF2B5EF4-FFF2-40B4-BE49-F238E27FC236}">
                <a16:creationId xmlns:a16="http://schemas.microsoft.com/office/drawing/2014/main" id="{14257C46-BDE1-A937-ED58-05857D32F74F}"/>
              </a:ext>
            </a:extLst>
          </p:cNvPr>
          <p:cNvSpPr>
            <a:spLocks noGrp="1"/>
          </p:cNvSpPr>
          <p:nvPr>
            <p:ph idx="1"/>
          </p:nvPr>
        </p:nvSpPr>
        <p:spPr>
          <a:xfrm>
            <a:off x="478274" y="3008247"/>
            <a:ext cx="6581980" cy="3388745"/>
          </a:xfrm>
        </p:spPr>
        <p:txBody>
          <a:bodyPr vert="horz" lIns="91440" tIns="45720" rIns="91440" bIns="45720" rtlCol="0" anchor="t">
            <a:normAutofit/>
          </a:bodyPr>
          <a:lstStyle/>
          <a:p>
            <a:r>
              <a:rPr lang="en-US" sz="2200" dirty="0"/>
              <a:t>  Reconfigure Yellow into HSR:</a:t>
            </a:r>
            <a:br>
              <a:rPr lang="en-US" sz="2200" dirty="0"/>
            </a:br>
            <a:endParaRPr lang="en-US" sz="2200" dirty="0">
              <a:cs typeface="Arial"/>
            </a:endParaRPr>
          </a:p>
          <a:p>
            <a:pPr lvl="1">
              <a:lnSpc>
                <a:spcPct val="140000"/>
              </a:lnSpc>
              <a:spcAft>
                <a:spcPts val="600"/>
              </a:spcAft>
            </a:pPr>
            <a:r>
              <a:rPr lang="en-US" sz="1700" dirty="0">
                <a:cs typeface="Arial"/>
              </a:rPr>
              <a:t>Replace DX and D0 magnets with NC dipoles</a:t>
            </a:r>
          </a:p>
          <a:p>
            <a:pPr lvl="1">
              <a:lnSpc>
                <a:spcPct val="140000"/>
              </a:lnSpc>
              <a:spcAft>
                <a:spcPts val="600"/>
              </a:spcAft>
            </a:pPr>
            <a:r>
              <a:rPr lang="en-US" sz="1700" dirty="0">
                <a:cs typeface="Arial"/>
              </a:rPr>
              <a:t>Redesign the warm to cold transition</a:t>
            </a:r>
          </a:p>
          <a:p>
            <a:pPr lvl="1">
              <a:lnSpc>
                <a:spcPct val="140000"/>
              </a:lnSpc>
              <a:spcAft>
                <a:spcPts val="600"/>
              </a:spcAft>
            </a:pPr>
            <a:r>
              <a:rPr lang="en-US" sz="1700" dirty="0">
                <a:cs typeface="Arial"/>
              </a:rPr>
              <a:t>In IR10 and IR4, remove the Blue triplet and repackage Yellow triplet into smaller cryostat to provide more space in those areas</a:t>
            </a:r>
          </a:p>
        </p:txBody>
      </p:sp>
      <p:grpSp>
        <p:nvGrpSpPr>
          <p:cNvPr id="48" name="Group 47">
            <a:extLst>
              <a:ext uri="{FF2B5EF4-FFF2-40B4-BE49-F238E27FC236}">
                <a16:creationId xmlns:a16="http://schemas.microsoft.com/office/drawing/2014/main" id="{18A31F50-BA5F-CCE4-2436-D259285655DB}"/>
              </a:ext>
            </a:extLst>
          </p:cNvPr>
          <p:cNvGrpSpPr/>
          <p:nvPr/>
        </p:nvGrpSpPr>
        <p:grpSpPr>
          <a:xfrm>
            <a:off x="390257" y="1131629"/>
            <a:ext cx="6886360" cy="1742633"/>
            <a:chOff x="366930" y="1878078"/>
            <a:chExt cx="6886360" cy="1742633"/>
          </a:xfrm>
        </p:grpSpPr>
        <p:pic>
          <p:nvPicPr>
            <p:cNvPr id="10" name="Picture 9">
              <a:extLst>
                <a:ext uri="{FF2B5EF4-FFF2-40B4-BE49-F238E27FC236}">
                  <a16:creationId xmlns:a16="http://schemas.microsoft.com/office/drawing/2014/main" id="{FFA1E1DF-BD5E-33CD-1058-B631C3C75927}"/>
                </a:ext>
              </a:extLst>
            </p:cNvPr>
            <p:cNvPicPr>
              <a:picLocks noChangeAspect="1"/>
            </p:cNvPicPr>
            <p:nvPr/>
          </p:nvPicPr>
          <p:blipFill>
            <a:blip r:embed="rId2"/>
            <a:stretch>
              <a:fillRect/>
            </a:stretch>
          </p:blipFill>
          <p:spPr>
            <a:xfrm>
              <a:off x="562085" y="2950142"/>
              <a:ext cx="6486525" cy="553398"/>
            </a:xfrm>
            <a:prstGeom prst="rect">
              <a:avLst/>
            </a:prstGeom>
          </p:spPr>
        </p:pic>
        <p:pic>
          <p:nvPicPr>
            <p:cNvPr id="12" name="Picture 11">
              <a:extLst>
                <a:ext uri="{FF2B5EF4-FFF2-40B4-BE49-F238E27FC236}">
                  <a16:creationId xmlns:a16="http://schemas.microsoft.com/office/drawing/2014/main" id="{909DD80B-9872-6F0A-5CE6-8A8968A59404}"/>
                </a:ext>
              </a:extLst>
            </p:cNvPr>
            <p:cNvPicPr>
              <a:picLocks noChangeAspect="1"/>
            </p:cNvPicPr>
            <p:nvPr/>
          </p:nvPicPr>
          <p:blipFill>
            <a:blip r:embed="rId3"/>
            <a:stretch>
              <a:fillRect/>
            </a:stretch>
          </p:blipFill>
          <p:spPr>
            <a:xfrm>
              <a:off x="562085" y="2041809"/>
              <a:ext cx="6486525" cy="482316"/>
            </a:xfrm>
            <a:prstGeom prst="rect">
              <a:avLst/>
            </a:prstGeom>
          </p:spPr>
        </p:pic>
        <p:sp>
          <p:nvSpPr>
            <p:cNvPr id="13" name="TextBox 12">
              <a:extLst>
                <a:ext uri="{FF2B5EF4-FFF2-40B4-BE49-F238E27FC236}">
                  <a16:creationId xmlns:a16="http://schemas.microsoft.com/office/drawing/2014/main" id="{F18034F4-8810-CB41-1E3E-92A63C9A2E8B}"/>
                </a:ext>
              </a:extLst>
            </p:cNvPr>
            <p:cNvSpPr txBox="1"/>
            <p:nvPr/>
          </p:nvSpPr>
          <p:spPr>
            <a:xfrm>
              <a:off x="1741367" y="1926690"/>
              <a:ext cx="372218" cy="276999"/>
            </a:xfrm>
            <a:prstGeom prst="rect">
              <a:avLst/>
            </a:prstGeom>
            <a:noFill/>
          </p:spPr>
          <p:txBody>
            <a:bodyPr wrap="none" rtlCol="0">
              <a:spAutoFit/>
            </a:bodyPr>
            <a:lstStyle/>
            <a:p>
              <a:r>
                <a:rPr lang="en-US" sz="1200"/>
                <a:t>D0</a:t>
              </a:r>
            </a:p>
          </p:txBody>
        </p:sp>
        <p:sp>
          <p:nvSpPr>
            <p:cNvPr id="14" name="TextBox 13">
              <a:extLst>
                <a:ext uri="{FF2B5EF4-FFF2-40B4-BE49-F238E27FC236}">
                  <a16:creationId xmlns:a16="http://schemas.microsoft.com/office/drawing/2014/main" id="{D22A911A-195B-301A-357D-CA3D6D111574}"/>
                </a:ext>
              </a:extLst>
            </p:cNvPr>
            <p:cNvSpPr txBox="1"/>
            <p:nvPr/>
          </p:nvSpPr>
          <p:spPr>
            <a:xfrm>
              <a:off x="640416" y="1919184"/>
              <a:ext cx="378630" cy="276999"/>
            </a:xfrm>
            <a:prstGeom prst="rect">
              <a:avLst/>
            </a:prstGeom>
            <a:noFill/>
          </p:spPr>
          <p:txBody>
            <a:bodyPr wrap="none" rtlCol="0">
              <a:spAutoFit/>
            </a:bodyPr>
            <a:lstStyle/>
            <a:p>
              <a:r>
                <a:rPr lang="en-US" sz="1200"/>
                <a:t>Q3</a:t>
              </a:r>
            </a:p>
          </p:txBody>
        </p:sp>
        <p:sp>
          <p:nvSpPr>
            <p:cNvPr id="15" name="TextBox 14">
              <a:extLst>
                <a:ext uri="{FF2B5EF4-FFF2-40B4-BE49-F238E27FC236}">
                  <a16:creationId xmlns:a16="http://schemas.microsoft.com/office/drawing/2014/main" id="{C79C67DD-8ACD-668C-5542-907CBDF3689A}"/>
                </a:ext>
              </a:extLst>
            </p:cNvPr>
            <p:cNvSpPr txBox="1"/>
            <p:nvPr/>
          </p:nvSpPr>
          <p:spPr>
            <a:xfrm>
              <a:off x="2656510" y="1928014"/>
              <a:ext cx="372218" cy="276999"/>
            </a:xfrm>
            <a:prstGeom prst="rect">
              <a:avLst/>
            </a:prstGeom>
            <a:noFill/>
          </p:spPr>
          <p:txBody>
            <a:bodyPr wrap="none" rtlCol="0">
              <a:spAutoFit/>
            </a:bodyPr>
            <a:lstStyle/>
            <a:p>
              <a:r>
                <a:rPr lang="en-US" sz="1200"/>
                <a:t>DX</a:t>
              </a:r>
            </a:p>
          </p:txBody>
        </p:sp>
        <p:sp>
          <p:nvSpPr>
            <p:cNvPr id="16" name="TextBox 15">
              <a:extLst>
                <a:ext uri="{FF2B5EF4-FFF2-40B4-BE49-F238E27FC236}">
                  <a16:creationId xmlns:a16="http://schemas.microsoft.com/office/drawing/2014/main" id="{B86F051A-B643-66E6-86F2-7E842C96FF71}"/>
                </a:ext>
              </a:extLst>
            </p:cNvPr>
            <p:cNvSpPr txBox="1"/>
            <p:nvPr/>
          </p:nvSpPr>
          <p:spPr>
            <a:xfrm>
              <a:off x="947363" y="1917868"/>
              <a:ext cx="378630" cy="276999"/>
            </a:xfrm>
            <a:prstGeom prst="rect">
              <a:avLst/>
            </a:prstGeom>
            <a:noFill/>
          </p:spPr>
          <p:txBody>
            <a:bodyPr wrap="none" rtlCol="0">
              <a:spAutoFit/>
            </a:bodyPr>
            <a:lstStyle/>
            <a:p>
              <a:r>
                <a:rPr lang="en-US" sz="1200"/>
                <a:t>Q2</a:t>
              </a:r>
            </a:p>
          </p:txBody>
        </p:sp>
        <p:sp>
          <p:nvSpPr>
            <p:cNvPr id="17" name="TextBox 16">
              <a:extLst>
                <a:ext uri="{FF2B5EF4-FFF2-40B4-BE49-F238E27FC236}">
                  <a16:creationId xmlns:a16="http://schemas.microsoft.com/office/drawing/2014/main" id="{32557BBC-91A2-7AC1-D9A6-9CE97DEF1C4E}"/>
                </a:ext>
              </a:extLst>
            </p:cNvPr>
            <p:cNvSpPr txBox="1"/>
            <p:nvPr/>
          </p:nvSpPr>
          <p:spPr>
            <a:xfrm>
              <a:off x="1311780" y="1912603"/>
              <a:ext cx="378630" cy="276999"/>
            </a:xfrm>
            <a:prstGeom prst="rect">
              <a:avLst/>
            </a:prstGeom>
            <a:noFill/>
          </p:spPr>
          <p:txBody>
            <a:bodyPr wrap="none" rtlCol="0">
              <a:spAutoFit/>
            </a:bodyPr>
            <a:lstStyle/>
            <a:p>
              <a:r>
                <a:rPr lang="en-US" sz="1200"/>
                <a:t>Q1</a:t>
              </a:r>
            </a:p>
          </p:txBody>
        </p:sp>
        <p:sp>
          <p:nvSpPr>
            <p:cNvPr id="21" name="TextBox 20">
              <a:extLst>
                <a:ext uri="{FF2B5EF4-FFF2-40B4-BE49-F238E27FC236}">
                  <a16:creationId xmlns:a16="http://schemas.microsoft.com/office/drawing/2014/main" id="{E4B366B5-78EF-49B0-1C30-C9709419A365}"/>
                </a:ext>
              </a:extLst>
            </p:cNvPr>
            <p:cNvSpPr txBox="1"/>
            <p:nvPr/>
          </p:nvSpPr>
          <p:spPr>
            <a:xfrm>
              <a:off x="1745418" y="2394447"/>
              <a:ext cx="372218" cy="276999"/>
            </a:xfrm>
            <a:prstGeom prst="rect">
              <a:avLst/>
            </a:prstGeom>
            <a:noFill/>
          </p:spPr>
          <p:txBody>
            <a:bodyPr wrap="none" rtlCol="0">
              <a:spAutoFit/>
            </a:bodyPr>
            <a:lstStyle/>
            <a:p>
              <a:r>
                <a:rPr lang="en-US" sz="1200"/>
                <a:t>D0</a:t>
              </a:r>
            </a:p>
          </p:txBody>
        </p:sp>
        <p:sp>
          <p:nvSpPr>
            <p:cNvPr id="22" name="TextBox 21">
              <a:extLst>
                <a:ext uri="{FF2B5EF4-FFF2-40B4-BE49-F238E27FC236}">
                  <a16:creationId xmlns:a16="http://schemas.microsoft.com/office/drawing/2014/main" id="{4414FFBE-D00F-DD30-A5BB-2BBA6B5408D3}"/>
                </a:ext>
              </a:extLst>
            </p:cNvPr>
            <p:cNvSpPr txBox="1"/>
            <p:nvPr/>
          </p:nvSpPr>
          <p:spPr>
            <a:xfrm>
              <a:off x="644467" y="2386941"/>
              <a:ext cx="378630" cy="276999"/>
            </a:xfrm>
            <a:prstGeom prst="rect">
              <a:avLst/>
            </a:prstGeom>
            <a:noFill/>
          </p:spPr>
          <p:txBody>
            <a:bodyPr wrap="none" rtlCol="0">
              <a:spAutoFit/>
            </a:bodyPr>
            <a:lstStyle/>
            <a:p>
              <a:r>
                <a:rPr lang="en-US" sz="1200"/>
                <a:t>Q3</a:t>
              </a:r>
            </a:p>
          </p:txBody>
        </p:sp>
        <p:sp>
          <p:nvSpPr>
            <p:cNvPr id="23" name="TextBox 22">
              <a:extLst>
                <a:ext uri="{FF2B5EF4-FFF2-40B4-BE49-F238E27FC236}">
                  <a16:creationId xmlns:a16="http://schemas.microsoft.com/office/drawing/2014/main" id="{D988471B-BC91-F3D3-86F7-51AE99242793}"/>
                </a:ext>
              </a:extLst>
            </p:cNvPr>
            <p:cNvSpPr txBox="1"/>
            <p:nvPr/>
          </p:nvSpPr>
          <p:spPr>
            <a:xfrm>
              <a:off x="951414" y="2385625"/>
              <a:ext cx="378630" cy="276999"/>
            </a:xfrm>
            <a:prstGeom prst="rect">
              <a:avLst/>
            </a:prstGeom>
            <a:noFill/>
          </p:spPr>
          <p:txBody>
            <a:bodyPr wrap="none" rtlCol="0">
              <a:spAutoFit/>
            </a:bodyPr>
            <a:lstStyle/>
            <a:p>
              <a:r>
                <a:rPr lang="en-US" sz="1200"/>
                <a:t>Q2</a:t>
              </a:r>
            </a:p>
          </p:txBody>
        </p:sp>
        <p:sp>
          <p:nvSpPr>
            <p:cNvPr id="24" name="TextBox 23">
              <a:extLst>
                <a:ext uri="{FF2B5EF4-FFF2-40B4-BE49-F238E27FC236}">
                  <a16:creationId xmlns:a16="http://schemas.microsoft.com/office/drawing/2014/main" id="{2C05898E-D863-7CE1-D610-E6D30CBC6359}"/>
                </a:ext>
              </a:extLst>
            </p:cNvPr>
            <p:cNvSpPr txBox="1"/>
            <p:nvPr/>
          </p:nvSpPr>
          <p:spPr>
            <a:xfrm>
              <a:off x="1315831" y="2380360"/>
              <a:ext cx="378630" cy="276999"/>
            </a:xfrm>
            <a:prstGeom prst="rect">
              <a:avLst/>
            </a:prstGeom>
            <a:noFill/>
          </p:spPr>
          <p:txBody>
            <a:bodyPr wrap="none" rtlCol="0">
              <a:spAutoFit/>
            </a:bodyPr>
            <a:lstStyle/>
            <a:p>
              <a:r>
                <a:rPr lang="en-US" sz="1200"/>
                <a:t>Q1</a:t>
              </a:r>
            </a:p>
          </p:txBody>
        </p:sp>
        <p:sp>
          <p:nvSpPr>
            <p:cNvPr id="25" name="TextBox 24">
              <a:extLst>
                <a:ext uri="{FF2B5EF4-FFF2-40B4-BE49-F238E27FC236}">
                  <a16:creationId xmlns:a16="http://schemas.microsoft.com/office/drawing/2014/main" id="{01C70AB1-BD26-5696-1754-7FF2A54F4550}"/>
                </a:ext>
              </a:extLst>
            </p:cNvPr>
            <p:cNvSpPr txBox="1"/>
            <p:nvPr/>
          </p:nvSpPr>
          <p:spPr>
            <a:xfrm>
              <a:off x="1805625" y="2862204"/>
              <a:ext cx="942887" cy="276999"/>
            </a:xfrm>
            <a:prstGeom prst="rect">
              <a:avLst/>
            </a:prstGeom>
            <a:noFill/>
          </p:spPr>
          <p:txBody>
            <a:bodyPr wrap="none" rtlCol="0">
              <a:spAutoFit/>
            </a:bodyPr>
            <a:lstStyle/>
            <a:p>
              <a:r>
                <a:rPr lang="en-US" sz="1200"/>
                <a:t>NC Dipoles</a:t>
              </a:r>
            </a:p>
          </p:txBody>
        </p:sp>
        <p:sp>
          <p:nvSpPr>
            <p:cNvPr id="26" name="TextBox 25">
              <a:extLst>
                <a:ext uri="{FF2B5EF4-FFF2-40B4-BE49-F238E27FC236}">
                  <a16:creationId xmlns:a16="http://schemas.microsoft.com/office/drawing/2014/main" id="{A1228707-76D3-5701-0EC3-899770C9CF21}"/>
                </a:ext>
              </a:extLst>
            </p:cNvPr>
            <p:cNvSpPr txBox="1"/>
            <p:nvPr/>
          </p:nvSpPr>
          <p:spPr>
            <a:xfrm>
              <a:off x="658883" y="2884027"/>
              <a:ext cx="378630" cy="276999"/>
            </a:xfrm>
            <a:prstGeom prst="rect">
              <a:avLst/>
            </a:prstGeom>
            <a:noFill/>
          </p:spPr>
          <p:txBody>
            <a:bodyPr wrap="none" rtlCol="0">
              <a:spAutoFit/>
            </a:bodyPr>
            <a:lstStyle/>
            <a:p>
              <a:r>
                <a:rPr lang="en-US" sz="1200"/>
                <a:t>Q3</a:t>
              </a:r>
            </a:p>
          </p:txBody>
        </p:sp>
        <p:sp>
          <p:nvSpPr>
            <p:cNvPr id="27" name="TextBox 26">
              <a:extLst>
                <a:ext uri="{FF2B5EF4-FFF2-40B4-BE49-F238E27FC236}">
                  <a16:creationId xmlns:a16="http://schemas.microsoft.com/office/drawing/2014/main" id="{9BF662AA-80FC-7634-9761-B48FA41D204D}"/>
                </a:ext>
              </a:extLst>
            </p:cNvPr>
            <p:cNvSpPr txBox="1"/>
            <p:nvPr/>
          </p:nvSpPr>
          <p:spPr>
            <a:xfrm>
              <a:off x="965830" y="2882711"/>
              <a:ext cx="378630" cy="276999"/>
            </a:xfrm>
            <a:prstGeom prst="rect">
              <a:avLst/>
            </a:prstGeom>
            <a:noFill/>
          </p:spPr>
          <p:txBody>
            <a:bodyPr wrap="none" rtlCol="0">
              <a:spAutoFit/>
            </a:bodyPr>
            <a:lstStyle/>
            <a:p>
              <a:r>
                <a:rPr lang="en-US" sz="1200"/>
                <a:t>Q2</a:t>
              </a:r>
            </a:p>
          </p:txBody>
        </p:sp>
        <p:sp>
          <p:nvSpPr>
            <p:cNvPr id="28" name="TextBox 27">
              <a:extLst>
                <a:ext uri="{FF2B5EF4-FFF2-40B4-BE49-F238E27FC236}">
                  <a16:creationId xmlns:a16="http://schemas.microsoft.com/office/drawing/2014/main" id="{0073FACD-1649-6131-BE55-1D08BECB4498}"/>
                </a:ext>
              </a:extLst>
            </p:cNvPr>
            <p:cNvSpPr txBox="1"/>
            <p:nvPr/>
          </p:nvSpPr>
          <p:spPr>
            <a:xfrm>
              <a:off x="1330247" y="2877446"/>
              <a:ext cx="378630" cy="276999"/>
            </a:xfrm>
            <a:prstGeom prst="rect">
              <a:avLst/>
            </a:prstGeom>
            <a:noFill/>
          </p:spPr>
          <p:txBody>
            <a:bodyPr wrap="none" rtlCol="0">
              <a:spAutoFit/>
            </a:bodyPr>
            <a:lstStyle/>
            <a:p>
              <a:r>
                <a:rPr lang="en-US" sz="1200"/>
                <a:t>Q1</a:t>
              </a:r>
            </a:p>
          </p:txBody>
        </p:sp>
        <p:sp>
          <p:nvSpPr>
            <p:cNvPr id="29" name="TextBox 28">
              <a:extLst>
                <a:ext uri="{FF2B5EF4-FFF2-40B4-BE49-F238E27FC236}">
                  <a16:creationId xmlns:a16="http://schemas.microsoft.com/office/drawing/2014/main" id="{4778E961-D704-BB08-B240-1719F30DFFC3}"/>
                </a:ext>
              </a:extLst>
            </p:cNvPr>
            <p:cNvSpPr txBox="1"/>
            <p:nvPr/>
          </p:nvSpPr>
          <p:spPr>
            <a:xfrm>
              <a:off x="5471605" y="1946791"/>
              <a:ext cx="372218" cy="276999"/>
            </a:xfrm>
            <a:prstGeom prst="rect">
              <a:avLst/>
            </a:prstGeom>
            <a:noFill/>
          </p:spPr>
          <p:txBody>
            <a:bodyPr wrap="none" rtlCol="0">
              <a:spAutoFit/>
            </a:bodyPr>
            <a:lstStyle/>
            <a:p>
              <a:r>
                <a:rPr lang="en-US" sz="1200"/>
                <a:t>D0</a:t>
              </a:r>
            </a:p>
          </p:txBody>
        </p:sp>
        <p:sp>
          <p:nvSpPr>
            <p:cNvPr id="30" name="TextBox 29">
              <a:extLst>
                <a:ext uri="{FF2B5EF4-FFF2-40B4-BE49-F238E27FC236}">
                  <a16:creationId xmlns:a16="http://schemas.microsoft.com/office/drawing/2014/main" id="{039963A1-B14E-0D3F-EB1D-81A660ADC89A}"/>
                </a:ext>
              </a:extLst>
            </p:cNvPr>
            <p:cNvSpPr txBox="1"/>
            <p:nvPr/>
          </p:nvSpPr>
          <p:spPr>
            <a:xfrm>
              <a:off x="6633148" y="1926690"/>
              <a:ext cx="378630" cy="276999"/>
            </a:xfrm>
            <a:prstGeom prst="rect">
              <a:avLst/>
            </a:prstGeom>
            <a:noFill/>
          </p:spPr>
          <p:txBody>
            <a:bodyPr wrap="none" rtlCol="0">
              <a:spAutoFit/>
            </a:bodyPr>
            <a:lstStyle/>
            <a:p>
              <a:r>
                <a:rPr lang="en-US" sz="1200"/>
                <a:t>Q3</a:t>
              </a:r>
            </a:p>
          </p:txBody>
        </p:sp>
        <p:sp>
          <p:nvSpPr>
            <p:cNvPr id="31" name="TextBox 30">
              <a:extLst>
                <a:ext uri="{FF2B5EF4-FFF2-40B4-BE49-F238E27FC236}">
                  <a16:creationId xmlns:a16="http://schemas.microsoft.com/office/drawing/2014/main" id="{5C46C55A-DA47-D98A-14DB-0F515D032E56}"/>
                </a:ext>
              </a:extLst>
            </p:cNvPr>
            <p:cNvSpPr txBox="1"/>
            <p:nvPr/>
          </p:nvSpPr>
          <p:spPr>
            <a:xfrm>
              <a:off x="6223083" y="1930381"/>
              <a:ext cx="378630" cy="276999"/>
            </a:xfrm>
            <a:prstGeom prst="rect">
              <a:avLst/>
            </a:prstGeom>
            <a:noFill/>
          </p:spPr>
          <p:txBody>
            <a:bodyPr wrap="none" rtlCol="0">
              <a:spAutoFit/>
            </a:bodyPr>
            <a:lstStyle/>
            <a:p>
              <a:r>
                <a:rPr lang="en-US" sz="1200"/>
                <a:t>Q2</a:t>
              </a:r>
            </a:p>
          </p:txBody>
        </p:sp>
        <p:sp>
          <p:nvSpPr>
            <p:cNvPr id="32" name="TextBox 31">
              <a:extLst>
                <a:ext uri="{FF2B5EF4-FFF2-40B4-BE49-F238E27FC236}">
                  <a16:creationId xmlns:a16="http://schemas.microsoft.com/office/drawing/2014/main" id="{5E06F664-EA63-9A0C-5CD2-2E4F51F6F1EC}"/>
                </a:ext>
              </a:extLst>
            </p:cNvPr>
            <p:cNvSpPr txBox="1"/>
            <p:nvPr/>
          </p:nvSpPr>
          <p:spPr>
            <a:xfrm>
              <a:off x="5835882" y="1933143"/>
              <a:ext cx="378630" cy="276999"/>
            </a:xfrm>
            <a:prstGeom prst="rect">
              <a:avLst/>
            </a:prstGeom>
            <a:noFill/>
          </p:spPr>
          <p:txBody>
            <a:bodyPr wrap="none" rtlCol="0">
              <a:spAutoFit/>
            </a:bodyPr>
            <a:lstStyle/>
            <a:p>
              <a:r>
                <a:rPr lang="en-US" sz="1200"/>
                <a:t>Q1</a:t>
              </a:r>
            </a:p>
          </p:txBody>
        </p:sp>
        <p:sp>
          <p:nvSpPr>
            <p:cNvPr id="33" name="TextBox 32">
              <a:extLst>
                <a:ext uri="{FF2B5EF4-FFF2-40B4-BE49-F238E27FC236}">
                  <a16:creationId xmlns:a16="http://schemas.microsoft.com/office/drawing/2014/main" id="{1D2C94E2-B9F8-46F7-5EBC-CEF7F93E6F99}"/>
                </a:ext>
              </a:extLst>
            </p:cNvPr>
            <p:cNvSpPr txBox="1"/>
            <p:nvPr/>
          </p:nvSpPr>
          <p:spPr>
            <a:xfrm>
              <a:off x="4599083" y="1926690"/>
              <a:ext cx="372218" cy="276999"/>
            </a:xfrm>
            <a:prstGeom prst="rect">
              <a:avLst/>
            </a:prstGeom>
            <a:noFill/>
          </p:spPr>
          <p:txBody>
            <a:bodyPr wrap="none" rtlCol="0">
              <a:spAutoFit/>
            </a:bodyPr>
            <a:lstStyle/>
            <a:p>
              <a:r>
                <a:rPr lang="en-US" sz="1200"/>
                <a:t>DX</a:t>
              </a:r>
            </a:p>
          </p:txBody>
        </p:sp>
        <p:sp>
          <p:nvSpPr>
            <p:cNvPr id="34" name="TextBox 33">
              <a:extLst>
                <a:ext uri="{FF2B5EF4-FFF2-40B4-BE49-F238E27FC236}">
                  <a16:creationId xmlns:a16="http://schemas.microsoft.com/office/drawing/2014/main" id="{DF5F4AC3-5D45-CA87-6843-E48D749BB804}"/>
                </a:ext>
              </a:extLst>
            </p:cNvPr>
            <p:cNvSpPr txBox="1"/>
            <p:nvPr/>
          </p:nvSpPr>
          <p:spPr>
            <a:xfrm>
              <a:off x="5463034" y="2410857"/>
              <a:ext cx="372218" cy="276999"/>
            </a:xfrm>
            <a:prstGeom prst="rect">
              <a:avLst/>
            </a:prstGeom>
            <a:noFill/>
          </p:spPr>
          <p:txBody>
            <a:bodyPr wrap="none" rtlCol="0">
              <a:spAutoFit/>
            </a:bodyPr>
            <a:lstStyle/>
            <a:p>
              <a:r>
                <a:rPr lang="en-US" sz="1200"/>
                <a:t>D0</a:t>
              </a:r>
            </a:p>
          </p:txBody>
        </p:sp>
        <p:sp>
          <p:nvSpPr>
            <p:cNvPr id="35" name="TextBox 34">
              <a:extLst>
                <a:ext uri="{FF2B5EF4-FFF2-40B4-BE49-F238E27FC236}">
                  <a16:creationId xmlns:a16="http://schemas.microsoft.com/office/drawing/2014/main" id="{B639B4D8-53FE-BB75-7A37-BECF775101A4}"/>
                </a:ext>
              </a:extLst>
            </p:cNvPr>
            <p:cNvSpPr txBox="1"/>
            <p:nvPr/>
          </p:nvSpPr>
          <p:spPr>
            <a:xfrm>
              <a:off x="6624577" y="2390756"/>
              <a:ext cx="378630" cy="276999"/>
            </a:xfrm>
            <a:prstGeom prst="rect">
              <a:avLst/>
            </a:prstGeom>
            <a:noFill/>
          </p:spPr>
          <p:txBody>
            <a:bodyPr wrap="none" rtlCol="0">
              <a:spAutoFit/>
            </a:bodyPr>
            <a:lstStyle/>
            <a:p>
              <a:r>
                <a:rPr lang="en-US" sz="1200"/>
                <a:t>Q3</a:t>
              </a:r>
            </a:p>
          </p:txBody>
        </p:sp>
        <p:sp>
          <p:nvSpPr>
            <p:cNvPr id="36" name="TextBox 35">
              <a:extLst>
                <a:ext uri="{FF2B5EF4-FFF2-40B4-BE49-F238E27FC236}">
                  <a16:creationId xmlns:a16="http://schemas.microsoft.com/office/drawing/2014/main" id="{D1BF8E8A-E5C3-CBE6-EC71-56B56BE5AAB3}"/>
                </a:ext>
              </a:extLst>
            </p:cNvPr>
            <p:cNvSpPr txBox="1"/>
            <p:nvPr/>
          </p:nvSpPr>
          <p:spPr>
            <a:xfrm>
              <a:off x="6214512" y="2394447"/>
              <a:ext cx="378630" cy="276999"/>
            </a:xfrm>
            <a:prstGeom prst="rect">
              <a:avLst/>
            </a:prstGeom>
            <a:noFill/>
          </p:spPr>
          <p:txBody>
            <a:bodyPr wrap="none" rtlCol="0">
              <a:spAutoFit/>
            </a:bodyPr>
            <a:lstStyle/>
            <a:p>
              <a:r>
                <a:rPr lang="en-US" sz="1200"/>
                <a:t>Q2</a:t>
              </a:r>
            </a:p>
          </p:txBody>
        </p:sp>
        <p:sp>
          <p:nvSpPr>
            <p:cNvPr id="37" name="TextBox 36">
              <a:extLst>
                <a:ext uri="{FF2B5EF4-FFF2-40B4-BE49-F238E27FC236}">
                  <a16:creationId xmlns:a16="http://schemas.microsoft.com/office/drawing/2014/main" id="{73FA2682-C147-C035-69C5-B859B1DA4061}"/>
                </a:ext>
              </a:extLst>
            </p:cNvPr>
            <p:cNvSpPr txBox="1"/>
            <p:nvPr/>
          </p:nvSpPr>
          <p:spPr>
            <a:xfrm>
              <a:off x="5827311" y="2397209"/>
              <a:ext cx="378630" cy="276999"/>
            </a:xfrm>
            <a:prstGeom prst="rect">
              <a:avLst/>
            </a:prstGeom>
            <a:noFill/>
          </p:spPr>
          <p:txBody>
            <a:bodyPr wrap="none" rtlCol="0">
              <a:spAutoFit/>
            </a:bodyPr>
            <a:lstStyle/>
            <a:p>
              <a:r>
                <a:rPr lang="en-US" sz="1200"/>
                <a:t>Q1</a:t>
              </a:r>
            </a:p>
          </p:txBody>
        </p:sp>
        <p:sp>
          <p:nvSpPr>
            <p:cNvPr id="38" name="TextBox 37">
              <a:extLst>
                <a:ext uri="{FF2B5EF4-FFF2-40B4-BE49-F238E27FC236}">
                  <a16:creationId xmlns:a16="http://schemas.microsoft.com/office/drawing/2014/main" id="{D8FC01D7-FDC0-792B-59CD-8A81C2EBF44A}"/>
                </a:ext>
              </a:extLst>
            </p:cNvPr>
            <p:cNvSpPr txBox="1"/>
            <p:nvPr/>
          </p:nvSpPr>
          <p:spPr>
            <a:xfrm>
              <a:off x="6663337" y="3337259"/>
              <a:ext cx="378630" cy="276999"/>
            </a:xfrm>
            <a:prstGeom prst="rect">
              <a:avLst/>
            </a:prstGeom>
            <a:noFill/>
          </p:spPr>
          <p:txBody>
            <a:bodyPr wrap="none" rtlCol="0">
              <a:spAutoFit/>
            </a:bodyPr>
            <a:lstStyle/>
            <a:p>
              <a:r>
                <a:rPr lang="en-US" sz="1200"/>
                <a:t>Q3</a:t>
              </a:r>
            </a:p>
          </p:txBody>
        </p:sp>
        <p:sp>
          <p:nvSpPr>
            <p:cNvPr id="39" name="TextBox 38">
              <a:extLst>
                <a:ext uri="{FF2B5EF4-FFF2-40B4-BE49-F238E27FC236}">
                  <a16:creationId xmlns:a16="http://schemas.microsoft.com/office/drawing/2014/main" id="{5D7F126A-95DF-95D0-29DF-47B0699235F5}"/>
                </a:ext>
              </a:extLst>
            </p:cNvPr>
            <p:cNvSpPr txBox="1"/>
            <p:nvPr/>
          </p:nvSpPr>
          <p:spPr>
            <a:xfrm>
              <a:off x="6253272" y="3340950"/>
              <a:ext cx="378630" cy="276999"/>
            </a:xfrm>
            <a:prstGeom prst="rect">
              <a:avLst/>
            </a:prstGeom>
            <a:noFill/>
          </p:spPr>
          <p:txBody>
            <a:bodyPr wrap="none" rtlCol="0">
              <a:spAutoFit/>
            </a:bodyPr>
            <a:lstStyle/>
            <a:p>
              <a:r>
                <a:rPr lang="en-US" sz="1200"/>
                <a:t>Q2</a:t>
              </a:r>
            </a:p>
          </p:txBody>
        </p:sp>
        <p:sp>
          <p:nvSpPr>
            <p:cNvPr id="40" name="TextBox 39">
              <a:extLst>
                <a:ext uri="{FF2B5EF4-FFF2-40B4-BE49-F238E27FC236}">
                  <a16:creationId xmlns:a16="http://schemas.microsoft.com/office/drawing/2014/main" id="{5BB267FA-CAE1-C518-7D47-E82CD0AA3D4F}"/>
                </a:ext>
              </a:extLst>
            </p:cNvPr>
            <p:cNvSpPr txBox="1"/>
            <p:nvPr/>
          </p:nvSpPr>
          <p:spPr>
            <a:xfrm>
              <a:off x="5866071" y="3343712"/>
              <a:ext cx="378630" cy="276999"/>
            </a:xfrm>
            <a:prstGeom prst="rect">
              <a:avLst/>
            </a:prstGeom>
            <a:noFill/>
          </p:spPr>
          <p:txBody>
            <a:bodyPr wrap="none" rtlCol="0">
              <a:spAutoFit/>
            </a:bodyPr>
            <a:lstStyle/>
            <a:p>
              <a:r>
                <a:rPr lang="en-US" sz="1200"/>
                <a:t>Q1</a:t>
              </a:r>
            </a:p>
          </p:txBody>
        </p:sp>
        <p:sp>
          <p:nvSpPr>
            <p:cNvPr id="41" name="TextBox 40">
              <a:extLst>
                <a:ext uri="{FF2B5EF4-FFF2-40B4-BE49-F238E27FC236}">
                  <a16:creationId xmlns:a16="http://schemas.microsoft.com/office/drawing/2014/main" id="{CEFD687E-DAFD-0972-8879-B6B0C5636C0B}"/>
                </a:ext>
              </a:extLst>
            </p:cNvPr>
            <p:cNvSpPr txBox="1"/>
            <p:nvPr/>
          </p:nvSpPr>
          <p:spPr>
            <a:xfrm>
              <a:off x="4846088" y="3337258"/>
              <a:ext cx="942887" cy="276999"/>
            </a:xfrm>
            <a:prstGeom prst="rect">
              <a:avLst/>
            </a:prstGeom>
            <a:noFill/>
          </p:spPr>
          <p:txBody>
            <a:bodyPr wrap="none" rtlCol="0">
              <a:spAutoFit/>
            </a:bodyPr>
            <a:lstStyle/>
            <a:p>
              <a:r>
                <a:rPr lang="en-US" sz="1200"/>
                <a:t>NC Dipoles</a:t>
              </a:r>
            </a:p>
          </p:txBody>
        </p:sp>
        <p:sp>
          <p:nvSpPr>
            <p:cNvPr id="42" name="TextBox 41">
              <a:extLst>
                <a:ext uri="{FF2B5EF4-FFF2-40B4-BE49-F238E27FC236}">
                  <a16:creationId xmlns:a16="http://schemas.microsoft.com/office/drawing/2014/main" id="{30503E56-2437-9DB4-D037-4CCD069F2AC8}"/>
                </a:ext>
              </a:extLst>
            </p:cNvPr>
            <p:cNvSpPr txBox="1"/>
            <p:nvPr/>
          </p:nvSpPr>
          <p:spPr>
            <a:xfrm>
              <a:off x="3435728" y="1878078"/>
              <a:ext cx="729687" cy="369332"/>
            </a:xfrm>
            <a:prstGeom prst="rect">
              <a:avLst/>
            </a:prstGeom>
            <a:noFill/>
          </p:spPr>
          <p:txBody>
            <a:bodyPr wrap="none" rtlCol="0">
              <a:spAutoFit/>
            </a:bodyPr>
            <a:lstStyle/>
            <a:p>
              <a:r>
                <a:rPr lang="en-US" b="1" u="sng"/>
                <a:t>RHIC</a:t>
              </a:r>
            </a:p>
          </p:txBody>
        </p:sp>
        <p:sp>
          <p:nvSpPr>
            <p:cNvPr id="43" name="TextBox 42">
              <a:extLst>
                <a:ext uri="{FF2B5EF4-FFF2-40B4-BE49-F238E27FC236}">
                  <a16:creationId xmlns:a16="http://schemas.microsoft.com/office/drawing/2014/main" id="{10168158-CEEC-3A59-6D62-38F5D7B2E5C1}"/>
                </a:ext>
              </a:extLst>
            </p:cNvPr>
            <p:cNvSpPr txBox="1"/>
            <p:nvPr/>
          </p:nvSpPr>
          <p:spPr>
            <a:xfrm>
              <a:off x="3504997" y="2822471"/>
              <a:ext cx="671979" cy="369332"/>
            </a:xfrm>
            <a:prstGeom prst="rect">
              <a:avLst/>
            </a:prstGeom>
            <a:noFill/>
          </p:spPr>
          <p:txBody>
            <a:bodyPr wrap="none" lIns="91440" tIns="45720" rIns="91440" bIns="45720" rtlCol="0" anchor="t">
              <a:spAutoFit/>
            </a:bodyPr>
            <a:lstStyle/>
            <a:p>
              <a:r>
                <a:rPr lang="en-US" b="1" u="sng">
                  <a:cs typeface="Arial"/>
                </a:rPr>
                <a:t>HSR</a:t>
              </a:r>
            </a:p>
          </p:txBody>
        </p:sp>
        <p:grpSp>
          <p:nvGrpSpPr>
            <p:cNvPr id="47" name="Group 46">
              <a:extLst>
                <a:ext uri="{FF2B5EF4-FFF2-40B4-BE49-F238E27FC236}">
                  <a16:creationId xmlns:a16="http://schemas.microsoft.com/office/drawing/2014/main" id="{3EE80DF4-35BE-32F1-E5A0-092C3FCD931E}"/>
                </a:ext>
              </a:extLst>
            </p:cNvPr>
            <p:cNvGrpSpPr/>
            <p:nvPr/>
          </p:nvGrpSpPr>
          <p:grpSpPr>
            <a:xfrm>
              <a:off x="366930" y="2239792"/>
              <a:ext cx="6886360" cy="1065542"/>
              <a:chOff x="366930" y="2239792"/>
              <a:chExt cx="6886360" cy="1065542"/>
            </a:xfrm>
          </p:grpSpPr>
          <p:cxnSp>
            <p:nvCxnSpPr>
              <p:cNvPr id="7" name="Straight Arrow Connector 6">
                <a:extLst>
                  <a:ext uri="{FF2B5EF4-FFF2-40B4-BE49-F238E27FC236}">
                    <a16:creationId xmlns:a16="http://schemas.microsoft.com/office/drawing/2014/main" id="{DB0BBF69-5F5C-66B1-A93A-AB7086713BF2}"/>
                  </a:ext>
                </a:extLst>
              </p:cNvPr>
              <p:cNvCxnSpPr>
                <a:cxnSpLocks/>
              </p:cNvCxnSpPr>
              <p:nvPr/>
            </p:nvCxnSpPr>
            <p:spPr>
              <a:xfrm>
                <a:off x="371694" y="2244555"/>
                <a:ext cx="180865"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a16="http://schemas.microsoft.com/office/drawing/2014/main" id="{1DAFE78A-0221-E443-984A-2C3D6FBF2522}"/>
                  </a:ext>
                </a:extLst>
              </p:cNvPr>
              <p:cNvCxnSpPr>
                <a:cxnSpLocks/>
              </p:cNvCxnSpPr>
              <p:nvPr/>
            </p:nvCxnSpPr>
            <p:spPr>
              <a:xfrm flipH="1">
                <a:off x="371694" y="2361308"/>
                <a:ext cx="177213"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20" name="Straight Arrow Connector 19">
                <a:extLst>
                  <a:ext uri="{FF2B5EF4-FFF2-40B4-BE49-F238E27FC236}">
                    <a16:creationId xmlns:a16="http://schemas.microsoft.com/office/drawing/2014/main" id="{D7AFEAF4-F1B4-4D6A-E7C3-8CEA4D787F15}"/>
                  </a:ext>
                </a:extLst>
              </p:cNvPr>
              <p:cNvCxnSpPr>
                <a:cxnSpLocks/>
              </p:cNvCxnSpPr>
              <p:nvPr/>
            </p:nvCxnSpPr>
            <p:spPr>
              <a:xfrm>
                <a:off x="366930" y="3191034"/>
                <a:ext cx="180865"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44" name="Straight Arrow Connector 43">
                <a:extLst>
                  <a:ext uri="{FF2B5EF4-FFF2-40B4-BE49-F238E27FC236}">
                    <a16:creationId xmlns:a16="http://schemas.microsoft.com/office/drawing/2014/main" id="{66FADF49-5572-723F-9C35-484BBB3454C9}"/>
                  </a:ext>
                </a:extLst>
              </p:cNvPr>
              <p:cNvCxnSpPr>
                <a:cxnSpLocks/>
              </p:cNvCxnSpPr>
              <p:nvPr/>
            </p:nvCxnSpPr>
            <p:spPr>
              <a:xfrm flipH="1">
                <a:off x="7062899" y="2239792"/>
                <a:ext cx="177213"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45" name="Straight Arrow Connector 44">
                <a:extLst>
                  <a:ext uri="{FF2B5EF4-FFF2-40B4-BE49-F238E27FC236}">
                    <a16:creationId xmlns:a16="http://schemas.microsoft.com/office/drawing/2014/main" id="{674802FA-A6B8-48F5-05B2-BE80273C6C9C}"/>
                  </a:ext>
                </a:extLst>
              </p:cNvPr>
              <p:cNvCxnSpPr>
                <a:cxnSpLocks/>
              </p:cNvCxnSpPr>
              <p:nvPr/>
            </p:nvCxnSpPr>
            <p:spPr>
              <a:xfrm>
                <a:off x="7072425" y="2357963"/>
                <a:ext cx="180865"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46" name="Straight Arrow Connector 45">
                <a:extLst>
                  <a:ext uri="{FF2B5EF4-FFF2-40B4-BE49-F238E27FC236}">
                    <a16:creationId xmlns:a16="http://schemas.microsoft.com/office/drawing/2014/main" id="{506E6C17-6211-A059-93ED-1D83126F3A88}"/>
                  </a:ext>
                </a:extLst>
              </p:cNvPr>
              <p:cNvCxnSpPr>
                <a:cxnSpLocks/>
              </p:cNvCxnSpPr>
              <p:nvPr/>
            </p:nvCxnSpPr>
            <p:spPr>
              <a:xfrm>
                <a:off x="7072425" y="3305334"/>
                <a:ext cx="180865"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grpSp>
      </p:grpSp>
      <p:grpSp>
        <p:nvGrpSpPr>
          <p:cNvPr id="57" name="Group 56">
            <a:extLst>
              <a:ext uri="{FF2B5EF4-FFF2-40B4-BE49-F238E27FC236}">
                <a16:creationId xmlns:a16="http://schemas.microsoft.com/office/drawing/2014/main" id="{74B6EE3F-CA93-B46B-D1CA-D0444282418C}"/>
              </a:ext>
            </a:extLst>
          </p:cNvPr>
          <p:cNvGrpSpPr/>
          <p:nvPr/>
        </p:nvGrpSpPr>
        <p:grpSpPr>
          <a:xfrm>
            <a:off x="7369923" y="874425"/>
            <a:ext cx="4728263" cy="4728263"/>
            <a:chOff x="7445169" y="1185510"/>
            <a:chExt cx="4728263" cy="4728263"/>
          </a:xfrm>
        </p:grpSpPr>
        <p:pic>
          <p:nvPicPr>
            <p:cNvPr id="6" name="Picture 5" descr="Diagram&#10;&#10;AI-generated content may be incorrect.">
              <a:extLst>
                <a:ext uri="{FF2B5EF4-FFF2-40B4-BE49-F238E27FC236}">
                  <a16:creationId xmlns:a16="http://schemas.microsoft.com/office/drawing/2014/main" id="{E41951B2-CE43-B900-C026-AED60253F083}"/>
                </a:ext>
              </a:extLst>
            </p:cNvPr>
            <p:cNvPicPr>
              <a:picLocks noChangeAspect="1"/>
            </p:cNvPicPr>
            <p:nvPr/>
          </p:nvPicPr>
          <p:blipFill>
            <a:blip r:embed="rId4"/>
            <a:stretch>
              <a:fillRect/>
            </a:stretch>
          </p:blipFill>
          <p:spPr>
            <a:xfrm>
              <a:off x="7445169" y="1185510"/>
              <a:ext cx="4728263" cy="4728263"/>
            </a:xfrm>
            <a:prstGeom prst="rect">
              <a:avLst/>
            </a:prstGeom>
          </p:spPr>
        </p:pic>
        <p:sp>
          <p:nvSpPr>
            <p:cNvPr id="51" name="TextBox 50">
              <a:extLst>
                <a:ext uri="{FF2B5EF4-FFF2-40B4-BE49-F238E27FC236}">
                  <a16:creationId xmlns:a16="http://schemas.microsoft.com/office/drawing/2014/main" id="{4D7DC2A4-7C72-8C7F-C7EB-715E9AFE78E5}"/>
                </a:ext>
              </a:extLst>
            </p:cNvPr>
            <p:cNvSpPr txBox="1"/>
            <p:nvPr/>
          </p:nvSpPr>
          <p:spPr>
            <a:xfrm>
              <a:off x="8760929" y="1625579"/>
              <a:ext cx="1479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IR12 triplets</a:t>
              </a:r>
              <a:endParaRPr lang="en-US" sz="1400"/>
            </a:p>
          </p:txBody>
        </p:sp>
        <p:sp>
          <p:nvSpPr>
            <p:cNvPr id="52" name="TextBox 51">
              <a:extLst>
                <a:ext uri="{FF2B5EF4-FFF2-40B4-BE49-F238E27FC236}">
                  <a16:creationId xmlns:a16="http://schemas.microsoft.com/office/drawing/2014/main" id="{B0CEB41A-D407-2267-6D32-B36889851E0C}"/>
                </a:ext>
              </a:extLst>
            </p:cNvPr>
            <p:cNvSpPr txBox="1"/>
            <p:nvPr/>
          </p:nvSpPr>
          <p:spPr>
            <a:xfrm>
              <a:off x="8333816" y="2045768"/>
              <a:ext cx="1479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IR10 triplets</a:t>
              </a:r>
              <a:endParaRPr lang="en-US" sz="1400"/>
            </a:p>
          </p:txBody>
        </p:sp>
        <p:sp>
          <p:nvSpPr>
            <p:cNvPr id="53" name="TextBox 52">
              <a:extLst>
                <a:ext uri="{FF2B5EF4-FFF2-40B4-BE49-F238E27FC236}">
                  <a16:creationId xmlns:a16="http://schemas.microsoft.com/office/drawing/2014/main" id="{B7ACE96B-6711-93B5-5BA9-B5A64E18CEBF}"/>
                </a:ext>
              </a:extLst>
            </p:cNvPr>
            <p:cNvSpPr txBox="1"/>
            <p:nvPr/>
          </p:nvSpPr>
          <p:spPr>
            <a:xfrm>
              <a:off x="10573951" y="2045768"/>
              <a:ext cx="1479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IR2 triplets</a:t>
              </a:r>
              <a:endParaRPr lang="en-US" sz="1400"/>
            </a:p>
          </p:txBody>
        </p:sp>
        <p:sp>
          <p:nvSpPr>
            <p:cNvPr id="54" name="TextBox 53">
              <a:extLst>
                <a:ext uri="{FF2B5EF4-FFF2-40B4-BE49-F238E27FC236}">
                  <a16:creationId xmlns:a16="http://schemas.microsoft.com/office/drawing/2014/main" id="{AFACC25E-B444-1E27-47FB-3B968EFE8408}"/>
                </a:ext>
              </a:extLst>
            </p:cNvPr>
            <p:cNvSpPr txBox="1"/>
            <p:nvPr/>
          </p:nvSpPr>
          <p:spPr>
            <a:xfrm>
              <a:off x="8386033" y="3299523"/>
              <a:ext cx="1479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IR8 triplets</a:t>
              </a:r>
              <a:endParaRPr lang="en-US" sz="1400"/>
            </a:p>
          </p:txBody>
        </p:sp>
        <p:sp>
          <p:nvSpPr>
            <p:cNvPr id="55" name="TextBox 54">
              <a:extLst>
                <a:ext uri="{FF2B5EF4-FFF2-40B4-BE49-F238E27FC236}">
                  <a16:creationId xmlns:a16="http://schemas.microsoft.com/office/drawing/2014/main" id="{B2C8FD67-DEC8-D64E-9BAF-F2CD56A7D20B}"/>
                </a:ext>
              </a:extLst>
            </p:cNvPr>
            <p:cNvSpPr txBox="1"/>
            <p:nvPr/>
          </p:nvSpPr>
          <p:spPr>
            <a:xfrm>
              <a:off x="9557897" y="3019219"/>
              <a:ext cx="1479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IR4 triplets</a:t>
              </a:r>
              <a:endParaRPr lang="en-US" sz="1400"/>
            </a:p>
          </p:txBody>
        </p:sp>
        <p:sp>
          <p:nvSpPr>
            <p:cNvPr id="8" name="Rectangle 7">
              <a:extLst>
                <a:ext uri="{FF2B5EF4-FFF2-40B4-BE49-F238E27FC236}">
                  <a16:creationId xmlns:a16="http://schemas.microsoft.com/office/drawing/2014/main" id="{10838DB0-C7B1-5E2B-E22E-D1665AB94836}"/>
                </a:ext>
              </a:extLst>
            </p:cNvPr>
            <p:cNvSpPr/>
            <p:nvPr/>
          </p:nvSpPr>
          <p:spPr>
            <a:xfrm>
              <a:off x="9164051" y="1411224"/>
              <a:ext cx="330868" cy="21055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 name="Rectangle 8">
              <a:extLst>
                <a:ext uri="{FF2B5EF4-FFF2-40B4-BE49-F238E27FC236}">
                  <a16:creationId xmlns:a16="http://schemas.microsoft.com/office/drawing/2014/main" id="{B7403BDF-F05C-9A66-3AC4-1E22AB150FE6}"/>
                </a:ext>
              </a:extLst>
            </p:cNvPr>
            <p:cNvSpPr/>
            <p:nvPr/>
          </p:nvSpPr>
          <p:spPr>
            <a:xfrm rot="18328180">
              <a:off x="8143501" y="1937303"/>
              <a:ext cx="330868" cy="21055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440670-8E42-8DFF-59E6-8BFFDD89D445}"/>
                </a:ext>
              </a:extLst>
            </p:cNvPr>
            <p:cNvSpPr/>
            <p:nvPr/>
          </p:nvSpPr>
          <p:spPr>
            <a:xfrm rot="18660000">
              <a:off x="10220529" y="3409425"/>
              <a:ext cx="330868" cy="21055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818FBB-8239-9F3A-2B4C-2A01079F0530}"/>
                </a:ext>
              </a:extLst>
            </p:cNvPr>
            <p:cNvSpPr/>
            <p:nvPr/>
          </p:nvSpPr>
          <p:spPr>
            <a:xfrm rot="14460000">
              <a:off x="8048318" y="3306293"/>
              <a:ext cx="330868" cy="21055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4F65E42-A7A2-24FC-76DA-B6616568A8D3}"/>
                </a:ext>
              </a:extLst>
            </p:cNvPr>
            <p:cNvSpPr/>
            <p:nvPr/>
          </p:nvSpPr>
          <p:spPr>
            <a:xfrm rot="14460000">
              <a:off x="10304687" y="2113571"/>
              <a:ext cx="330868" cy="21055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28FA6ECC-B24D-C97C-8679-C18AA8675EBE}"/>
              </a:ext>
            </a:extLst>
          </p:cNvPr>
          <p:cNvSpPr txBox="1">
            <a:spLocks/>
          </p:cNvSpPr>
          <p:nvPr/>
        </p:nvSpPr>
        <p:spPr>
          <a:xfrm>
            <a:off x="11629135" y="6507461"/>
            <a:ext cx="562865" cy="35053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z="1000" smtClean="0"/>
              <a:pPr algn="ctr"/>
              <a:t>18</a:t>
            </a:fld>
            <a:endParaRPr lang="en-US" sz="1000"/>
          </a:p>
        </p:txBody>
      </p:sp>
    </p:spTree>
    <p:extLst>
      <p:ext uri="{BB962C8B-B14F-4D97-AF65-F5344CB8AC3E}">
        <p14:creationId xmlns:p14="http://schemas.microsoft.com/office/powerpoint/2010/main" val="3633340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06BCF2-056A-2602-0C03-8CC1DE7A4FDA}"/>
              </a:ext>
            </a:extLst>
          </p:cNvPr>
          <p:cNvSpPr>
            <a:spLocks noGrp="1"/>
          </p:cNvSpPr>
          <p:nvPr>
            <p:ph type="sldNum" sz="quarter" idx="4"/>
          </p:nvPr>
        </p:nvSpPr>
        <p:spPr/>
        <p:txBody>
          <a:bodyPr/>
          <a:lstStyle/>
          <a:p>
            <a:pPr algn="ctr"/>
            <a:fld id="{933A556B-7C63-244D-9B7C-B0EA8042B330}" type="slidenum">
              <a:rPr lang="en-US" smtClean="0"/>
              <a:pPr algn="ctr"/>
              <a:t>19</a:t>
            </a:fld>
            <a:endParaRPr lang="en-US"/>
          </a:p>
        </p:txBody>
      </p:sp>
      <p:sp>
        <p:nvSpPr>
          <p:cNvPr id="3" name="Title 2">
            <a:extLst>
              <a:ext uri="{FF2B5EF4-FFF2-40B4-BE49-F238E27FC236}">
                <a16:creationId xmlns:a16="http://schemas.microsoft.com/office/drawing/2014/main" id="{E5CD0CEF-D575-7469-9816-2E8DF9E23059}"/>
              </a:ext>
            </a:extLst>
          </p:cNvPr>
          <p:cNvSpPr>
            <a:spLocks noGrp="1"/>
          </p:cNvSpPr>
          <p:nvPr>
            <p:ph type="title"/>
          </p:nvPr>
        </p:nvSpPr>
        <p:spPr/>
        <p:txBody>
          <a:bodyPr/>
          <a:lstStyle/>
          <a:p>
            <a:r>
              <a:rPr lang="en-US">
                <a:cs typeface="Arial"/>
              </a:rPr>
              <a:t>Lattice Design of Straight Sections</a:t>
            </a:r>
            <a:endParaRPr lang="en-US"/>
          </a:p>
        </p:txBody>
      </p:sp>
      <p:sp>
        <p:nvSpPr>
          <p:cNvPr id="4" name="Text Placeholder 3">
            <a:extLst>
              <a:ext uri="{FF2B5EF4-FFF2-40B4-BE49-F238E27FC236}">
                <a16:creationId xmlns:a16="http://schemas.microsoft.com/office/drawing/2014/main" id="{3CD3DE42-FE18-4959-57EB-5F32FCD7FCF4}"/>
              </a:ext>
            </a:extLst>
          </p:cNvPr>
          <p:cNvSpPr>
            <a:spLocks noGrp="1"/>
          </p:cNvSpPr>
          <p:nvPr>
            <p:ph type="body" sz="quarter" idx="10"/>
          </p:nvPr>
        </p:nvSpPr>
        <p:spPr>
          <a:xfrm>
            <a:off x="461962" y="981075"/>
            <a:ext cx="10714037" cy="2448845"/>
          </a:xfrm>
        </p:spPr>
        <p:txBody>
          <a:bodyPr vert="horz" lIns="91440" tIns="45720" rIns="91440" bIns="45720" rtlCol="0" anchor="t">
            <a:noAutofit/>
          </a:bodyPr>
          <a:lstStyle/>
          <a:p>
            <a:pPr>
              <a:spcAft>
                <a:spcPts val="600"/>
              </a:spcAft>
            </a:pPr>
            <a:r>
              <a:rPr lang="en-US" sz="2000" dirty="0">
                <a:cs typeface="Arial"/>
              </a:rPr>
              <a:t>Beam sizes in the triplets are among the largest in the HSR.</a:t>
            </a:r>
            <a:endParaRPr lang="en-US" sz="2000" dirty="0"/>
          </a:p>
          <a:p>
            <a:pPr>
              <a:spcAft>
                <a:spcPts val="600"/>
              </a:spcAft>
            </a:pPr>
            <a:r>
              <a:rPr lang="en-US" sz="2000" dirty="0">
                <a:cs typeface="Arial"/>
              </a:rPr>
              <a:t>Aperture is more of a concern at injection energy due to adiabatic damping.</a:t>
            </a:r>
          </a:p>
          <a:p>
            <a:pPr>
              <a:spcAft>
                <a:spcPts val="600"/>
              </a:spcAft>
            </a:pPr>
            <a:r>
              <a:rPr lang="en-US" sz="2000" dirty="0">
                <a:ea typeface="+mn-lt"/>
                <a:cs typeface="+mn-lt"/>
              </a:rPr>
              <a:t>The horizontal half aperture &gt; 7*</a:t>
            </a:r>
            <a:r>
              <a:rPr lang="en-US" sz="2000" dirty="0" err="1">
                <a:ea typeface="+mn-lt"/>
                <a:cs typeface="+mn-lt"/>
              </a:rPr>
              <a:t>sigma_x</a:t>
            </a:r>
            <a:r>
              <a:rPr lang="en-US" sz="2000" dirty="0">
                <a:ea typeface="+mn-lt"/>
                <a:cs typeface="+mn-lt"/>
              </a:rPr>
              <a:t>, and the vertical half aperture &gt; 6*</a:t>
            </a:r>
            <a:r>
              <a:rPr lang="en-US" sz="2000" dirty="0" err="1">
                <a:ea typeface="+mn-lt"/>
                <a:cs typeface="+mn-lt"/>
              </a:rPr>
              <a:t>sigma_y</a:t>
            </a:r>
            <a:r>
              <a:rPr lang="en-US" sz="2000" dirty="0">
                <a:ea typeface="+mn-lt"/>
                <a:cs typeface="+mn-lt"/>
              </a:rPr>
              <a:t>.</a:t>
            </a:r>
          </a:p>
          <a:p>
            <a:pPr>
              <a:spcAft>
                <a:spcPts val="600"/>
              </a:spcAft>
            </a:pPr>
            <a:r>
              <a:rPr lang="en-US" sz="2000" dirty="0">
                <a:ea typeface="+mn-lt"/>
                <a:cs typeface="+mn-lt"/>
              </a:rPr>
              <a:t>The lattice design informs the aperture design, and the aperture design, in turn, provides feedback to the lattice design — it’s a two-way process.</a:t>
            </a:r>
            <a:endParaRPr lang="en-US" sz="2000" dirty="0">
              <a:cs typeface="Arial"/>
            </a:endParaRPr>
          </a:p>
        </p:txBody>
      </p:sp>
      <p:grpSp>
        <p:nvGrpSpPr>
          <p:cNvPr id="9" name="Group 8">
            <a:extLst>
              <a:ext uri="{FF2B5EF4-FFF2-40B4-BE49-F238E27FC236}">
                <a16:creationId xmlns:a16="http://schemas.microsoft.com/office/drawing/2014/main" id="{0B95BA2D-CA6A-32F8-471E-69CE5C8E61C6}"/>
              </a:ext>
            </a:extLst>
          </p:cNvPr>
          <p:cNvGrpSpPr/>
          <p:nvPr/>
        </p:nvGrpSpPr>
        <p:grpSpPr>
          <a:xfrm>
            <a:off x="3217963" y="3300277"/>
            <a:ext cx="6407770" cy="3292604"/>
            <a:chOff x="3177857" y="1804736"/>
            <a:chExt cx="6453421" cy="4085067"/>
          </a:xfrm>
        </p:grpSpPr>
        <p:pic>
          <p:nvPicPr>
            <p:cNvPr id="5" name="Picture 4">
              <a:extLst>
                <a:ext uri="{FF2B5EF4-FFF2-40B4-BE49-F238E27FC236}">
                  <a16:creationId xmlns:a16="http://schemas.microsoft.com/office/drawing/2014/main" id="{59D9105D-B23F-3BAB-2960-33030787B377}"/>
                </a:ext>
              </a:extLst>
            </p:cNvPr>
            <p:cNvPicPr>
              <a:picLocks noChangeAspect="1"/>
            </p:cNvPicPr>
            <p:nvPr/>
          </p:nvPicPr>
          <p:blipFill>
            <a:blip r:embed="rId2"/>
            <a:srcRect t="1786" r="165" b="9949"/>
            <a:stretch>
              <a:fillRect/>
            </a:stretch>
          </p:blipFill>
          <p:spPr>
            <a:xfrm>
              <a:off x="3177857" y="2155658"/>
              <a:ext cx="6066909" cy="3460262"/>
            </a:xfrm>
            <a:prstGeom prst="rect">
              <a:avLst/>
            </a:prstGeom>
          </p:spPr>
        </p:pic>
        <p:pic>
          <p:nvPicPr>
            <p:cNvPr id="7" name="Picture 6">
              <a:extLst>
                <a:ext uri="{FF2B5EF4-FFF2-40B4-BE49-F238E27FC236}">
                  <a16:creationId xmlns:a16="http://schemas.microsoft.com/office/drawing/2014/main" id="{9AA045EE-7E5F-3403-3203-5BCA52708AF5}"/>
                </a:ext>
              </a:extLst>
            </p:cNvPr>
            <p:cNvPicPr>
              <a:picLocks noChangeAspect="1"/>
            </p:cNvPicPr>
            <p:nvPr/>
          </p:nvPicPr>
          <p:blipFill>
            <a:blip r:embed="rId3"/>
            <a:stretch>
              <a:fillRect/>
            </a:stretch>
          </p:blipFill>
          <p:spPr>
            <a:xfrm>
              <a:off x="4823268" y="5336405"/>
              <a:ext cx="3037475" cy="553398"/>
            </a:xfrm>
            <a:prstGeom prst="rect">
              <a:avLst/>
            </a:prstGeom>
          </p:spPr>
        </p:pic>
        <p:sp>
          <p:nvSpPr>
            <p:cNvPr id="8" name="TextBox 7">
              <a:extLst>
                <a:ext uri="{FF2B5EF4-FFF2-40B4-BE49-F238E27FC236}">
                  <a16:creationId xmlns:a16="http://schemas.microsoft.com/office/drawing/2014/main" id="{F57F8A9E-8440-65BC-FD26-877BE07CA9F1}"/>
                </a:ext>
              </a:extLst>
            </p:cNvPr>
            <p:cNvSpPr txBox="1"/>
            <p:nvPr/>
          </p:nvSpPr>
          <p:spPr>
            <a:xfrm>
              <a:off x="3459079" y="1804736"/>
              <a:ext cx="6172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Lattice design of a typical IR, including IR8, 10, 12, 2 </a:t>
              </a:r>
              <a:endParaRPr lang="en-US"/>
            </a:p>
          </p:txBody>
        </p:sp>
      </p:grpSp>
    </p:spTree>
    <p:extLst>
      <p:ext uri="{BB962C8B-B14F-4D97-AF65-F5344CB8AC3E}">
        <p14:creationId xmlns:p14="http://schemas.microsoft.com/office/powerpoint/2010/main" val="390361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61FD-2D5E-8DC0-F94B-A3A33DE3A139}"/>
              </a:ext>
            </a:extLst>
          </p:cNvPr>
          <p:cNvSpPr>
            <a:spLocks noGrp="1"/>
          </p:cNvSpPr>
          <p:nvPr>
            <p:ph type="title"/>
          </p:nvPr>
        </p:nvSpPr>
        <p:spPr/>
        <p:txBody>
          <a:bodyPr/>
          <a:lstStyle/>
          <a:p>
            <a:r>
              <a:rPr lang="en-US">
                <a:cs typeface="Arial"/>
              </a:rPr>
              <a:t>Outline</a:t>
            </a:r>
          </a:p>
        </p:txBody>
      </p:sp>
      <p:sp>
        <p:nvSpPr>
          <p:cNvPr id="3" name="Content Placeholder 2">
            <a:extLst>
              <a:ext uri="{FF2B5EF4-FFF2-40B4-BE49-F238E27FC236}">
                <a16:creationId xmlns:a16="http://schemas.microsoft.com/office/drawing/2014/main" id="{01FFDDA7-A967-E4A3-C54F-24A6D5AE502B}"/>
              </a:ext>
            </a:extLst>
          </p:cNvPr>
          <p:cNvSpPr>
            <a:spLocks noGrp="1"/>
          </p:cNvSpPr>
          <p:nvPr>
            <p:ph idx="1"/>
          </p:nvPr>
        </p:nvSpPr>
        <p:spPr>
          <a:xfrm>
            <a:off x="571500" y="1858837"/>
            <a:ext cx="11049000" cy="3916240"/>
          </a:xfrm>
        </p:spPr>
        <p:txBody>
          <a:bodyPr vert="horz" lIns="91440" tIns="45720" rIns="91440" bIns="45720" rtlCol="0" anchor="t">
            <a:normAutofit fontScale="70000" lnSpcReduction="20000"/>
          </a:bodyPr>
          <a:lstStyle/>
          <a:p>
            <a:pPr marL="342900" indent="-342900">
              <a:spcBef>
                <a:spcPts val="1000"/>
              </a:spcBef>
              <a:spcAft>
                <a:spcPts val="1000"/>
              </a:spcAft>
              <a:buFont typeface="Wingdings" panose="020B0604020202020204" pitchFamily="34" charset="0"/>
              <a:buChar char="§"/>
            </a:pPr>
            <a:r>
              <a:rPr lang="en-US" dirty="0">
                <a:cs typeface="Arial"/>
              </a:rPr>
              <a:t>RHIC Facility Overview</a:t>
            </a:r>
            <a:endParaRPr lang="en-US" dirty="0"/>
          </a:p>
          <a:p>
            <a:pPr marL="342900" indent="-342900">
              <a:spcBef>
                <a:spcPts val="1000"/>
              </a:spcBef>
              <a:spcAft>
                <a:spcPts val="1000"/>
              </a:spcAft>
              <a:buFont typeface="Wingdings" panose="020B0604020202020204" pitchFamily="34" charset="0"/>
              <a:buChar char="§"/>
            </a:pPr>
            <a:r>
              <a:rPr lang="en-US" dirty="0">
                <a:cs typeface="Arial"/>
              </a:rPr>
              <a:t>EIC Hadron Storage Ring</a:t>
            </a:r>
          </a:p>
          <a:p>
            <a:pPr marL="685800" lvl="1" indent="-342900">
              <a:spcBef>
                <a:spcPts val="400"/>
              </a:spcBef>
              <a:spcAft>
                <a:spcPts val="400"/>
              </a:spcAft>
              <a:buFont typeface="Wingdings" panose="020B0604020202020204" pitchFamily="34" charset="0"/>
              <a:buChar char="§"/>
            </a:pPr>
            <a:r>
              <a:rPr lang="en-US" dirty="0">
                <a:cs typeface="Arial"/>
              </a:rPr>
              <a:t>Flat-beam</a:t>
            </a:r>
          </a:p>
          <a:p>
            <a:pPr marL="685800" lvl="1" indent="-342900">
              <a:spcBef>
                <a:spcPts val="400"/>
              </a:spcBef>
              <a:spcAft>
                <a:spcPts val="400"/>
              </a:spcAft>
              <a:buFont typeface="Wingdings" panose="020B0604020202020204" pitchFamily="34" charset="0"/>
              <a:buChar char="§"/>
            </a:pPr>
            <a:r>
              <a:rPr lang="en-US" dirty="0">
                <a:cs typeface="Arial"/>
              </a:rPr>
              <a:t>Radial Shift</a:t>
            </a:r>
          </a:p>
          <a:p>
            <a:pPr marL="685800" lvl="1" indent="-342900">
              <a:spcBef>
                <a:spcPts val="400"/>
              </a:spcBef>
              <a:spcAft>
                <a:spcPts val="400"/>
              </a:spcAft>
              <a:buFont typeface="Wingdings" panose="020B0604020202020204" pitchFamily="34" charset="0"/>
              <a:buChar char="§"/>
            </a:pPr>
            <a:r>
              <a:rPr lang="en-US" dirty="0">
                <a:cs typeface="Arial"/>
              </a:rPr>
              <a:t>Transition Crossing</a:t>
            </a:r>
          </a:p>
          <a:p>
            <a:pPr marL="342900" indent="-342900">
              <a:spcBef>
                <a:spcPts val="1000"/>
              </a:spcBef>
              <a:spcAft>
                <a:spcPts val="1000"/>
              </a:spcAft>
              <a:buFont typeface="Wingdings" panose="020B0604020202020204" pitchFamily="34" charset="0"/>
              <a:buChar char="§"/>
            </a:pPr>
            <a:r>
              <a:rPr lang="en-US" dirty="0">
                <a:cs typeface="Arial"/>
              </a:rPr>
              <a:t>EIC HSR Systems</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Straight Sections</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Injection System</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RF</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Hadron Cooling</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Vacuum </a:t>
            </a:r>
          </a:p>
          <a:p>
            <a:pPr marL="685800" lvl="1" indent="-342900">
              <a:lnSpc>
                <a:spcPct val="80000"/>
              </a:lnSpc>
              <a:spcBef>
                <a:spcPts val="400"/>
              </a:spcBef>
              <a:spcAft>
                <a:spcPts val="400"/>
              </a:spcAft>
              <a:buFont typeface="Wingdings" panose="020B0604020202020204" pitchFamily="34" charset="0"/>
              <a:buChar char="§"/>
            </a:pPr>
            <a:r>
              <a:rPr lang="en-US" dirty="0">
                <a:cs typeface="Arial"/>
              </a:rPr>
              <a:t>Machine Protection</a:t>
            </a:r>
          </a:p>
          <a:p>
            <a:pPr marL="342900" indent="-342900">
              <a:spcBef>
                <a:spcPts val="1000"/>
              </a:spcBef>
              <a:spcAft>
                <a:spcPts val="1000"/>
              </a:spcAft>
              <a:buFont typeface="Wingdings" panose="020B0604020202020204" pitchFamily="34" charset="0"/>
              <a:buChar char="§"/>
            </a:pPr>
            <a:r>
              <a:rPr lang="en-US" dirty="0">
                <a:cs typeface="Arial"/>
              </a:rPr>
              <a:t>Summary</a:t>
            </a:r>
          </a:p>
          <a:p>
            <a:pPr marL="342900" indent="-342900">
              <a:spcBef>
                <a:spcPts val="1000"/>
              </a:spcBef>
              <a:spcAft>
                <a:spcPts val="1000"/>
              </a:spcAft>
              <a:buFont typeface="Wingdings" panose="020B0604020202020204" pitchFamily="34" charset="0"/>
              <a:buChar char="§"/>
            </a:pPr>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8511EDBA-748F-1749-BF33-525600DCEF29}"/>
              </a:ext>
            </a:extLst>
          </p:cNvPr>
          <p:cNvSpPr>
            <a:spLocks noGrp="1"/>
          </p:cNvSpPr>
          <p:nvPr>
            <p:ph type="sldNum" sz="quarter" idx="4"/>
          </p:nvPr>
        </p:nvSpPr>
        <p:spPr/>
        <p:txBody>
          <a:bodyPr/>
          <a:lstStyle/>
          <a:p>
            <a:fld id="{933A556B-7C63-244D-9B7C-B0EA8042B330}" type="slidenum">
              <a:rPr lang="en-US" smtClean="0"/>
              <a:pPr/>
              <a:t>2</a:t>
            </a:fld>
            <a:endParaRPr lang="en-US" sz="750"/>
          </a:p>
        </p:txBody>
      </p:sp>
    </p:spTree>
    <p:extLst>
      <p:ext uri="{BB962C8B-B14F-4D97-AF65-F5344CB8AC3E}">
        <p14:creationId xmlns:p14="http://schemas.microsoft.com/office/powerpoint/2010/main" val="314841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E6F0B-26FF-F49C-8386-0425A1916388}"/>
              </a:ext>
            </a:extLst>
          </p:cNvPr>
          <p:cNvSpPr>
            <a:spLocks noGrp="1"/>
          </p:cNvSpPr>
          <p:nvPr>
            <p:ph type="sldNum" sz="quarter" idx="4"/>
          </p:nvPr>
        </p:nvSpPr>
        <p:spPr/>
        <p:txBody>
          <a:bodyPr/>
          <a:lstStyle/>
          <a:p>
            <a:pPr algn="ctr"/>
            <a:fld id="{933A556B-7C63-244D-9B7C-B0EA8042B330}" type="slidenum">
              <a:rPr lang="en-US" smtClean="0"/>
              <a:pPr algn="ctr"/>
              <a:t>20</a:t>
            </a:fld>
            <a:endParaRPr lang="en-US"/>
          </a:p>
        </p:txBody>
      </p:sp>
      <p:sp>
        <p:nvSpPr>
          <p:cNvPr id="3" name="Title 2">
            <a:extLst>
              <a:ext uri="{FF2B5EF4-FFF2-40B4-BE49-F238E27FC236}">
                <a16:creationId xmlns:a16="http://schemas.microsoft.com/office/drawing/2014/main" id="{084C1CD6-2EFA-64F4-2D26-CB82A92FEB87}"/>
              </a:ext>
            </a:extLst>
          </p:cNvPr>
          <p:cNvSpPr>
            <a:spLocks noGrp="1"/>
          </p:cNvSpPr>
          <p:nvPr>
            <p:ph type="title"/>
          </p:nvPr>
        </p:nvSpPr>
        <p:spPr/>
        <p:txBody>
          <a:bodyPr/>
          <a:lstStyle/>
          <a:p>
            <a:r>
              <a:rPr lang="en-US"/>
              <a:t>HSR injection system</a:t>
            </a:r>
          </a:p>
        </p:txBody>
      </p:sp>
      <p:pic>
        <p:nvPicPr>
          <p:cNvPr id="1026" name="Picture 2">
            <a:extLst>
              <a:ext uri="{FF2B5EF4-FFF2-40B4-BE49-F238E27FC236}">
                <a16:creationId xmlns:a16="http://schemas.microsoft.com/office/drawing/2014/main" id="{D122FBC9-4572-90A2-7F80-D985A9C06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629" y="761465"/>
            <a:ext cx="5276477" cy="52764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D3452DFB-C93E-31C8-C905-C2BEAAA9BEE2}"/>
              </a:ext>
            </a:extLst>
          </p:cNvPr>
          <p:cNvSpPr>
            <a:spLocks noGrp="1"/>
          </p:cNvSpPr>
          <p:nvPr>
            <p:ph type="body" sz="quarter" idx="10"/>
          </p:nvPr>
        </p:nvSpPr>
        <p:spPr>
          <a:xfrm>
            <a:off x="462579" y="1250882"/>
            <a:ext cx="6432323" cy="5065713"/>
          </a:xfrm>
        </p:spPr>
        <p:txBody>
          <a:bodyPr>
            <a:normAutofit/>
          </a:bodyPr>
          <a:lstStyle/>
          <a:p>
            <a:pPr>
              <a:lnSpc>
                <a:spcPct val="140000"/>
              </a:lnSpc>
              <a:spcAft>
                <a:spcPts val="600"/>
              </a:spcAft>
            </a:pPr>
            <a:r>
              <a:rPr lang="en-US" sz="2800" dirty="0"/>
              <a:t>Injection system requires fast kickers due to reduced bunch spacing</a:t>
            </a:r>
          </a:p>
          <a:p>
            <a:pPr>
              <a:lnSpc>
                <a:spcPct val="140000"/>
              </a:lnSpc>
              <a:spcAft>
                <a:spcPts val="600"/>
              </a:spcAft>
            </a:pPr>
            <a:r>
              <a:rPr lang="en-US" sz="2800" dirty="0"/>
              <a:t>Bunch spacing: </a:t>
            </a:r>
            <a:r>
              <a:rPr lang="en-US" sz="2800" b="1" dirty="0"/>
              <a:t>105 ns → 40.5 ns</a:t>
            </a:r>
          </a:p>
          <a:p>
            <a:pPr>
              <a:lnSpc>
                <a:spcPct val="140000"/>
              </a:lnSpc>
              <a:spcAft>
                <a:spcPts val="600"/>
              </a:spcAft>
            </a:pPr>
            <a:r>
              <a:rPr lang="en-US" sz="2800" dirty="0" err="1"/>
              <a:t>Stripline</a:t>
            </a:r>
            <a:r>
              <a:rPr lang="en-US" sz="2800" dirty="0"/>
              <a:t> kickers selected</a:t>
            </a:r>
          </a:p>
          <a:p>
            <a:pPr>
              <a:lnSpc>
                <a:spcPct val="140000"/>
              </a:lnSpc>
              <a:spcAft>
                <a:spcPts val="600"/>
              </a:spcAft>
            </a:pPr>
            <a:r>
              <a:rPr lang="en-US" sz="2800" dirty="0"/>
              <a:t>Injection located at IR4 due to space constraints</a:t>
            </a:r>
          </a:p>
          <a:p>
            <a:endParaRPr lang="en-US" sz="2800" dirty="0"/>
          </a:p>
        </p:txBody>
      </p:sp>
    </p:spTree>
    <p:extLst>
      <p:ext uri="{BB962C8B-B14F-4D97-AF65-F5344CB8AC3E}">
        <p14:creationId xmlns:p14="http://schemas.microsoft.com/office/powerpoint/2010/main" val="4208795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D6289-CAC7-7833-FEF7-839643760B6E}"/>
              </a:ext>
            </a:extLst>
          </p:cNvPr>
          <p:cNvPicPr>
            <a:picLocks noChangeAspect="1"/>
          </p:cNvPicPr>
          <p:nvPr/>
        </p:nvPicPr>
        <p:blipFill>
          <a:blip r:embed="rId2"/>
          <a:stretch>
            <a:fillRect/>
          </a:stretch>
        </p:blipFill>
        <p:spPr>
          <a:xfrm>
            <a:off x="5559801" y="28708"/>
            <a:ext cx="6186460" cy="4374042"/>
          </a:xfrm>
          <a:prstGeom prst="rect">
            <a:avLst/>
          </a:prstGeom>
        </p:spPr>
      </p:pic>
      <p:sp>
        <p:nvSpPr>
          <p:cNvPr id="2" name="Slide Number Placeholder 1">
            <a:extLst>
              <a:ext uri="{FF2B5EF4-FFF2-40B4-BE49-F238E27FC236}">
                <a16:creationId xmlns:a16="http://schemas.microsoft.com/office/drawing/2014/main" id="{3311E0A8-A4E6-CB39-31C9-AB7CEEC4E56E}"/>
              </a:ext>
            </a:extLst>
          </p:cNvPr>
          <p:cNvSpPr>
            <a:spLocks noGrp="1"/>
          </p:cNvSpPr>
          <p:nvPr>
            <p:ph type="sldNum" sz="quarter" idx="4"/>
          </p:nvPr>
        </p:nvSpPr>
        <p:spPr/>
        <p:txBody>
          <a:bodyPr/>
          <a:lstStyle/>
          <a:p>
            <a:pPr algn="ctr"/>
            <a:fld id="{933A556B-7C63-244D-9B7C-B0EA8042B330}" type="slidenum">
              <a:rPr lang="en-US" smtClean="0"/>
              <a:pPr algn="ctr"/>
              <a:t>21</a:t>
            </a:fld>
            <a:endParaRPr lang="en-US"/>
          </a:p>
        </p:txBody>
      </p:sp>
      <p:sp>
        <p:nvSpPr>
          <p:cNvPr id="3" name="Title 2">
            <a:extLst>
              <a:ext uri="{FF2B5EF4-FFF2-40B4-BE49-F238E27FC236}">
                <a16:creationId xmlns:a16="http://schemas.microsoft.com/office/drawing/2014/main" id="{F76D71B7-8259-A3DE-C88D-45782DD58C3A}"/>
              </a:ext>
            </a:extLst>
          </p:cNvPr>
          <p:cNvSpPr>
            <a:spLocks noGrp="1"/>
          </p:cNvSpPr>
          <p:nvPr>
            <p:ph type="title"/>
          </p:nvPr>
        </p:nvSpPr>
        <p:spPr/>
        <p:txBody>
          <a:bodyPr/>
          <a:lstStyle/>
          <a:p>
            <a:r>
              <a:rPr lang="en-US"/>
              <a:t>HSR injection system (cont’d)</a:t>
            </a:r>
          </a:p>
        </p:txBody>
      </p:sp>
      <p:sp>
        <p:nvSpPr>
          <p:cNvPr id="4" name="Text Placeholder 3">
            <a:extLst>
              <a:ext uri="{FF2B5EF4-FFF2-40B4-BE49-F238E27FC236}">
                <a16:creationId xmlns:a16="http://schemas.microsoft.com/office/drawing/2014/main" id="{3A24006B-B4CD-9E64-3DE9-D7C2DE76B7A7}"/>
              </a:ext>
            </a:extLst>
          </p:cNvPr>
          <p:cNvSpPr>
            <a:spLocks noGrp="1"/>
          </p:cNvSpPr>
          <p:nvPr>
            <p:ph type="body" sz="quarter" idx="10"/>
          </p:nvPr>
        </p:nvSpPr>
        <p:spPr>
          <a:xfrm>
            <a:off x="461963" y="1126215"/>
            <a:ext cx="6774796" cy="5132855"/>
          </a:xfrm>
        </p:spPr>
        <p:txBody>
          <a:bodyPr vert="horz" lIns="91440" tIns="45720" rIns="91440" bIns="45720" rtlCol="0" anchor="t">
            <a:normAutofit/>
          </a:bodyPr>
          <a:lstStyle/>
          <a:p>
            <a:r>
              <a:rPr lang="en-US" b="1" dirty="0"/>
              <a:t>Three main components:</a:t>
            </a:r>
            <a:endParaRPr lang="en-US" dirty="0"/>
          </a:p>
          <a:p>
            <a:pPr lvl="1"/>
            <a:r>
              <a:rPr lang="en-US" dirty="0"/>
              <a:t>Warm transfer line (upstream match → periodic cells → downstream match)</a:t>
            </a:r>
          </a:p>
          <a:p>
            <a:pPr lvl="1"/>
            <a:r>
              <a:rPr lang="en-US" dirty="0"/>
              <a:t>Septa: </a:t>
            </a:r>
            <a:r>
              <a:rPr lang="en-US" b="1" dirty="0"/>
              <a:t>2 DC + 1 AC (induction)</a:t>
            </a:r>
            <a:endParaRPr lang="en-US" dirty="0"/>
          </a:p>
          <a:p>
            <a:pPr lvl="1"/>
            <a:r>
              <a:rPr lang="en-US" b="1" dirty="0"/>
              <a:t>19–20 </a:t>
            </a:r>
            <a:r>
              <a:rPr lang="en-US" b="1" dirty="0" err="1"/>
              <a:t>stripline</a:t>
            </a:r>
            <a:r>
              <a:rPr lang="en-US" b="1" dirty="0"/>
              <a:t> kicker modules</a:t>
            </a:r>
            <a:endParaRPr lang="en-US" dirty="0"/>
          </a:p>
          <a:p>
            <a:r>
              <a:rPr lang="en-US" b="1" dirty="0"/>
              <a:t>Key parameters:</a:t>
            </a:r>
            <a:endParaRPr lang="en-US" dirty="0"/>
          </a:p>
          <a:p>
            <a:pPr lvl="1"/>
            <a:r>
              <a:rPr lang="en-US" dirty="0"/>
              <a:t>DC septum width: </a:t>
            </a:r>
            <a:r>
              <a:rPr lang="en-US" b="1" dirty="0"/>
              <a:t>14 mm</a:t>
            </a:r>
            <a:endParaRPr lang="en-US" dirty="0"/>
          </a:p>
          <a:p>
            <a:pPr lvl="1"/>
            <a:r>
              <a:rPr lang="en-US" dirty="0"/>
              <a:t>AC septum width: </a:t>
            </a:r>
            <a:r>
              <a:rPr lang="en-US" b="1" dirty="0"/>
              <a:t>4 mm</a:t>
            </a:r>
            <a:endParaRPr lang="en-US" dirty="0"/>
          </a:p>
          <a:p>
            <a:r>
              <a:rPr lang="en-US" b="1" dirty="0"/>
              <a:t>Kicker requirement:</a:t>
            </a:r>
            <a:endParaRPr lang="en-US" dirty="0"/>
          </a:p>
          <a:p>
            <a:pPr lvl="1"/>
            <a:r>
              <a:rPr lang="en-US" dirty="0"/>
              <a:t>Provide sufficient separation between injected and circulating beams</a:t>
            </a:r>
          </a:p>
          <a:p>
            <a:pPr lvl="1"/>
            <a:r>
              <a:rPr lang="en-US" dirty="0"/>
              <a:t>Avoid beam scraping</a:t>
            </a:r>
          </a:p>
          <a:p>
            <a:pPr lvl="1"/>
            <a:r>
              <a:rPr lang="en-US" dirty="0"/>
              <a:t>Required kick angle: </a:t>
            </a:r>
            <a:r>
              <a:rPr lang="en-US" b="1" dirty="0"/>
              <a:t>0.7 </a:t>
            </a:r>
            <a:r>
              <a:rPr lang="en-US" b="1" dirty="0" err="1"/>
              <a:t>mrad</a:t>
            </a: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2052" name="Picture 4" descr="Diagram&#10;&#10;AI-generated content may be incorrect.">
            <a:extLst>
              <a:ext uri="{FF2B5EF4-FFF2-40B4-BE49-F238E27FC236}">
                <a16:creationId xmlns:a16="http://schemas.microsoft.com/office/drawing/2014/main" id="{6EA91533-900D-3B6C-7553-35640EF2E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03787"/>
            <a:ext cx="7620000" cy="215421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AC6CA113-A053-A1E6-2452-AEEAA99127B1}"/>
              </a:ext>
            </a:extLst>
          </p:cNvPr>
          <p:cNvCxnSpPr>
            <a:cxnSpLocks/>
          </p:cNvCxnSpPr>
          <p:nvPr/>
        </p:nvCxnSpPr>
        <p:spPr>
          <a:xfrm flipH="1">
            <a:off x="5559801" y="2540000"/>
            <a:ext cx="3772885" cy="275771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148A96-6B9F-EFDD-4766-D42DC6BDF7BB}"/>
              </a:ext>
            </a:extLst>
          </p:cNvPr>
          <p:cNvCxnSpPr>
            <a:cxnSpLocks/>
          </p:cNvCxnSpPr>
          <p:nvPr/>
        </p:nvCxnSpPr>
        <p:spPr>
          <a:xfrm flipH="1">
            <a:off x="10958286" y="1046322"/>
            <a:ext cx="260842" cy="365267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4440FA-1979-328F-D5F7-FCB06109CE45}"/>
              </a:ext>
            </a:extLst>
          </p:cNvPr>
          <p:cNvCxnSpPr>
            <a:cxnSpLocks/>
          </p:cNvCxnSpPr>
          <p:nvPr/>
        </p:nvCxnSpPr>
        <p:spPr>
          <a:xfrm flipH="1">
            <a:off x="7932680" y="1793161"/>
            <a:ext cx="2498473" cy="432441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80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E117-595B-F029-F1B5-868851BAD7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3A5CF1-C489-68C5-D921-8DB8FE235C9D}"/>
              </a:ext>
            </a:extLst>
          </p:cNvPr>
          <p:cNvSpPr>
            <a:spLocks noGrp="1"/>
          </p:cNvSpPr>
          <p:nvPr>
            <p:ph type="sldNum" sz="quarter" idx="4"/>
          </p:nvPr>
        </p:nvSpPr>
        <p:spPr/>
        <p:txBody>
          <a:bodyPr/>
          <a:lstStyle/>
          <a:p>
            <a:pPr algn="ctr"/>
            <a:fld id="{933A556B-7C63-244D-9B7C-B0EA8042B330}" type="slidenum">
              <a:rPr lang="en-US" smtClean="0"/>
              <a:pPr algn="ctr"/>
              <a:t>22</a:t>
            </a:fld>
            <a:endParaRPr lang="en-US"/>
          </a:p>
        </p:txBody>
      </p:sp>
      <p:sp>
        <p:nvSpPr>
          <p:cNvPr id="3" name="Title 2">
            <a:extLst>
              <a:ext uri="{FF2B5EF4-FFF2-40B4-BE49-F238E27FC236}">
                <a16:creationId xmlns:a16="http://schemas.microsoft.com/office/drawing/2014/main" id="{413C9F39-8C0C-6977-E792-144FA8495C11}"/>
              </a:ext>
            </a:extLst>
          </p:cNvPr>
          <p:cNvSpPr>
            <a:spLocks noGrp="1"/>
          </p:cNvSpPr>
          <p:nvPr>
            <p:ph type="title"/>
          </p:nvPr>
        </p:nvSpPr>
        <p:spPr/>
        <p:txBody>
          <a:bodyPr/>
          <a:lstStyle/>
          <a:p>
            <a:r>
              <a:rPr lang="en-US"/>
              <a:t>HSR Transfer Line</a:t>
            </a:r>
          </a:p>
        </p:txBody>
      </p:sp>
      <p:sp>
        <p:nvSpPr>
          <p:cNvPr id="11" name="Content Placeholder 3">
            <a:extLst>
              <a:ext uri="{FF2B5EF4-FFF2-40B4-BE49-F238E27FC236}">
                <a16:creationId xmlns:a16="http://schemas.microsoft.com/office/drawing/2014/main" id="{9F55CA3C-9FF6-5185-3171-6AF84C55F91F}"/>
              </a:ext>
            </a:extLst>
          </p:cNvPr>
          <p:cNvSpPr txBox="1">
            <a:spLocks/>
          </p:cNvSpPr>
          <p:nvPr/>
        </p:nvSpPr>
        <p:spPr>
          <a:xfrm>
            <a:off x="462581" y="975364"/>
            <a:ext cx="4625789" cy="4964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warm transfer line extends the existing ATR line to IR4</a:t>
            </a:r>
          </a:p>
          <a:p>
            <a:r>
              <a:rPr lang="en-US" dirty="0"/>
              <a:t>Reuses combined-function magnets from the RHIC Blue transfer line</a:t>
            </a:r>
          </a:p>
          <a:p>
            <a:r>
              <a:rPr lang="en-US" dirty="0"/>
              <a:t>New quadrupoles (APS design can be used)</a:t>
            </a:r>
          </a:p>
          <a:p>
            <a:r>
              <a:rPr lang="en-US" dirty="0"/>
              <a:t>Matching: </a:t>
            </a:r>
          </a:p>
        </p:txBody>
      </p:sp>
      <p:pic>
        <p:nvPicPr>
          <p:cNvPr id="4099" name="Picture 3">
            <a:extLst>
              <a:ext uri="{FF2B5EF4-FFF2-40B4-BE49-F238E27FC236}">
                <a16:creationId xmlns:a16="http://schemas.microsoft.com/office/drawing/2014/main" id="{8586D51D-3D34-60B1-B1C4-B9E8946A8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254" y="1057976"/>
            <a:ext cx="2570573" cy="19938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45CAB72-2222-6B1C-B5F9-E6834B68D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370" y="3201985"/>
            <a:ext cx="6433457" cy="34383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9E0EFC-C8D8-0B35-2573-9E681EFDF419}"/>
              </a:ext>
            </a:extLst>
          </p:cNvPr>
          <p:cNvSpPr txBox="1"/>
          <p:nvPr/>
        </p:nvSpPr>
        <p:spPr>
          <a:xfrm>
            <a:off x="5489341" y="733129"/>
            <a:ext cx="1184940" cy="369332"/>
          </a:xfrm>
          <a:prstGeom prst="rect">
            <a:avLst/>
          </a:prstGeom>
          <a:noFill/>
        </p:spPr>
        <p:txBody>
          <a:bodyPr wrap="none" rtlCol="0">
            <a:spAutoFit/>
          </a:bodyPr>
          <a:lstStyle/>
          <a:p>
            <a:r>
              <a:rPr lang="en-US"/>
              <a:t>Upstream</a:t>
            </a:r>
          </a:p>
        </p:txBody>
      </p:sp>
      <p:sp>
        <p:nvSpPr>
          <p:cNvPr id="12" name="TextBox 11">
            <a:extLst>
              <a:ext uri="{FF2B5EF4-FFF2-40B4-BE49-F238E27FC236}">
                <a16:creationId xmlns:a16="http://schemas.microsoft.com/office/drawing/2014/main" id="{DFD6C6C9-CBDB-07BE-74EF-F87D3C10A838}"/>
              </a:ext>
            </a:extLst>
          </p:cNvPr>
          <p:cNvSpPr txBox="1"/>
          <p:nvPr/>
        </p:nvSpPr>
        <p:spPr>
          <a:xfrm>
            <a:off x="7465411" y="655584"/>
            <a:ext cx="1595309" cy="369332"/>
          </a:xfrm>
          <a:prstGeom prst="rect">
            <a:avLst/>
          </a:prstGeom>
          <a:noFill/>
        </p:spPr>
        <p:txBody>
          <a:bodyPr wrap="none" rtlCol="0">
            <a:spAutoFit/>
          </a:bodyPr>
          <a:lstStyle/>
          <a:p>
            <a:r>
              <a:rPr lang="en-US"/>
              <a:t>Periodic Cells</a:t>
            </a:r>
          </a:p>
        </p:txBody>
      </p:sp>
      <p:sp>
        <p:nvSpPr>
          <p:cNvPr id="13" name="TextBox 12">
            <a:extLst>
              <a:ext uri="{FF2B5EF4-FFF2-40B4-BE49-F238E27FC236}">
                <a16:creationId xmlns:a16="http://schemas.microsoft.com/office/drawing/2014/main" id="{576AEB29-D972-AAFA-5A27-7FAE66A5FDB2}"/>
              </a:ext>
            </a:extLst>
          </p:cNvPr>
          <p:cNvSpPr txBox="1"/>
          <p:nvPr/>
        </p:nvSpPr>
        <p:spPr>
          <a:xfrm>
            <a:off x="9867118" y="642604"/>
            <a:ext cx="1479892" cy="369332"/>
          </a:xfrm>
          <a:prstGeom prst="rect">
            <a:avLst/>
          </a:prstGeom>
          <a:noFill/>
        </p:spPr>
        <p:txBody>
          <a:bodyPr wrap="none" rtlCol="0">
            <a:spAutoFit/>
          </a:bodyPr>
          <a:lstStyle/>
          <a:p>
            <a:r>
              <a:rPr lang="en-US"/>
              <a:t>Downstream</a:t>
            </a:r>
          </a:p>
        </p:txBody>
      </p:sp>
      <p:sp>
        <p:nvSpPr>
          <p:cNvPr id="14" name="TextBox 13">
            <a:extLst>
              <a:ext uri="{FF2B5EF4-FFF2-40B4-BE49-F238E27FC236}">
                <a16:creationId xmlns:a16="http://schemas.microsoft.com/office/drawing/2014/main" id="{CB1C1CC2-E72A-E6D4-E995-9CD03545ED8C}"/>
              </a:ext>
            </a:extLst>
          </p:cNvPr>
          <p:cNvSpPr txBox="1"/>
          <p:nvPr/>
        </p:nvSpPr>
        <p:spPr>
          <a:xfrm>
            <a:off x="7271658" y="6460728"/>
            <a:ext cx="2749471" cy="369332"/>
          </a:xfrm>
          <a:prstGeom prst="rect">
            <a:avLst/>
          </a:prstGeom>
          <a:noFill/>
        </p:spPr>
        <p:txBody>
          <a:bodyPr wrap="none" rtlCol="0">
            <a:spAutoFit/>
          </a:bodyPr>
          <a:lstStyle/>
          <a:p>
            <a:r>
              <a:rPr lang="en-US"/>
              <a:t>AGS to HSR transfer line</a:t>
            </a:r>
          </a:p>
        </p:txBody>
      </p:sp>
      <p:pic>
        <p:nvPicPr>
          <p:cNvPr id="6" name="Picture 5" descr="A math equations with numbers&#10;&#10;AI-generated content may be incorrect.">
            <a:extLst>
              <a:ext uri="{FF2B5EF4-FFF2-40B4-BE49-F238E27FC236}">
                <a16:creationId xmlns:a16="http://schemas.microsoft.com/office/drawing/2014/main" id="{B359336E-94B7-B3C5-2FAA-E27EC9D8D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915" y="4113041"/>
            <a:ext cx="2607339" cy="2347687"/>
          </a:xfrm>
          <a:prstGeom prst="rect">
            <a:avLst/>
          </a:prstGeom>
        </p:spPr>
      </p:pic>
      <p:pic>
        <p:nvPicPr>
          <p:cNvPr id="15" name="Picture 14" descr="A graph with lines and numbers&#10;&#10;AI-generated content may be incorrect.">
            <a:extLst>
              <a:ext uri="{FF2B5EF4-FFF2-40B4-BE49-F238E27FC236}">
                <a16:creationId xmlns:a16="http://schemas.microsoft.com/office/drawing/2014/main" id="{4B52AD1D-52CE-5B41-4F47-DDF7C654F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654" y="911694"/>
            <a:ext cx="2798536" cy="2286386"/>
          </a:xfrm>
          <a:prstGeom prst="rect">
            <a:avLst/>
          </a:prstGeom>
        </p:spPr>
      </p:pic>
      <p:pic>
        <p:nvPicPr>
          <p:cNvPr id="8" name="Picture 7" descr="Chart, line chart&#10;&#10;AI-generated content may be incorrect.">
            <a:extLst>
              <a:ext uri="{FF2B5EF4-FFF2-40B4-BE49-F238E27FC236}">
                <a16:creationId xmlns:a16="http://schemas.microsoft.com/office/drawing/2014/main" id="{3F1657AC-481B-BFEE-210F-4B3F49228049}"/>
              </a:ext>
            </a:extLst>
          </p:cNvPr>
          <p:cNvPicPr>
            <a:picLocks noChangeAspect="1"/>
          </p:cNvPicPr>
          <p:nvPr/>
        </p:nvPicPr>
        <p:blipFill>
          <a:blip r:embed="rId6"/>
          <a:stretch>
            <a:fillRect/>
          </a:stretch>
        </p:blipFill>
        <p:spPr>
          <a:xfrm>
            <a:off x="9214016" y="817480"/>
            <a:ext cx="2901784" cy="2256943"/>
          </a:xfrm>
          <a:prstGeom prst="rect">
            <a:avLst/>
          </a:prstGeom>
        </p:spPr>
      </p:pic>
    </p:spTree>
    <p:extLst>
      <p:ext uri="{BB962C8B-B14F-4D97-AF65-F5344CB8AC3E}">
        <p14:creationId xmlns:p14="http://schemas.microsoft.com/office/powerpoint/2010/main" val="538376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89572D4-EC74-8156-AAC5-AD81EF7C0DDD}"/>
              </a:ext>
            </a:extLst>
          </p:cNvPr>
          <p:cNvPicPr>
            <a:picLocks noChangeAspect="1"/>
          </p:cNvPicPr>
          <p:nvPr/>
        </p:nvPicPr>
        <p:blipFill>
          <a:blip r:embed="rId2"/>
          <a:srcRect l="4233" t="12308" r="1902" b="12461"/>
          <a:stretch/>
        </p:blipFill>
        <p:spPr>
          <a:xfrm>
            <a:off x="5928441" y="2265407"/>
            <a:ext cx="4068188" cy="3082688"/>
          </a:xfrm>
          <a:prstGeom prst="rect">
            <a:avLst/>
          </a:prstGeom>
          <a:ln w="12700">
            <a:solidFill>
              <a:schemeClr val="accent1"/>
            </a:solidFill>
          </a:ln>
        </p:spPr>
      </p:pic>
      <p:pic>
        <p:nvPicPr>
          <p:cNvPr id="17" name="Content Placeholder 16">
            <a:extLst>
              <a:ext uri="{FF2B5EF4-FFF2-40B4-BE49-F238E27FC236}">
                <a16:creationId xmlns:a16="http://schemas.microsoft.com/office/drawing/2014/main" id="{AB1DC760-5725-064F-6110-322B83041433}"/>
              </a:ext>
            </a:extLst>
          </p:cNvPr>
          <p:cNvPicPr>
            <a:picLocks noGrp="1" noChangeAspect="1"/>
          </p:cNvPicPr>
          <p:nvPr>
            <p:ph idx="1"/>
          </p:nvPr>
        </p:nvPicPr>
        <p:blipFill>
          <a:blip r:embed="rId3"/>
          <a:srcRect l="834" t="13563" r="2503" b="11812"/>
          <a:stretch/>
        </p:blipFill>
        <p:spPr>
          <a:xfrm>
            <a:off x="500662" y="2284229"/>
            <a:ext cx="5110279" cy="3070662"/>
          </a:xfrm>
          <a:ln w="12700">
            <a:solidFill>
              <a:schemeClr val="accent1"/>
            </a:solidFill>
          </a:ln>
        </p:spPr>
      </p:pic>
      <p:sp>
        <p:nvSpPr>
          <p:cNvPr id="2" name="Title 1">
            <a:extLst>
              <a:ext uri="{FF2B5EF4-FFF2-40B4-BE49-F238E27FC236}">
                <a16:creationId xmlns:a16="http://schemas.microsoft.com/office/drawing/2014/main" id="{EDFE8175-797C-098F-6DAE-9A7AC1AFF7A3}"/>
              </a:ext>
            </a:extLst>
          </p:cNvPr>
          <p:cNvSpPr>
            <a:spLocks noGrp="1"/>
          </p:cNvSpPr>
          <p:nvPr>
            <p:ph type="title"/>
          </p:nvPr>
        </p:nvSpPr>
        <p:spPr/>
        <p:txBody>
          <a:bodyPr/>
          <a:lstStyle/>
          <a:p>
            <a:r>
              <a:rPr lang="en-US">
                <a:solidFill>
                  <a:schemeClr val="tx1"/>
                </a:solidFill>
                <a:latin typeface="Arial"/>
                <a:cs typeface="Arial"/>
              </a:rPr>
              <a:t>The Life Cycle of Hadron Beam</a:t>
            </a:r>
            <a:endParaRPr lang="en-US">
              <a:solidFill>
                <a:schemeClr val="tx1"/>
              </a:solidFill>
            </a:endParaRPr>
          </a:p>
        </p:txBody>
      </p:sp>
      <p:sp>
        <p:nvSpPr>
          <p:cNvPr id="4" name="Slide Number Placeholder 3">
            <a:extLst>
              <a:ext uri="{FF2B5EF4-FFF2-40B4-BE49-F238E27FC236}">
                <a16:creationId xmlns:a16="http://schemas.microsoft.com/office/drawing/2014/main" id="{7805D361-1F5F-0058-77F5-9B0B72F9AFFB}"/>
              </a:ext>
            </a:extLst>
          </p:cNvPr>
          <p:cNvSpPr>
            <a:spLocks noGrp="1"/>
          </p:cNvSpPr>
          <p:nvPr>
            <p:ph type="sldNum" sz="quarter" idx="12"/>
          </p:nvPr>
        </p:nvSpPr>
        <p:spPr>
          <a:xfrm>
            <a:off x="9377809" y="6329653"/>
            <a:ext cx="2743200"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23</a:t>
            </a:fld>
            <a:endParaRPr lang="en-US"/>
          </a:p>
        </p:txBody>
      </p:sp>
      <p:sp>
        <p:nvSpPr>
          <p:cNvPr id="7" name="Oval 6">
            <a:extLst>
              <a:ext uri="{FF2B5EF4-FFF2-40B4-BE49-F238E27FC236}">
                <a16:creationId xmlns:a16="http://schemas.microsoft.com/office/drawing/2014/main" id="{16ECC091-AD4A-FF52-8F18-8604D7DA12CD}"/>
              </a:ext>
            </a:extLst>
          </p:cNvPr>
          <p:cNvSpPr/>
          <p:nvPr/>
        </p:nvSpPr>
        <p:spPr>
          <a:xfrm>
            <a:off x="2508250" y="2355850"/>
            <a:ext cx="914400" cy="1371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6CA69170-14EB-80D5-917B-11C56D5329C1}"/>
              </a:ext>
            </a:extLst>
          </p:cNvPr>
          <p:cNvCxnSpPr/>
          <p:nvPr/>
        </p:nvCxnSpPr>
        <p:spPr>
          <a:xfrm>
            <a:off x="3486150" y="3117850"/>
            <a:ext cx="2901950" cy="311150"/>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A230F85C-005A-5AE4-E3F0-62DEAC38CAE2}"/>
              </a:ext>
            </a:extLst>
          </p:cNvPr>
          <p:cNvSpPr txBox="1"/>
          <p:nvPr/>
        </p:nvSpPr>
        <p:spPr>
          <a:xfrm>
            <a:off x="1459854" y="414870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tuning</a:t>
            </a:r>
            <a:endParaRPr lang="en-US"/>
          </a:p>
        </p:txBody>
      </p:sp>
      <p:sp>
        <p:nvSpPr>
          <p:cNvPr id="10" name="TextBox 9">
            <a:extLst>
              <a:ext uri="{FF2B5EF4-FFF2-40B4-BE49-F238E27FC236}">
                <a16:creationId xmlns:a16="http://schemas.microsoft.com/office/drawing/2014/main" id="{DD188EDA-4338-5867-F6D6-E6754EF029DC}"/>
              </a:ext>
            </a:extLst>
          </p:cNvPr>
          <p:cNvSpPr txBox="1"/>
          <p:nvPr/>
        </p:nvSpPr>
        <p:spPr>
          <a:xfrm>
            <a:off x="2597150" y="461645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injection</a:t>
            </a:r>
            <a:endParaRPr lang="en-US"/>
          </a:p>
        </p:txBody>
      </p:sp>
      <p:sp>
        <p:nvSpPr>
          <p:cNvPr id="11" name="TextBox 10">
            <a:extLst>
              <a:ext uri="{FF2B5EF4-FFF2-40B4-BE49-F238E27FC236}">
                <a16:creationId xmlns:a16="http://schemas.microsoft.com/office/drawing/2014/main" id="{71DE991D-C65F-AAED-822E-799154A9E41D}"/>
              </a:ext>
            </a:extLst>
          </p:cNvPr>
          <p:cNvSpPr txBox="1"/>
          <p:nvPr/>
        </p:nvSpPr>
        <p:spPr>
          <a:xfrm>
            <a:off x="2825750" y="304165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ramp</a:t>
            </a:r>
            <a:endParaRPr lang="en-US"/>
          </a:p>
        </p:txBody>
      </p:sp>
      <p:sp>
        <p:nvSpPr>
          <p:cNvPr id="12" name="TextBox 11">
            <a:extLst>
              <a:ext uri="{FF2B5EF4-FFF2-40B4-BE49-F238E27FC236}">
                <a16:creationId xmlns:a16="http://schemas.microsoft.com/office/drawing/2014/main" id="{1C6F8255-5FC3-EEA5-89C4-6A6F3899C7E6}"/>
              </a:ext>
            </a:extLst>
          </p:cNvPr>
          <p:cNvSpPr txBox="1"/>
          <p:nvPr/>
        </p:nvSpPr>
        <p:spPr>
          <a:xfrm>
            <a:off x="4254500" y="414655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store</a:t>
            </a:r>
            <a:endParaRPr lang="en-US"/>
          </a:p>
        </p:txBody>
      </p:sp>
      <p:sp>
        <p:nvSpPr>
          <p:cNvPr id="13" name="TextBox 12">
            <a:extLst>
              <a:ext uri="{FF2B5EF4-FFF2-40B4-BE49-F238E27FC236}">
                <a16:creationId xmlns:a16="http://schemas.microsoft.com/office/drawing/2014/main" id="{A0B7669D-64FF-19AA-52A1-D60B051D2889}"/>
              </a:ext>
            </a:extLst>
          </p:cNvPr>
          <p:cNvSpPr txBox="1"/>
          <p:nvPr/>
        </p:nvSpPr>
        <p:spPr>
          <a:xfrm>
            <a:off x="9758411" y="3133335"/>
            <a:ext cx="24305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Bunch split</a:t>
            </a:r>
          </a:p>
          <a:p>
            <a:r>
              <a:rPr lang="en-US">
                <a:ea typeface="Calibri"/>
                <a:cs typeface="Calibri"/>
              </a:rPr>
              <a:t>Bunch compression</a:t>
            </a:r>
          </a:p>
          <a:p>
            <a:r>
              <a:rPr lang="en-US">
                <a:ea typeface="Calibri"/>
                <a:cs typeface="Calibri"/>
              </a:rPr>
              <a:t>Radial shift</a:t>
            </a:r>
          </a:p>
          <a:p>
            <a:r>
              <a:rPr lang="en-US">
                <a:ea typeface="Calibri"/>
                <a:cs typeface="Calibri"/>
              </a:rPr>
              <a:t>Crab cavity on</a:t>
            </a:r>
          </a:p>
        </p:txBody>
      </p:sp>
      <p:cxnSp>
        <p:nvCxnSpPr>
          <p:cNvPr id="14" name="Straight Arrow Connector 13">
            <a:extLst>
              <a:ext uri="{FF2B5EF4-FFF2-40B4-BE49-F238E27FC236}">
                <a16:creationId xmlns:a16="http://schemas.microsoft.com/office/drawing/2014/main" id="{6303743C-149B-B713-7AA3-74B13D39DCF8}"/>
              </a:ext>
            </a:extLst>
          </p:cNvPr>
          <p:cNvCxnSpPr/>
          <p:nvPr/>
        </p:nvCxnSpPr>
        <p:spPr>
          <a:xfrm flipH="1" flipV="1">
            <a:off x="9035065" y="2533844"/>
            <a:ext cx="687872" cy="9400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1E28213B-5054-E3D8-0E0F-6482BBFA4964}"/>
              </a:ext>
            </a:extLst>
          </p:cNvPr>
          <p:cNvSpPr txBox="1"/>
          <p:nvPr/>
        </p:nvSpPr>
        <p:spPr>
          <a:xfrm>
            <a:off x="4340270" y="565926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hlinkClick r:id="rId4"/>
              </a:rPr>
              <a:t>Bunch profile evolution</a:t>
            </a:r>
            <a:endParaRPr lang="en-US"/>
          </a:p>
        </p:txBody>
      </p:sp>
      <p:sp>
        <p:nvSpPr>
          <p:cNvPr id="19" name="TextBox 18">
            <a:extLst>
              <a:ext uri="{FF2B5EF4-FFF2-40B4-BE49-F238E27FC236}">
                <a16:creationId xmlns:a16="http://schemas.microsoft.com/office/drawing/2014/main" id="{E3D467B7-9BED-93B4-55AA-98F033851A5F}"/>
              </a:ext>
            </a:extLst>
          </p:cNvPr>
          <p:cNvSpPr txBox="1"/>
          <p:nvPr/>
        </p:nvSpPr>
        <p:spPr>
          <a:xfrm rot="16140000">
            <a:off x="5152265" y="2562541"/>
            <a:ext cx="13225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Current (A)</a:t>
            </a:r>
          </a:p>
        </p:txBody>
      </p:sp>
      <p:sp>
        <p:nvSpPr>
          <p:cNvPr id="22" name="TextBox 21">
            <a:extLst>
              <a:ext uri="{FF2B5EF4-FFF2-40B4-BE49-F238E27FC236}">
                <a16:creationId xmlns:a16="http://schemas.microsoft.com/office/drawing/2014/main" id="{A1FE6F35-4ADE-F9F5-5C10-9CDF105AF52F}"/>
              </a:ext>
            </a:extLst>
          </p:cNvPr>
          <p:cNvSpPr txBox="1"/>
          <p:nvPr/>
        </p:nvSpPr>
        <p:spPr>
          <a:xfrm rot="16140000">
            <a:off x="5005466" y="4238703"/>
            <a:ext cx="15420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Bunch length (ns)</a:t>
            </a:r>
          </a:p>
        </p:txBody>
      </p:sp>
      <p:sp>
        <p:nvSpPr>
          <p:cNvPr id="5" name="TextBox 4">
            <a:extLst>
              <a:ext uri="{FF2B5EF4-FFF2-40B4-BE49-F238E27FC236}">
                <a16:creationId xmlns:a16="http://schemas.microsoft.com/office/drawing/2014/main" id="{D973DFFE-FF09-2F8F-2575-44D9BB5E9407}"/>
              </a:ext>
            </a:extLst>
          </p:cNvPr>
          <p:cNvSpPr txBox="1"/>
          <p:nvPr/>
        </p:nvSpPr>
        <p:spPr>
          <a:xfrm>
            <a:off x="1459423" y="44234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5 </a:t>
            </a:r>
            <a:r>
              <a:rPr lang="en-US" err="1">
                <a:cs typeface="Arial"/>
              </a:rPr>
              <a:t>nC</a:t>
            </a:r>
            <a:endParaRPr lang="en-US" err="1"/>
          </a:p>
        </p:txBody>
      </p:sp>
      <p:sp>
        <p:nvSpPr>
          <p:cNvPr id="6" name="TextBox 5">
            <a:extLst>
              <a:ext uri="{FF2B5EF4-FFF2-40B4-BE49-F238E27FC236}">
                <a16:creationId xmlns:a16="http://schemas.microsoft.com/office/drawing/2014/main" id="{129D00BD-C929-B6EC-BFF9-11EB47A40531}"/>
              </a:ext>
            </a:extLst>
          </p:cNvPr>
          <p:cNvSpPr txBox="1"/>
          <p:nvPr/>
        </p:nvSpPr>
        <p:spPr>
          <a:xfrm>
            <a:off x="2686372" y="433306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44 </a:t>
            </a:r>
            <a:r>
              <a:rPr lang="en-US" err="1">
                <a:cs typeface="Arial"/>
              </a:rPr>
              <a:t>nC</a:t>
            </a:r>
            <a:endParaRPr lang="en-US" err="1"/>
          </a:p>
        </p:txBody>
      </p:sp>
      <p:sp>
        <p:nvSpPr>
          <p:cNvPr id="15" name="TextBox 14">
            <a:extLst>
              <a:ext uri="{FF2B5EF4-FFF2-40B4-BE49-F238E27FC236}">
                <a16:creationId xmlns:a16="http://schemas.microsoft.com/office/drawing/2014/main" id="{C3964121-FB0C-8889-15CA-631651336F85}"/>
              </a:ext>
            </a:extLst>
          </p:cNvPr>
          <p:cNvSpPr txBox="1"/>
          <p:nvPr/>
        </p:nvSpPr>
        <p:spPr>
          <a:xfrm>
            <a:off x="7492999" y="5357091"/>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Au transition crossing</a:t>
            </a:r>
            <a:endParaRPr lang="en-US"/>
          </a:p>
        </p:txBody>
      </p:sp>
      <p:cxnSp>
        <p:nvCxnSpPr>
          <p:cNvPr id="16" name="Straight Arrow Connector 15">
            <a:extLst>
              <a:ext uri="{FF2B5EF4-FFF2-40B4-BE49-F238E27FC236}">
                <a16:creationId xmlns:a16="http://schemas.microsoft.com/office/drawing/2014/main" id="{613BB10A-CDB9-794E-0A10-9F203619A822}"/>
              </a:ext>
            </a:extLst>
          </p:cNvPr>
          <p:cNvCxnSpPr/>
          <p:nvPr/>
        </p:nvCxnSpPr>
        <p:spPr>
          <a:xfrm flipH="1" flipV="1">
            <a:off x="7219468" y="4744892"/>
            <a:ext cx="1348510" cy="5942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1457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EE3E80-EA5E-F672-0C8C-B44461BC4E3F}"/>
              </a:ext>
            </a:extLst>
          </p:cNvPr>
          <p:cNvSpPr>
            <a:spLocks noGrp="1"/>
          </p:cNvSpPr>
          <p:nvPr>
            <p:ph type="title"/>
          </p:nvPr>
        </p:nvSpPr>
        <p:spPr/>
        <p:txBody>
          <a:bodyPr/>
          <a:lstStyle/>
          <a:p>
            <a:r>
              <a:rPr lang="en-US"/>
              <a:t>ASR NCRF Systems</a:t>
            </a:r>
          </a:p>
        </p:txBody>
      </p:sp>
      <p:pic>
        <p:nvPicPr>
          <p:cNvPr id="5" name="Picture 4">
            <a:extLst>
              <a:ext uri="{FF2B5EF4-FFF2-40B4-BE49-F238E27FC236}">
                <a16:creationId xmlns:a16="http://schemas.microsoft.com/office/drawing/2014/main" id="{4B9945B2-228E-0F40-0FE3-EEB73ABAB777}"/>
              </a:ext>
            </a:extLst>
          </p:cNvPr>
          <p:cNvPicPr>
            <a:picLocks noChangeAspect="1"/>
          </p:cNvPicPr>
          <p:nvPr/>
        </p:nvPicPr>
        <p:blipFill>
          <a:blip r:embed="rId2"/>
          <a:stretch>
            <a:fillRect/>
          </a:stretch>
        </p:blipFill>
        <p:spPr>
          <a:xfrm>
            <a:off x="3096922" y="1027908"/>
            <a:ext cx="7538522" cy="2836199"/>
          </a:xfrm>
          <a:prstGeom prst="rect">
            <a:avLst/>
          </a:prstGeom>
        </p:spPr>
      </p:pic>
      <p:sp>
        <p:nvSpPr>
          <p:cNvPr id="6" name="Content Placeholder 2">
            <a:extLst>
              <a:ext uri="{FF2B5EF4-FFF2-40B4-BE49-F238E27FC236}">
                <a16:creationId xmlns:a16="http://schemas.microsoft.com/office/drawing/2014/main" id="{2BA16D10-2D38-6F03-5C43-574C11237B2A}"/>
              </a:ext>
            </a:extLst>
          </p:cNvPr>
          <p:cNvSpPr txBox="1">
            <a:spLocks/>
          </p:cNvSpPr>
          <p:nvPr/>
        </p:nvSpPr>
        <p:spPr>
          <a:xfrm>
            <a:off x="579151" y="3661377"/>
            <a:ext cx="10950867" cy="256862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a:solidFill>
                  <a:schemeClr val="tx1"/>
                </a:solidFill>
              </a:rPr>
              <a:t>4x 24.6 MHz NCRF Cavities</a:t>
            </a:r>
          </a:p>
          <a:p>
            <a:pPr marL="742950" lvl="1" indent="-285750" algn="l">
              <a:buFont typeface="Arial" panose="020B0604020202020204" pitchFamily="34" charset="0"/>
              <a:buChar char="•"/>
            </a:pPr>
            <a:r>
              <a:rPr lang="en-US" sz="1600">
                <a:solidFill>
                  <a:schemeClr val="tx1"/>
                </a:solidFill>
              </a:rPr>
              <a:t>Capture and acceleration, repurpose from RHIC 28 MHz cavities</a:t>
            </a:r>
          </a:p>
          <a:p>
            <a:pPr marL="285750" indent="-285750" algn="l">
              <a:buFont typeface="Arial" panose="020B0604020202020204" pitchFamily="34" charset="0"/>
              <a:buChar char="•"/>
            </a:pPr>
            <a:r>
              <a:rPr lang="en-US" sz="1600">
                <a:solidFill>
                  <a:schemeClr val="tx1"/>
                </a:solidFill>
              </a:rPr>
              <a:t>3x 49 MHz NCRF Cavities</a:t>
            </a:r>
          </a:p>
          <a:p>
            <a:pPr marL="742950" lvl="1" indent="-285750" algn="l">
              <a:buFont typeface="Arial" panose="020B0604020202020204" pitchFamily="34" charset="0"/>
              <a:buChar char="•"/>
            </a:pPr>
            <a:r>
              <a:rPr lang="en-US" sz="1600">
                <a:solidFill>
                  <a:schemeClr val="tx1"/>
                </a:solidFill>
              </a:rPr>
              <a:t>290 to 580 Bunch splitting, new cavities</a:t>
            </a:r>
          </a:p>
          <a:p>
            <a:pPr marL="285750" indent="-285750" algn="l">
              <a:buFont typeface="Arial" panose="020B0604020202020204" pitchFamily="34" charset="0"/>
              <a:buChar char="•"/>
            </a:pPr>
            <a:r>
              <a:rPr lang="en-US" sz="1600">
                <a:solidFill>
                  <a:schemeClr val="tx1"/>
                </a:solidFill>
              </a:rPr>
              <a:t>4x 98 MHz NCRF Cavities</a:t>
            </a:r>
          </a:p>
          <a:p>
            <a:pPr marL="742950" lvl="1" indent="-285750" algn="l">
              <a:buFont typeface="Arial" panose="020B0604020202020204" pitchFamily="34" charset="0"/>
              <a:buChar char="•"/>
            </a:pPr>
            <a:r>
              <a:rPr lang="en-US" sz="1600">
                <a:solidFill>
                  <a:schemeClr val="tx1"/>
                </a:solidFill>
              </a:rPr>
              <a:t>580 to 1160 Bunch splitting, new cavities</a:t>
            </a:r>
          </a:p>
          <a:p>
            <a:pPr marL="285750" indent="-285750" algn="l">
              <a:buFont typeface="Arial" panose="020B0604020202020204" pitchFamily="34" charset="0"/>
              <a:buChar char="•"/>
            </a:pPr>
            <a:r>
              <a:rPr lang="en-US" sz="1600">
                <a:solidFill>
                  <a:schemeClr val="tx1"/>
                </a:solidFill>
              </a:rPr>
              <a:t>8x 197 MHz NCRF Cavities</a:t>
            </a:r>
          </a:p>
          <a:p>
            <a:pPr marL="742950" lvl="1" indent="-285750" algn="l">
              <a:buFont typeface="Arial" panose="020B0604020202020204" pitchFamily="34" charset="0"/>
              <a:buChar char="•"/>
            </a:pPr>
            <a:r>
              <a:rPr lang="en-US" sz="1600">
                <a:solidFill>
                  <a:schemeClr val="tx1"/>
                </a:solidFill>
              </a:rPr>
              <a:t>Bunch compression (together with 591 MHz SRF cavities), repurpose from RHIC 197 MHz cavities</a:t>
            </a:r>
          </a:p>
        </p:txBody>
      </p:sp>
      <p:sp>
        <p:nvSpPr>
          <p:cNvPr id="4" name="Slide Number Placeholder 3">
            <a:extLst>
              <a:ext uri="{FF2B5EF4-FFF2-40B4-BE49-F238E27FC236}">
                <a16:creationId xmlns:a16="http://schemas.microsoft.com/office/drawing/2014/main" id="{DEACD7FE-248A-E2FB-BCC8-DDA1C5CDACA4}"/>
              </a:ext>
            </a:extLst>
          </p:cNvPr>
          <p:cNvSpPr>
            <a:spLocks noGrp="1"/>
          </p:cNvSpPr>
          <p:nvPr>
            <p:ph type="sldNum" sz="quarter" idx="4"/>
          </p:nvPr>
        </p:nvSpPr>
        <p:spPr/>
        <p:txBody>
          <a:bodyPr/>
          <a:lstStyle/>
          <a:p>
            <a:fld id="{933A556B-7C63-244D-9B7C-B0EA8042B330}" type="slidenum">
              <a:rPr lang="en-US" smtClean="0"/>
              <a:pPr/>
              <a:t>24</a:t>
            </a:fld>
            <a:endParaRPr lang="en-US"/>
          </a:p>
        </p:txBody>
      </p:sp>
      <p:sp>
        <p:nvSpPr>
          <p:cNvPr id="2" name="TextBox 1">
            <a:extLst>
              <a:ext uri="{FF2B5EF4-FFF2-40B4-BE49-F238E27FC236}">
                <a16:creationId xmlns:a16="http://schemas.microsoft.com/office/drawing/2014/main" id="{409CD20B-3E6A-995C-04AE-88748C66BBDB}"/>
              </a:ext>
            </a:extLst>
          </p:cNvPr>
          <p:cNvSpPr txBox="1"/>
          <p:nvPr/>
        </p:nvSpPr>
        <p:spPr>
          <a:xfrm>
            <a:off x="8296002" y="6103492"/>
            <a:ext cx="2723823" cy="369332"/>
          </a:xfrm>
          <a:prstGeom prst="rect">
            <a:avLst/>
          </a:prstGeom>
          <a:noFill/>
        </p:spPr>
        <p:txBody>
          <a:bodyPr wrap="none" rtlCol="0">
            <a:spAutoFit/>
          </a:bodyPr>
          <a:lstStyle/>
          <a:p>
            <a:r>
              <a:rPr lang="en-US"/>
              <a:t>Courtesy of </a:t>
            </a:r>
            <a:r>
              <a:rPr lang="en-US" err="1"/>
              <a:t>Binping</a:t>
            </a:r>
            <a:r>
              <a:rPr lang="en-US"/>
              <a:t> Xiao</a:t>
            </a:r>
          </a:p>
        </p:txBody>
      </p:sp>
    </p:spTree>
    <p:extLst>
      <p:ext uri="{BB962C8B-B14F-4D97-AF65-F5344CB8AC3E}">
        <p14:creationId xmlns:p14="http://schemas.microsoft.com/office/powerpoint/2010/main" val="95538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9EE6-65FE-79A9-AAE4-D94D48199171}"/>
              </a:ext>
            </a:extLst>
          </p:cNvPr>
          <p:cNvSpPr>
            <a:spLocks noGrp="1"/>
          </p:cNvSpPr>
          <p:nvPr>
            <p:ph type="title"/>
          </p:nvPr>
        </p:nvSpPr>
        <p:spPr>
          <a:xfrm>
            <a:off x="236220" y="37996"/>
            <a:ext cx="11049000" cy="762635"/>
          </a:xfrm>
        </p:spPr>
        <p:txBody>
          <a:bodyPr/>
          <a:lstStyle/>
          <a:p>
            <a:r>
              <a:rPr lang="en-US" b="0" i="0" u="none" strike="noStrike">
                <a:solidFill>
                  <a:schemeClr val="tx1"/>
                </a:solidFill>
                <a:effectLst/>
                <a:latin typeface="+mn-lt"/>
              </a:rPr>
              <a:t> </a:t>
            </a:r>
            <a:r>
              <a:rPr lang="en-US" sz="3600">
                <a:solidFill>
                  <a:schemeClr val="tx1"/>
                </a:solidFill>
                <a:latin typeface="+mn-lt"/>
              </a:rPr>
              <a:t>Hadron Cooling in the EIC</a:t>
            </a:r>
          </a:p>
        </p:txBody>
      </p:sp>
      <p:sp>
        <p:nvSpPr>
          <p:cNvPr id="3" name="Content Placeholder 2">
            <a:extLst>
              <a:ext uri="{FF2B5EF4-FFF2-40B4-BE49-F238E27FC236}">
                <a16:creationId xmlns:a16="http://schemas.microsoft.com/office/drawing/2014/main" id="{01A53AC6-5602-4FE8-AFC9-6FCA15F2FFDF}"/>
              </a:ext>
            </a:extLst>
          </p:cNvPr>
          <p:cNvSpPr>
            <a:spLocks noGrp="1"/>
          </p:cNvSpPr>
          <p:nvPr>
            <p:ph idx="1"/>
          </p:nvPr>
        </p:nvSpPr>
        <p:spPr>
          <a:xfrm>
            <a:off x="727840" y="1637451"/>
            <a:ext cx="10740259" cy="4351338"/>
          </a:xfrm>
        </p:spPr>
        <p:txBody>
          <a:bodyPr>
            <a:normAutofit/>
          </a:bodyPr>
          <a:lstStyle/>
          <a:p>
            <a:pPr marL="457200" indent="-457200">
              <a:buFont typeface="Arial" panose="020B0604020202020204" pitchFamily="34" charset="0"/>
              <a:buChar char="•"/>
            </a:pPr>
            <a:r>
              <a:rPr lang="en-US" sz="2400"/>
              <a:t>Protons and ions will be precooled at 24 GeV using </a:t>
            </a:r>
            <a:r>
              <a:rPr lang="en-US" sz="2400" b="1"/>
              <a:t>Electron Cooling.</a:t>
            </a:r>
          </a:p>
          <a:p>
            <a:pPr marL="0" indent="0">
              <a:buNone/>
            </a:pPr>
            <a:endParaRPr lang="en-US" sz="2400"/>
          </a:p>
          <a:p>
            <a:pPr marL="457200" indent="-457200">
              <a:buFont typeface="Arial" panose="020B0604020202020204" pitchFamily="34" charset="0"/>
              <a:buChar char="•"/>
            </a:pPr>
            <a:r>
              <a:rPr lang="en-US" sz="2400"/>
              <a:t>Heavy ions at collision energies will be cooled using </a:t>
            </a:r>
            <a:r>
              <a:rPr lang="en-US" sz="2400" b="1"/>
              <a:t>Stochastic Cooling.</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Currently, no hadron cooling of proton is implemented at collision energies. However, it may be added in the future to increase the EIC average luminosity during store.</a:t>
            </a:r>
          </a:p>
          <a:p>
            <a:pPr marL="0" indent="0">
              <a:buNone/>
            </a:pPr>
            <a:endParaRPr lang="en-US"/>
          </a:p>
        </p:txBody>
      </p:sp>
      <p:sp>
        <p:nvSpPr>
          <p:cNvPr id="4" name="Slide Number Placeholder 3">
            <a:extLst>
              <a:ext uri="{FF2B5EF4-FFF2-40B4-BE49-F238E27FC236}">
                <a16:creationId xmlns:a16="http://schemas.microsoft.com/office/drawing/2014/main" id="{D5B97ABC-BEC1-6003-0D48-4DEF6FC69C5E}"/>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bg1"/>
              </a:solidFill>
            </a:endParaRPr>
          </a:p>
        </p:txBody>
      </p:sp>
    </p:spTree>
    <p:extLst>
      <p:ext uri="{BB962C8B-B14F-4D97-AF65-F5344CB8AC3E}">
        <p14:creationId xmlns:p14="http://schemas.microsoft.com/office/powerpoint/2010/main" val="204734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D0471362-D9B8-3034-4208-5BA2C440F29E}"/>
              </a:ext>
            </a:extLst>
          </p:cNvPr>
          <p:cNvGrpSpPr/>
          <p:nvPr/>
        </p:nvGrpSpPr>
        <p:grpSpPr>
          <a:xfrm>
            <a:off x="1286031" y="1011906"/>
            <a:ext cx="9803917" cy="4655654"/>
            <a:chOff x="-13563" y="890140"/>
            <a:chExt cx="9193656" cy="4154739"/>
          </a:xfrm>
        </p:grpSpPr>
        <p:pic>
          <p:nvPicPr>
            <p:cNvPr id="6" name="Picture 5">
              <a:extLst>
                <a:ext uri="{FF2B5EF4-FFF2-40B4-BE49-F238E27FC236}">
                  <a16:creationId xmlns:a16="http://schemas.microsoft.com/office/drawing/2014/main" id="{4C891626-C70D-C3D0-0A56-A7BBD744933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7480" y="2109970"/>
              <a:ext cx="9146909" cy="1114763"/>
            </a:xfrm>
            <a:prstGeom prst="rect">
              <a:avLst/>
            </a:prstGeom>
          </p:spPr>
        </p:pic>
        <p:sp>
          <p:nvSpPr>
            <p:cNvPr id="7" name="TextBox 6">
              <a:extLst>
                <a:ext uri="{FF2B5EF4-FFF2-40B4-BE49-F238E27FC236}">
                  <a16:creationId xmlns:a16="http://schemas.microsoft.com/office/drawing/2014/main" id="{D12693A3-BBF8-C822-D8C4-647C3E426292}"/>
                </a:ext>
              </a:extLst>
            </p:cNvPr>
            <p:cNvSpPr txBox="1"/>
            <p:nvPr/>
          </p:nvSpPr>
          <p:spPr>
            <a:xfrm>
              <a:off x="1800878" y="4477733"/>
              <a:ext cx="1155791" cy="370793"/>
            </a:xfrm>
            <a:prstGeom prst="rect">
              <a:avLst/>
            </a:prstGeom>
            <a:noFill/>
          </p:spPr>
          <p:txBody>
            <a:bodyPr wrap="square" rtlCol="0">
              <a:spAutoFit/>
            </a:bodyPr>
            <a:lstStyle/>
            <a:p>
              <a:pPr algn="ctr">
                <a:defRPr/>
              </a:pPr>
              <a:r>
                <a:rPr lang="en-US" sz="1050" b="1">
                  <a:solidFill>
                    <a:prstClr val="black"/>
                  </a:solidFill>
                </a:rPr>
                <a:t>DC Gun</a:t>
              </a:r>
            </a:p>
            <a:p>
              <a:pPr algn="ctr">
                <a:defRPr/>
              </a:pPr>
              <a:r>
                <a:rPr lang="en-US" sz="1050" b="1">
                  <a:solidFill>
                    <a:prstClr val="black"/>
                  </a:solidFill>
                </a:rPr>
                <a:t>400kV</a:t>
              </a:r>
            </a:p>
          </p:txBody>
        </p:sp>
        <p:sp>
          <p:nvSpPr>
            <p:cNvPr id="8" name="Rectangle 7">
              <a:extLst>
                <a:ext uri="{FF2B5EF4-FFF2-40B4-BE49-F238E27FC236}">
                  <a16:creationId xmlns:a16="http://schemas.microsoft.com/office/drawing/2014/main" id="{DD928EBF-704F-39D8-8EB2-526E7D72A087}"/>
                </a:ext>
              </a:extLst>
            </p:cNvPr>
            <p:cNvSpPr/>
            <p:nvPr/>
          </p:nvSpPr>
          <p:spPr>
            <a:xfrm>
              <a:off x="2653465" y="2579536"/>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9" name="Right Arrow 63">
              <a:extLst>
                <a:ext uri="{FF2B5EF4-FFF2-40B4-BE49-F238E27FC236}">
                  <a16:creationId xmlns:a16="http://schemas.microsoft.com/office/drawing/2014/main" id="{E42C3C8F-14D1-E8FB-8A87-1548E26BA25D}"/>
                </a:ext>
              </a:extLst>
            </p:cNvPr>
            <p:cNvSpPr/>
            <p:nvPr/>
          </p:nvSpPr>
          <p:spPr>
            <a:xfrm rot="10800000" flipV="1">
              <a:off x="8493922" y="2188903"/>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ight Arrow 64">
              <a:extLst>
                <a:ext uri="{FF2B5EF4-FFF2-40B4-BE49-F238E27FC236}">
                  <a16:creationId xmlns:a16="http://schemas.microsoft.com/office/drawing/2014/main" id="{A01C2DD3-1167-EFFD-7D77-FFEE57A3F47E}"/>
                </a:ext>
              </a:extLst>
            </p:cNvPr>
            <p:cNvSpPr/>
            <p:nvPr/>
          </p:nvSpPr>
          <p:spPr>
            <a:xfrm rot="10800000" flipV="1">
              <a:off x="62500" y="2190909"/>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A919B4B9-E82B-2E51-B119-DDC053C9779C}"/>
                </a:ext>
              </a:extLst>
            </p:cNvPr>
            <p:cNvCxnSpPr>
              <a:cxnSpLocks/>
              <a:stCxn id="7" idx="0"/>
            </p:cNvCxnSpPr>
            <p:nvPr/>
          </p:nvCxnSpPr>
          <p:spPr>
            <a:xfrm flipV="1">
              <a:off x="2378774" y="3131339"/>
              <a:ext cx="599933" cy="134639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22F4ECA-718F-E28F-F44C-B7B0E7E1AF8E}"/>
                </a:ext>
              </a:extLst>
            </p:cNvPr>
            <p:cNvSpPr txBox="1"/>
            <p:nvPr/>
          </p:nvSpPr>
          <p:spPr>
            <a:xfrm>
              <a:off x="2786528" y="4029064"/>
              <a:ext cx="881069" cy="370793"/>
            </a:xfrm>
            <a:prstGeom prst="rect">
              <a:avLst/>
            </a:prstGeom>
            <a:noFill/>
          </p:spPr>
          <p:txBody>
            <a:bodyPr wrap="square" rtlCol="0">
              <a:spAutoFit/>
            </a:bodyPr>
            <a:lstStyle/>
            <a:p>
              <a:pPr algn="ctr">
                <a:defRPr/>
              </a:pPr>
              <a:r>
                <a:rPr lang="en-US" sz="1050" b="1">
                  <a:solidFill>
                    <a:prstClr val="black"/>
                  </a:solidFill>
                </a:rPr>
                <a:t>Laser</a:t>
              </a:r>
            </a:p>
            <a:p>
              <a:pPr algn="ctr">
                <a:defRPr/>
              </a:pPr>
              <a:r>
                <a:rPr lang="en-US" sz="1050" b="1">
                  <a:solidFill>
                    <a:prstClr val="black"/>
                  </a:solidFill>
                </a:rPr>
                <a:t>197 MHz</a:t>
              </a:r>
            </a:p>
          </p:txBody>
        </p:sp>
        <p:cxnSp>
          <p:nvCxnSpPr>
            <p:cNvPr id="13" name="Straight Arrow Connector 12">
              <a:extLst>
                <a:ext uri="{FF2B5EF4-FFF2-40B4-BE49-F238E27FC236}">
                  <a16:creationId xmlns:a16="http://schemas.microsoft.com/office/drawing/2014/main" id="{5FBFE097-B528-15E6-8F75-9353676FD086}"/>
                </a:ext>
              </a:extLst>
            </p:cNvPr>
            <p:cNvCxnSpPr>
              <a:cxnSpLocks/>
              <a:stCxn id="147" idx="0"/>
            </p:cNvCxnSpPr>
            <p:nvPr/>
          </p:nvCxnSpPr>
          <p:spPr>
            <a:xfrm flipH="1" flipV="1">
              <a:off x="3071494" y="2998364"/>
              <a:ext cx="133939" cy="780679"/>
            </a:xfrm>
            <a:prstGeom prst="straightConnector1">
              <a:avLst/>
            </a:prstGeom>
            <a:ln w="19050">
              <a:solidFill>
                <a:srgbClr val="7030A0"/>
              </a:solidFill>
              <a:tailEnd type="non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77C23E5-1869-47BC-F67A-F9F46948E0D1}"/>
                </a:ext>
              </a:extLst>
            </p:cNvPr>
            <p:cNvSpPr txBox="1"/>
            <p:nvPr/>
          </p:nvSpPr>
          <p:spPr>
            <a:xfrm>
              <a:off x="1264020" y="4132250"/>
              <a:ext cx="668573" cy="514991"/>
            </a:xfrm>
            <a:prstGeom prst="rect">
              <a:avLst/>
            </a:prstGeom>
            <a:noFill/>
          </p:spPr>
          <p:txBody>
            <a:bodyPr wrap="square" rtlCol="0">
              <a:spAutoFit/>
            </a:bodyPr>
            <a:lstStyle/>
            <a:p>
              <a:pPr algn="ctr">
                <a:defRPr/>
              </a:pPr>
              <a:r>
                <a:rPr lang="en-US" sz="1050" b="1">
                  <a:solidFill>
                    <a:prstClr val="black"/>
                  </a:solidFill>
                </a:rPr>
                <a:t>930 kW Beam Dump</a:t>
              </a:r>
            </a:p>
          </p:txBody>
        </p:sp>
        <p:cxnSp>
          <p:nvCxnSpPr>
            <p:cNvPr id="15" name="Straight Arrow Connector 14">
              <a:extLst>
                <a:ext uri="{FF2B5EF4-FFF2-40B4-BE49-F238E27FC236}">
                  <a16:creationId xmlns:a16="http://schemas.microsoft.com/office/drawing/2014/main" id="{A53C9836-BB2E-24C6-BB37-97DEE4B0CA8B}"/>
                </a:ext>
              </a:extLst>
            </p:cNvPr>
            <p:cNvCxnSpPr>
              <a:cxnSpLocks/>
              <a:stCxn id="14" idx="0"/>
            </p:cNvCxnSpPr>
            <p:nvPr/>
          </p:nvCxnSpPr>
          <p:spPr>
            <a:xfrm flipV="1">
              <a:off x="1598307" y="2645798"/>
              <a:ext cx="480178" cy="1486452"/>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6" name="Right Arrow 63">
              <a:extLst>
                <a:ext uri="{FF2B5EF4-FFF2-40B4-BE49-F238E27FC236}">
                  <a16:creationId xmlns:a16="http://schemas.microsoft.com/office/drawing/2014/main" id="{01168A8B-3E32-897F-A78E-1B294D5CF8FF}"/>
                </a:ext>
              </a:extLst>
            </p:cNvPr>
            <p:cNvSpPr/>
            <p:nvPr/>
          </p:nvSpPr>
          <p:spPr>
            <a:xfrm rot="10800000" flipV="1">
              <a:off x="4447931" y="2159187"/>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ight Arrow 63">
              <a:extLst>
                <a:ext uri="{FF2B5EF4-FFF2-40B4-BE49-F238E27FC236}">
                  <a16:creationId xmlns:a16="http://schemas.microsoft.com/office/drawing/2014/main" id="{668E1BD5-9564-164A-2BD2-A5FE6025735C}"/>
                </a:ext>
              </a:extLst>
            </p:cNvPr>
            <p:cNvSpPr/>
            <p:nvPr/>
          </p:nvSpPr>
          <p:spPr>
            <a:xfrm flipV="1">
              <a:off x="2863909" y="2708999"/>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TextBox 17">
              <a:extLst>
                <a:ext uri="{FF2B5EF4-FFF2-40B4-BE49-F238E27FC236}">
                  <a16:creationId xmlns:a16="http://schemas.microsoft.com/office/drawing/2014/main" id="{2635E965-B7A0-76A0-3DD1-B5FAEDA7E854}"/>
                </a:ext>
              </a:extLst>
            </p:cNvPr>
            <p:cNvSpPr txBox="1"/>
            <p:nvPr/>
          </p:nvSpPr>
          <p:spPr>
            <a:xfrm>
              <a:off x="3186127" y="4674086"/>
              <a:ext cx="1393615" cy="370793"/>
            </a:xfrm>
            <a:prstGeom prst="rect">
              <a:avLst/>
            </a:prstGeom>
            <a:noFill/>
          </p:spPr>
          <p:txBody>
            <a:bodyPr wrap="square" rtlCol="0">
              <a:spAutoFit/>
            </a:bodyPr>
            <a:lstStyle/>
            <a:p>
              <a:pPr algn="ctr">
                <a:defRPr/>
              </a:pPr>
              <a:r>
                <a:rPr lang="en-US" sz="1050" b="1">
                  <a:solidFill>
                    <a:prstClr val="black"/>
                  </a:solidFill>
                </a:rPr>
                <a:t>16x 197 MHz </a:t>
              </a:r>
            </a:p>
            <a:p>
              <a:pPr algn="ctr">
                <a:defRPr/>
              </a:pPr>
              <a:r>
                <a:rPr lang="en-US" sz="1050" b="1">
                  <a:solidFill>
                    <a:prstClr val="black"/>
                  </a:solidFill>
                </a:rPr>
                <a:t>NCRF LINAC</a:t>
              </a:r>
            </a:p>
          </p:txBody>
        </p:sp>
        <p:cxnSp>
          <p:nvCxnSpPr>
            <p:cNvPr id="19" name="Straight Arrow Connector 18">
              <a:extLst>
                <a:ext uri="{FF2B5EF4-FFF2-40B4-BE49-F238E27FC236}">
                  <a16:creationId xmlns:a16="http://schemas.microsoft.com/office/drawing/2014/main" id="{1FBE8A52-6E90-C0FE-DA0E-027C1F90E635}"/>
                </a:ext>
              </a:extLst>
            </p:cNvPr>
            <p:cNvCxnSpPr>
              <a:cxnSpLocks/>
              <a:stCxn id="18" idx="0"/>
            </p:cNvCxnSpPr>
            <p:nvPr/>
          </p:nvCxnSpPr>
          <p:spPr>
            <a:xfrm flipH="1" flipV="1">
              <a:off x="3641783" y="2852085"/>
              <a:ext cx="241153" cy="182200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7A4DB504-9695-7CF1-3279-85C82FC80AC7}"/>
                </a:ext>
              </a:extLst>
            </p:cNvPr>
            <p:cNvSpPr/>
            <p:nvPr/>
          </p:nvSpPr>
          <p:spPr>
            <a:xfrm>
              <a:off x="2469342" y="2657637"/>
              <a:ext cx="3994958" cy="507537"/>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4966DA52-90EB-3C0F-30EB-DF8524929556}"/>
                </a:ext>
              </a:extLst>
            </p:cNvPr>
            <p:cNvSpPr/>
            <p:nvPr/>
          </p:nvSpPr>
          <p:spPr>
            <a:xfrm>
              <a:off x="6505669" y="2651116"/>
              <a:ext cx="1824338" cy="18297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DE7A5C1D-1583-8774-539C-17C455EDFE50}"/>
                </a:ext>
              </a:extLst>
            </p:cNvPr>
            <p:cNvSpPr/>
            <p:nvPr/>
          </p:nvSpPr>
          <p:spPr>
            <a:xfrm>
              <a:off x="633543" y="2477620"/>
              <a:ext cx="1757915" cy="276999"/>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82B5DDFF-40FD-ACBC-8650-9A23953E718A}"/>
                </a:ext>
              </a:extLst>
            </p:cNvPr>
            <p:cNvSpPr/>
            <p:nvPr/>
          </p:nvSpPr>
          <p:spPr>
            <a:xfrm>
              <a:off x="1045024" y="2071915"/>
              <a:ext cx="6906582" cy="39052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9BFA0803-A432-EB04-AE2E-A5F2371ABEF6}"/>
                </a:ext>
              </a:extLst>
            </p:cNvPr>
            <p:cNvSpPr/>
            <p:nvPr/>
          </p:nvSpPr>
          <p:spPr>
            <a:xfrm rot="967573">
              <a:off x="6449155" y="2747230"/>
              <a:ext cx="936216" cy="326051"/>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7B878D53-3330-A7D2-1540-3B46BB36BA4A}"/>
                </a:ext>
              </a:extLst>
            </p:cNvPr>
            <p:cNvSpPr/>
            <p:nvPr/>
          </p:nvSpPr>
          <p:spPr>
            <a:xfrm>
              <a:off x="620525" y="2829329"/>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extraction</a:t>
              </a:r>
            </a:p>
          </p:txBody>
        </p:sp>
        <p:sp>
          <p:nvSpPr>
            <p:cNvPr id="28" name="Rectangle: Rounded Corners 27">
              <a:extLst>
                <a:ext uri="{FF2B5EF4-FFF2-40B4-BE49-F238E27FC236}">
                  <a16:creationId xmlns:a16="http://schemas.microsoft.com/office/drawing/2014/main" id="{D3CDD696-0B19-DDC8-A057-F4BE8C350FB2}"/>
                </a:ext>
              </a:extLst>
            </p:cNvPr>
            <p:cNvSpPr/>
            <p:nvPr/>
          </p:nvSpPr>
          <p:spPr>
            <a:xfrm>
              <a:off x="4472349" y="3186608"/>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injection</a:t>
              </a:r>
            </a:p>
          </p:txBody>
        </p:sp>
        <p:sp>
          <p:nvSpPr>
            <p:cNvPr id="30" name="Rectangle: Rounded Corners 29">
              <a:extLst>
                <a:ext uri="{FF2B5EF4-FFF2-40B4-BE49-F238E27FC236}">
                  <a16:creationId xmlns:a16="http://schemas.microsoft.com/office/drawing/2014/main" id="{5A5CC0B3-032F-96F1-BA67-2918F7AF1D56}"/>
                </a:ext>
              </a:extLst>
            </p:cNvPr>
            <p:cNvSpPr/>
            <p:nvPr/>
          </p:nvSpPr>
          <p:spPr>
            <a:xfrm>
              <a:off x="4407868" y="1931757"/>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cooling</a:t>
              </a:r>
            </a:p>
          </p:txBody>
        </p:sp>
        <p:sp>
          <p:nvSpPr>
            <p:cNvPr id="34" name="Rectangle: Rounded Corners 33">
              <a:extLst>
                <a:ext uri="{FF2B5EF4-FFF2-40B4-BE49-F238E27FC236}">
                  <a16:creationId xmlns:a16="http://schemas.microsoft.com/office/drawing/2014/main" id="{045D4C42-589A-261F-D646-9CBA2E4E28DD}"/>
                </a:ext>
              </a:extLst>
            </p:cNvPr>
            <p:cNvSpPr/>
            <p:nvPr/>
          </p:nvSpPr>
          <p:spPr>
            <a:xfrm>
              <a:off x="8569548" y="2467338"/>
              <a:ext cx="509648" cy="11754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000" i="1">
                  <a:solidFill>
                    <a:prstClr val="black"/>
                  </a:solidFill>
                  <a:latin typeface="Calibri" panose="020F0502020204030204"/>
                </a:rPr>
                <a:t>HSR</a:t>
              </a:r>
            </a:p>
          </p:txBody>
        </p:sp>
        <p:sp>
          <p:nvSpPr>
            <p:cNvPr id="36" name="TextBox 35">
              <a:extLst>
                <a:ext uri="{FF2B5EF4-FFF2-40B4-BE49-F238E27FC236}">
                  <a16:creationId xmlns:a16="http://schemas.microsoft.com/office/drawing/2014/main" id="{DB9AFF92-57E2-93B8-6332-4720959995FC}"/>
                </a:ext>
              </a:extLst>
            </p:cNvPr>
            <p:cNvSpPr txBox="1"/>
            <p:nvPr/>
          </p:nvSpPr>
          <p:spPr>
            <a:xfrm>
              <a:off x="4913327" y="4044476"/>
              <a:ext cx="1393615" cy="514991"/>
            </a:xfrm>
            <a:prstGeom prst="rect">
              <a:avLst/>
            </a:prstGeom>
            <a:noFill/>
          </p:spPr>
          <p:txBody>
            <a:bodyPr wrap="square" rtlCol="0">
              <a:spAutoFit/>
            </a:bodyPr>
            <a:lstStyle/>
            <a:p>
              <a:pPr algn="ctr">
                <a:defRPr/>
              </a:pPr>
              <a:r>
                <a:rPr lang="en-US" sz="1050" b="1">
                  <a:solidFill>
                    <a:prstClr val="black"/>
                  </a:solidFill>
                </a:rPr>
                <a:t>4x 591 MHz </a:t>
              </a:r>
            </a:p>
            <a:p>
              <a:pPr algn="ctr">
                <a:defRPr/>
              </a:pPr>
              <a:r>
                <a:rPr lang="en-US" sz="1050" b="1">
                  <a:solidFill>
                    <a:prstClr val="black"/>
                  </a:solidFill>
                </a:rPr>
                <a:t>NCRF correction Cavities</a:t>
              </a:r>
            </a:p>
          </p:txBody>
        </p:sp>
        <p:cxnSp>
          <p:nvCxnSpPr>
            <p:cNvPr id="37" name="Straight Arrow Connector 36">
              <a:extLst>
                <a:ext uri="{FF2B5EF4-FFF2-40B4-BE49-F238E27FC236}">
                  <a16:creationId xmlns:a16="http://schemas.microsoft.com/office/drawing/2014/main" id="{22B21860-9C09-2398-6955-81FDC0AC2942}"/>
                </a:ext>
              </a:extLst>
            </p:cNvPr>
            <p:cNvCxnSpPr>
              <a:cxnSpLocks/>
              <a:stCxn id="36" idx="0"/>
            </p:cNvCxnSpPr>
            <p:nvPr/>
          </p:nvCxnSpPr>
          <p:spPr>
            <a:xfrm flipV="1">
              <a:off x="5610135" y="2791563"/>
              <a:ext cx="371387" cy="125291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09140EFC-3CA9-4FC6-10BE-CBDAED67B59F}"/>
                </a:ext>
              </a:extLst>
            </p:cNvPr>
            <p:cNvSpPr txBox="1"/>
            <p:nvPr/>
          </p:nvSpPr>
          <p:spPr>
            <a:xfrm>
              <a:off x="7633198" y="1068925"/>
              <a:ext cx="1393615" cy="370793"/>
            </a:xfrm>
            <a:prstGeom prst="rect">
              <a:avLst/>
            </a:prstGeom>
            <a:noFill/>
          </p:spPr>
          <p:txBody>
            <a:bodyPr wrap="square" rtlCol="0">
              <a:spAutoFit/>
            </a:bodyPr>
            <a:lstStyle/>
            <a:p>
              <a:pPr algn="ctr">
                <a:defRPr/>
              </a:pPr>
              <a:r>
                <a:rPr lang="en-US" sz="1050" b="1">
                  <a:solidFill>
                    <a:prstClr val="black"/>
                  </a:solidFill>
                </a:rPr>
                <a:t>180° Dipole</a:t>
              </a:r>
            </a:p>
            <a:p>
              <a:pPr algn="ctr">
                <a:defRPr/>
              </a:pPr>
              <a:r>
                <a:rPr lang="en-US" sz="1050" b="1">
                  <a:solidFill>
                    <a:prstClr val="black"/>
                  </a:solidFill>
                </a:rPr>
                <a:t>Spectrometer</a:t>
              </a:r>
            </a:p>
          </p:txBody>
        </p:sp>
        <p:cxnSp>
          <p:nvCxnSpPr>
            <p:cNvPr id="41" name="Straight Arrow Connector 40">
              <a:extLst>
                <a:ext uri="{FF2B5EF4-FFF2-40B4-BE49-F238E27FC236}">
                  <a16:creationId xmlns:a16="http://schemas.microsoft.com/office/drawing/2014/main" id="{7AA63EBC-F752-D427-6C84-628A77375273}"/>
                </a:ext>
              </a:extLst>
            </p:cNvPr>
            <p:cNvCxnSpPr>
              <a:cxnSpLocks/>
              <a:stCxn id="40" idx="2"/>
            </p:cNvCxnSpPr>
            <p:nvPr/>
          </p:nvCxnSpPr>
          <p:spPr>
            <a:xfrm>
              <a:off x="8330006" y="1439718"/>
              <a:ext cx="123509" cy="92716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430A177-1B5F-6B8F-7965-97E2B9860E06}"/>
                </a:ext>
              </a:extLst>
            </p:cNvPr>
            <p:cNvCxnSpPr>
              <a:cxnSpLocks/>
              <a:stCxn id="68" idx="0"/>
            </p:cNvCxnSpPr>
            <p:nvPr/>
          </p:nvCxnSpPr>
          <p:spPr>
            <a:xfrm flipH="1" flipV="1">
              <a:off x="7824206" y="2758178"/>
              <a:ext cx="726815" cy="87309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D3C0D423-67FE-B448-1DFC-D39B61EB54BD}"/>
                </a:ext>
              </a:extLst>
            </p:cNvPr>
            <p:cNvSpPr txBox="1"/>
            <p:nvPr/>
          </p:nvSpPr>
          <p:spPr>
            <a:xfrm>
              <a:off x="568125" y="1646545"/>
              <a:ext cx="712625" cy="226596"/>
            </a:xfrm>
            <a:prstGeom prst="rect">
              <a:avLst/>
            </a:prstGeom>
            <a:noFill/>
          </p:spPr>
          <p:txBody>
            <a:bodyPr wrap="square" rtlCol="0">
              <a:spAutoFit/>
            </a:bodyPr>
            <a:lstStyle/>
            <a:p>
              <a:pPr algn="ctr">
                <a:defRPr/>
              </a:pPr>
              <a:r>
                <a:rPr lang="en-US" sz="1050" b="1">
                  <a:solidFill>
                    <a:prstClr val="black"/>
                  </a:solidFill>
                </a:rPr>
                <a:t>Quad</a:t>
              </a:r>
            </a:p>
          </p:txBody>
        </p:sp>
        <p:cxnSp>
          <p:nvCxnSpPr>
            <p:cNvPr id="48" name="Straight Arrow Connector 47">
              <a:extLst>
                <a:ext uri="{FF2B5EF4-FFF2-40B4-BE49-F238E27FC236}">
                  <a16:creationId xmlns:a16="http://schemas.microsoft.com/office/drawing/2014/main" id="{6A54BFEB-2324-76B5-A6CA-127793C37FED}"/>
                </a:ext>
              </a:extLst>
            </p:cNvPr>
            <p:cNvCxnSpPr>
              <a:cxnSpLocks/>
              <a:stCxn id="47" idx="2"/>
            </p:cNvCxnSpPr>
            <p:nvPr/>
          </p:nvCxnSpPr>
          <p:spPr>
            <a:xfrm>
              <a:off x="924438" y="1873141"/>
              <a:ext cx="66599" cy="48370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44E28F92-C2B8-C9A3-A988-797D1C62E54A}"/>
                </a:ext>
              </a:extLst>
            </p:cNvPr>
            <p:cNvSpPr txBox="1"/>
            <p:nvPr/>
          </p:nvSpPr>
          <p:spPr>
            <a:xfrm>
              <a:off x="1732901" y="3665851"/>
              <a:ext cx="959127" cy="370793"/>
            </a:xfrm>
            <a:prstGeom prst="rect">
              <a:avLst/>
            </a:prstGeom>
            <a:noFill/>
          </p:spPr>
          <p:txBody>
            <a:bodyPr wrap="square" rtlCol="0">
              <a:spAutoFit/>
            </a:bodyPr>
            <a:lstStyle/>
            <a:p>
              <a:pPr algn="ctr">
                <a:defRPr/>
              </a:pPr>
              <a:r>
                <a:rPr lang="en-US" sz="1050" b="1">
                  <a:solidFill>
                    <a:prstClr val="black"/>
                  </a:solidFill>
                </a:rPr>
                <a:t>Cathode transport</a:t>
              </a:r>
            </a:p>
          </p:txBody>
        </p:sp>
        <p:cxnSp>
          <p:nvCxnSpPr>
            <p:cNvPr id="50" name="Straight Arrow Connector 49">
              <a:extLst>
                <a:ext uri="{FF2B5EF4-FFF2-40B4-BE49-F238E27FC236}">
                  <a16:creationId xmlns:a16="http://schemas.microsoft.com/office/drawing/2014/main" id="{199B7A56-797E-16CD-B6C5-E3A51743A6D2}"/>
                </a:ext>
              </a:extLst>
            </p:cNvPr>
            <p:cNvCxnSpPr>
              <a:cxnSpLocks/>
              <a:stCxn id="49" idx="0"/>
            </p:cNvCxnSpPr>
            <p:nvPr/>
          </p:nvCxnSpPr>
          <p:spPr>
            <a:xfrm flipV="1">
              <a:off x="2212465" y="2811234"/>
              <a:ext cx="539352" cy="85461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2" name="Arrow: Circular 51">
              <a:extLst>
                <a:ext uri="{FF2B5EF4-FFF2-40B4-BE49-F238E27FC236}">
                  <a16:creationId xmlns:a16="http://schemas.microsoft.com/office/drawing/2014/main" id="{9F9B9C7E-35C8-37A2-F835-6F91C83CC72B}"/>
                </a:ext>
              </a:extLst>
            </p:cNvPr>
            <p:cNvSpPr/>
            <p:nvPr/>
          </p:nvSpPr>
          <p:spPr>
            <a:xfrm rot="5068036" flipH="1">
              <a:off x="8147616" y="2395728"/>
              <a:ext cx="419280" cy="374549"/>
            </a:xfrm>
            <a:prstGeom prst="circularArrow">
              <a:avLst>
                <a:gd name="adj1" fmla="val 8770"/>
                <a:gd name="adj2" fmla="val 1142319"/>
                <a:gd name="adj3" fmla="val 20207257"/>
                <a:gd name="adj4" fmla="val 10568152"/>
                <a:gd name="adj5" fmla="val 12500"/>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a:solidFill>
                    <a:prstClr val="black"/>
                  </a:solidFill>
                </a:ln>
                <a:solidFill>
                  <a:srgbClr val="FF0000"/>
                </a:solidFill>
                <a:latin typeface="Calibri" panose="020F0502020204030204"/>
              </a:endParaRPr>
            </a:p>
          </p:txBody>
        </p:sp>
        <p:sp>
          <p:nvSpPr>
            <p:cNvPr id="56" name="TextBox 55">
              <a:extLst>
                <a:ext uri="{FF2B5EF4-FFF2-40B4-BE49-F238E27FC236}">
                  <a16:creationId xmlns:a16="http://schemas.microsoft.com/office/drawing/2014/main" id="{35CABB26-A022-C633-6FB5-FCD4E9E11E32}"/>
                </a:ext>
              </a:extLst>
            </p:cNvPr>
            <p:cNvSpPr txBox="1"/>
            <p:nvPr/>
          </p:nvSpPr>
          <p:spPr>
            <a:xfrm>
              <a:off x="1948691" y="1230736"/>
              <a:ext cx="1145198" cy="370793"/>
            </a:xfrm>
            <a:prstGeom prst="rect">
              <a:avLst/>
            </a:prstGeom>
            <a:noFill/>
          </p:spPr>
          <p:txBody>
            <a:bodyPr wrap="square" rtlCol="0">
              <a:spAutoFit/>
            </a:bodyPr>
            <a:lstStyle/>
            <a:p>
              <a:pPr algn="ctr">
                <a:defRPr/>
              </a:pPr>
              <a:r>
                <a:rPr lang="en-US" sz="1050" b="1">
                  <a:solidFill>
                    <a:prstClr val="black"/>
                  </a:solidFill>
                </a:rPr>
                <a:t>Mu-metal shielding</a:t>
              </a:r>
            </a:p>
          </p:txBody>
        </p:sp>
        <p:cxnSp>
          <p:nvCxnSpPr>
            <p:cNvPr id="57" name="Straight Arrow Connector 56">
              <a:extLst>
                <a:ext uri="{FF2B5EF4-FFF2-40B4-BE49-F238E27FC236}">
                  <a16:creationId xmlns:a16="http://schemas.microsoft.com/office/drawing/2014/main" id="{09BE7F03-EFD4-386A-F37B-DE7509ECD01E}"/>
                </a:ext>
              </a:extLst>
            </p:cNvPr>
            <p:cNvCxnSpPr>
              <a:cxnSpLocks/>
              <a:stCxn id="56" idx="2"/>
            </p:cNvCxnSpPr>
            <p:nvPr/>
          </p:nvCxnSpPr>
          <p:spPr>
            <a:xfrm flipH="1">
              <a:off x="2279029" y="1601530"/>
              <a:ext cx="242261" cy="76960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8BA24F9B-E2A7-5096-0D03-23ED89EA9359}"/>
                </a:ext>
              </a:extLst>
            </p:cNvPr>
            <p:cNvSpPr txBox="1"/>
            <p:nvPr/>
          </p:nvSpPr>
          <p:spPr>
            <a:xfrm>
              <a:off x="7772667" y="4363901"/>
              <a:ext cx="1092461" cy="370793"/>
            </a:xfrm>
            <a:prstGeom prst="rect">
              <a:avLst/>
            </a:prstGeom>
            <a:noFill/>
          </p:spPr>
          <p:txBody>
            <a:bodyPr wrap="square" rtlCol="0">
              <a:spAutoFit/>
            </a:bodyPr>
            <a:lstStyle/>
            <a:p>
              <a:pPr algn="ctr">
                <a:defRPr/>
              </a:pPr>
              <a:r>
                <a:rPr lang="en-US" sz="1050" b="1">
                  <a:solidFill>
                    <a:prstClr val="black"/>
                  </a:solidFill>
                  <a:ea typeface="Aptos" panose="020B0004020202020204" pitchFamily="34" charset="0"/>
                  <a:cs typeface="Aptos" panose="020B0004020202020204" pitchFamily="34" charset="0"/>
                </a:rPr>
                <a:t>24MHz </a:t>
              </a:r>
            </a:p>
            <a:p>
              <a:pPr algn="ctr">
                <a:defRPr/>
              </a:pPr>
              <a:r>
                <a:rPr lang="en-US" sz="1050" b="1">
                  <a:solidFill>
                    <a:prstClr val="black"/>
                  </a:solidFill>
                  <a:ea typeface="Aptos" panose="020B0004020202020204" pitchFamily="34" charset="0"/>
                  <a:cs typeface="Aptos" panose="020B0004020202020204" pitchFamily="34" charset="0"/>
                </a:rPr>
                <a:t>RF cavity </a:t>
              </a:r>
            </a:p>
          </p:txBody>
        </p:sp>
        <p:cxnSp>
          <p:nvCxnSpPr>
            <p:cNvPr id="59" name="Straight Arrow Connector 58">
              <a:extLst>
                <a:ext uri="{FF2B5EF4-FFF2-40B4-BE49-F238E27FC236}">
                  <a16:creationId xmlns:a16="http://schemas.microsoft.com/office/drawing/2014/main" id="{614F22B5-FF70-FD19-73A8-689BF2645007}"/>
                </a:ext>
              </a:extLst>
            </p:cNvPr>
            <p:cNvCxnSpPr>
              <a:cxnSpLocks/>
            </p:cNvCxnSpPr>
            <p:nvPr/>
          </p:nvCxnSpPr>
          <p:spPr>
            <a:xfrm flipH="1" flipV="1">
              <a:off x="7469677" y="2833116"/>
              <a:ext cx="842188" cy="154222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F5424691-380D-0539-C2A3-E14C54B2146C}"/>
                </a:ext>
              </a:extLst>
            </p:cNvPr>
            <p:cNvSpPr txBox="1"/>
            <p:nvPr/>
          </p:nvSpPr>
          <p:spPr>
            <a:xfrm>
              <a:off x="110091" y="3376334"/>
              <a:ext cx="880946" cy="226596"/>
            </a:xfrm>
            <a:prstGeom prst="rect">
              <a:avLst/>
            </a:prstGeom>
            <a:noFill/>
          </p:spPr>
          <p:txBody>
            <a:bodyPr wrap="square" rtlCol="0">
              <a:spAutoFit/>
            </a:bodyPr>
            <a:lstStyle/>
            <a:p>
              <a:pPr algn="ctr">
                <a:defRPr/>
              </a:pPr>
              <a:r>
                <a:rPr lang="en-US" sz="1050" b="1">
                  <a:solidFill>
                    <a:prstClr val="black"/>
                  </a:solidFill>
                </a:rPr>
                <a:t>SC Quad</a:t>
              </a:r>
            </a:p>
          </p:txBody>
        </p:sp>
        <p:cxnSp>
          <p:nvCxnSpPr>
            <p:cNvPr id="61" name="Straight Arrow Connector 60">
              <a:extLst>
                <a:ext uri="{FF2B5EF4-FFF2-40B4-BE49-F238E27FC236}">
                  <a16:creationId xmlns:a16="http://schemas.microsoft.com/office/drawing/2014/main" id="{27AB2066-31D3-14B1-1CE8-BBC8BC9B283C}"/>
                </a:ext>
              </a:extLst>
            </p:cNvPr>
            <p:cNvCxnSpPr>
              <a:cxnSpLocks/>
              <a:stCxn id="60" idx="0"/>
            </p:cNvCxnSpPr>
            <p:nvPr/>
          </p:nvCxnSpPr>
          <p:spPr>
            <a:xfrm flipH="1" flipV="1">
              <a:off x="348733" y="2424669"/>
              <a:ext cx="201831" cy="95166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8060C3AB-A0E8-24EE-138B-96295CB1B438}"/>
                </a:ext>
              </a:extLst>
            </p:cNvPr>
            <p:cNvSpPr txBox="1"/>
            <p:nvPr/>
          </p:nvSpPr>
          <p:spPr>
            <a:xfrm>
              <a:off x="7093903" y="3912773"/>
              <a:ext cx="1056555" cy="370793"/>
            </a:xfrm>
            <a:prstGeom prst="rect">
              <a:avLst/>
            </a:prstGeom>
            <a:noFill/>
          </p:spPr>
          <p:txBody>
            <a:bodyPr wrap="square" rtlCol="0">
              <a:spAutoFit/>
            </a:bodyPr>
            <a:lstStyle/>
            <a:p>
              <a:pPr algn="ctr">
                <a:defRPr/>
              </a:pPr>
              <a:r>
                <a:rPr lang="en-US" sz="1050" b="1">
                  <a:solidFill>
                    <a:prstClr val="black"/>
                  </a:solidFill>
                </a:rPr>
                <a:t>130 kW Beam Dump</a:t>
              </a:r>
            </a:p>
          </p:txBody>
        </p:sp>
        <p:cxnSp>
          <p:nvCxnSpPr>
            <p:cNvPr id="63" name="Straight Arrow Connector 62">
              <a:extLst>
                <a:ext uri="{FF2B5EF4-FFF2-40B4-BE49-F238E27FC236}">
                  <a16:creationId xmlns:a16="http://schemas.microsoft.com/office/drawing/2014/main" id="{9B4837E9-948C-4E91-76AB-02855C53098A}"/>
                </a:ext>
              </a:extLst>
            </p:cNvPr>
            <p:cNvCxnSpPr>
              <a:cxnSpLocks/>
              <a:stCxn id="62" idx="0"/>
            </p:cNvCxnSpPr>
            <p:nvPr/>
          </p:nvCxnSpPr>
          <p:spPr>
            <a:xfrm flipH="1" flipV="1">
              <a:off x="7210072" y="2930649"/>
              <a:ext cx="412109" cy="982125"/>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AA84B3C6-59C1-9E75-EF8C-849E527AA3DA}"/>
                </a:ext>
              </a:extLst>
            </p:cNvPr>
            <p:cNvSpPr txBox="1"/>
            <p:nvPr/>
          </p:nvSpPr>
          <p:spPr>
            <a:xfrm>
              <a:off x="-12579" y="4137649"/>
              <a:ext cx="1439106" cy="226596"/>
            </a:xfrm>
            <a:prstGeom prst="rect">
              <a:avLst/>
            </a:prstGeom>
            <a:noFill/>
          </p:spPr>
          <p:txBody>
            <a:bodyPr wrap="square" rtlCol="0">
              <a:spAutoFit/>
            </a:bodyPr>
            <a:lstStyle/>
            <a:p>
              <a:pPr algn="ctr">
                <a:defRPr/>
              </a:pPr>
              <a:r>
                <a:rPr lang="en-US" sz="1050" b="1">
                  <a:solidFill>
                    <a:prstClr val="black"/>
                  </a:solidFill>
                </a:rPr>
                <a:t>Extraction line</a:t>
              </a:r>
            </a:p>
          </p:txBody>
        </p:sp>
        <p:cxnSp>
          <p:nvCxnSpPr>
            <p:cNvPr id="65" name="Straight Arrow Connector 64">
              <a:extLst>
                <a:ext uri="{FF2B5EF4-FFF2-40B4-BE49-F238E27FC236}">
                  <a16:creationId xmlns:a16="http://schemas.microsoft.com/office/drawing/2014/main" id="{E788B22C-E554-2213-A24E-45FF6FC1DB3B}"/>
                </a:ext>
              </a:extLst>
            </p:cNvPr>
            <p:cNvCxnSpPr>
              <a:cxnSpLocks/>
              <a:stCxn id="64" idx="0"/>
            </p:cNvCxnSpPr>
            <p:nvPr/>
          </p:nvCxnSpPr>
          <p:spPr>
            <a:xfrm flipV="1">
              <a:off x="706974" y="2548215"/>
              <a:ext cx="759537" cy="1589434"/>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66F6A616-D0BB-81B2-E6D8-B3FBD94F2233}"/>
                </a:ext>
              </a:extLst>
            </p:cNvPr>
            <p:cNvSpPr txBox="1"/>
            <p:nvPr/>
          </p:nvSpPr>
          <p:spPr>
            <a:xfrm>
              <a:off x="6423258" y="4363901"/>
              <a:ext cx="1279200" cy="370793"/>
            </a:xfrm>
            <a:prstGeom prst="rect">
              <a:avLst/>
            </a:prstGeom>
            <a:noFill/>
          </p:spPr>
          <p:txBody>
            <a:bodyPr wrap="square" rtlCol="0">
              <a:spAutoFit/>
            </a:bodyPr>
            <a:lstStyle/>
            <a:p>
              <a:pPr>
                <a:defRPr/>
              </a:pPr>
              <a:r>
                <a:rPr lang="en-US" sz="1050" b="1">
                  <a:solidFill>
                    <a:prstClr val="black"/>
                  </a:solidFill>
                </a:rPr>
                <a:t>Injector/</a:t>
              </a:r>
              <a:r>
                <a:rPr lang="en-US" sz="1050" b="1" err="1">
                  <a:solidFill>
                    <a:prstClr val="black"/>
                  </a:solidFill>
                </a:rPr>
                <a:t>linac</a:t>
              </a:r>
              <a:endParaRPr lang="en-US" sz="1050" b="1">
                <a:solidFill>
                  <a:prstClr val="black"/>
                </a:solidFill>
              </a:endParaRPr>
            </a:p>
            <a:p>
              <a:pPr>
                <a:defRPr/>
              </a:pPr>
              <a:r>
                <a:rPr lang="en-US" sz="1050" b="1">
                  <a:solidFill>
                    <a:prstClr val="black"/>
                  </a:solidFill>
                </a:rPr>
                <a:t>Test line</a:t>
              </a:r>
            </a:p>
          </p:txBody>
        </p:sp>
        <p:cxnSp>
          <p:nvCxnSpPr>
            <p:cNvPr id="67" name="Straight Arrow Connector 66">
              <a:extLst>
                <a:ext uri="{FF2B5EF4-FFF2-40B4-BE49-F238E27FC236}">
                  <a16:creationId xmlns:a16="http://schemas.microsoft.com/office/drawing/2014/main" id="{9F75558B-C6A7-2C77-DC6B-FDF6E31CE1D6}"/>
                </a:ext>
              </a:extLst>
            </p:cNvPr>
            <p:cNvCxnSpPr>
              <a:cxnSpLocks/>
              <a:stCxn id="66" idx="0"/>
            </p:cNvCxnSpPr>
            <p:nvPr/>
          </p:nvCxnSpPr>
          <p:spPr>
            <a:xfrm flipH="1" flipV="1">
              <a:off x="6648246" y="2863398"/>
              <a:ext cx="414613" cy="150050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62EFB6A2-E6F9-3BA2-7279-6D0764944D7C}"/>
                </a:ext>
              </a:extLst>
            </p:cNvPr>
            <p:cNvSpPr txBox="1"/>
            <p:nvPr/>
          </p:nvSpPr>
          <p:spPr>
            <a:xfrm>
              <a:off x="7990334" y="3631272"/>
              <a:ext cx="1121373" cy="226596"/>
            </a:xfrm>
            <a:prstGeom prst="rect">
              <a:avLst/>
            </a:prstGeom>
            <a:noFill/>
          </p:spPr>
          <p:txBody>
            <a:bodyPr wrap="square" rtlCol="0">
              <a:spAutoFit/>
            </a:bodyPr>
            <a:lstStyle/>
            <a:p>
              <a:pPr algn="ctr">
                <a:defRPr/>
              </a:pPr>
              <a:r>
                <a:rPr lang="en-US" sz="1050" b="1">
                  <a:solidFill>
                    <a:prstClr val="black"/>
                  </a:solidFill>
                </a:rPr>
                <a:t>Solenoids</a:t>
              </a:r>
            </a:p>
          </p:txBody>
        </p:sp>
        <p:sp>
          <p:nvSpPr>
            <p:cNvPr id="5" name="TextBox 4">
              <a:extLst>
                <a:ext uri="{FF2B5EF4-FFF2-40B4-BE49-F238E27FC236}">
                  <a16:creationId xmlns:a16="http://schemas.microsoft.com/office/drawing/2014/main" id="{4F84BD0E-4552-8CEC-7574-0DC06BC95B5B}"/>
                </a:ext>
              </a:extLst>
            </p:cNvPr>
            <p:cNvSpPr txBox="1"/>
            <p:nvPr/>
          </p:nvSpPr>
          <p:spPr>
            <a:xfrm>
              <a:off x="3093889" y="1125673"/>
              <a:ext cx="1393615" cy="370793"/>
            </a:xfrm>
            <a:prstGeom prst="rect">
              <a:avLst/>
            </a:prstGeom>
            <a:noFill/>
          </p:spPr>
          <p:txBody>
            <a:bodyPr wrap="square" rtlCol="0">
              <a:spAutoFit/>
            </a:bodyPr>
            <a:lstStyle/>
            <a:p>
              <a:pPr algn="ctr">
                <a:defRPr/>
              </a:pPr>
              <a:r>
                <a:rPr lang="en-US" sz="1050" b="1" err="1">
                  <a:solidFill>
                    <a:prstClr val="black"/>
                  </a:solidFill>
                </a:rPr>
                <a:t>LEReC</a:t>
              </a:r>
              <a:br>
                <a:rPr lang="en-US" sz="1050" b="1">
                  <a:solidFill>
                    <a:prstClr val="black"/>
                  </a:solidFill>
                </a:rPr>
              </a:br>
              <a:r>
                <a:rPr lang="en-US" sz="1050" b="1">
                  <a:solidFill>
                    <a:prstClr val="black"/>
                  </a:solidFill>
                </a:rPr>
                <a:t>Cooling Solenoids</a:t>
              </a:r>
            </a:p>
          </p:txBody>
        </p:sp>
        <p:cxnSp>
          <p:nvCxnSpPr>
            <p:cNvPr id="73" name="Straight Arrow Connector 72">
              <a:extLst>
                <a:ext uri="{FF2B5EF4-FFF2-40B4-BE49-F238E27FC236}">
                  <a16:creationId xmlns:a16="http://schemas.microsoft.com/office/drawing/2014/main" id="{8DDD2C64-50F1-D808-CD99-22F05F3871CE}"/>
                </a:ext>
              </a:extLst>
            </p:cNvPr>
            <p:cNvCxnSpPr>
              <a:cxnSpLocks/>
              <a:stCxn id="5" idx="2"/>
            </p:cNvCxnSpPr>
            <p:nvPr/>
          </p:nvCxnSpPr>
          <p:spPr>
            <a:xfrm flipH="1">
              <a:off x="3501257" y="1496466"/>
              <a:ext cx="289440" cy="86038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6" name="Rectangle: Rounded Corners 75">
              <a:extLst>
                <a:ext uri="{FF2B5EF4-FFF2-40B4-BE49-F238E27FC236}">
                  <a16:creationId xmlns:a16="http://schemas.microsoft.com/office/drawing/2014/main" id="{5A8F937B-12EF-6749-130D-698438BC210B}"/>
                </a:ext>
              </a:extLst>
            </p:cNvPr>
            <p:cNvSpPr/>
            <p:nvPr/>
          </p:nvSpPr>
          <p:spPr>
            <a:xfrm rot="967573">
              <a:off x="7399385" y="2159621"/>
              <a:ext cx="972446" cy="210425"/>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3" name="Arrow: Circular 82">
              <a:extLst>
                <a:ext uri="{FF2B5EF4-FFF2-40B4-BE49-F238E27FC236}">
                  <a16:creationId xmlns:a16="http://schemas.microsoft.com/office/drawing/2014/main" id="{BB052299-0F65-9EC5-3C68-FBF4468FC00A}"/>
                </a:ext>
              </a:extLst>
            </p:cNvPr>
            <p:cNvSpPr/>
            <p:nvPr/>
          </p:nvSpPr>
          <p:spPr>
            <a:xfrm rot="16200000" flipH="1">
              <a:off x="704137" y="2343197"/>
              <a:ext cx="231006" cy="258310"/>
            </a:xfrm>
            <a:prstGeom prst="circularArrow">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ln>
                  <a:solidFill>
                    <a:prstClr val="black"/>
                  </a:solidFill>
                </a:ln>
                <a:solidFill>
                  <a:srgbClr val="FF0000"/>
                </a:solidFill>
                <a:latin typeface="Calibri" panose="020F0502020204030204"/>
              </a:endParaRPr>
            </a:p>
          </p:txBody>
        </p:sp>
        <p:sp>
          <p:nvSpPr>
            <p:cNvPr id="93" name="TextBox 92">
              <a:extLst>
                <a:ext uri="{FF2B5EF4-FFF2-40B4-BE49-F238E27FC236}">
                  <a16:creationId xmlns:a16="http://schemas.microsoft.com/office/drawing/2014/main" id="{80EDC0E3-077A-C21A-0052-81EBA198EBD8}"/>
                </a:ext>
              </a:extLst>
            </p:cNvPr>
            <p:cNvSpPr txBox="1"/>
            <p:nvPr/>
          </p:nvSpPr>
          <p:spPr>
            <a:xfrm>
              <a:off x="-13563" y="1019407"/>
              <a:ext cx="1058588" cy="370793"/>
            </a:xfrm>
            <a:prstGeom prst="rect">
              <a:avLst/>
            </a:prstGeom>
            <a:noFill/>
          </p:spPr>
          <p:txBody>
            <a:bodyPr wrap="square" rtlCol="0">
              <a:spAutoFit/>
            </a:bodyPr>
            <a:lstStyle/>
            <a:p>
              <a:pPr algn="ctr">
                <a:defRPr/>
              </a:pPr>
              <a:r>
                <a:rPr lang="en-US" sz="1050" b="1">
                  <a:solidFill>
                    <a:prstClr val="black"/>
                  </a:solidFill>
                </a:rPr>
                <a:t>180°Dipole</a:t>
              </a:r>
            </a:p>
            <a:p>
              <a:pPr algn="ctr">
                <a:defRPr/>
              </a:pPr>
              <a:r>
                <a:rPr lang="en-US" sz="1050" b="1">
                  <a:solidFill>
                    <a:prstClr val="black"/>
                  </a:solidFill>
                </a:rPr>
                <a:t>(U-turn)</a:t>
              </a:r>
            </a:p>
          </p:txBody>
        </p:sp>
        <p:cxnSp>
          <p:nvCxnSpPr>
            <p:cNvPr id="94" name="Straight Arrow Connector 93">
              <a:extLst>
                <a:ext uri="{FF2B5EF4-FFF2-40B4-BE49-F238E27FC236}">
                  <a16:creationId xmlns:a16="http://schemas.microsoft.com/office/drawing/2014/main" id="{0B67E6BA-7CF8-C1B7-EDAF-1BB7F754EA27}"/>
                </a:ext>
              </a:extLst>
            </p:cNvPr>
            <p:cNvCxnSpPr>
              <a:cxnSpLocks/>
              <a:stCxn id="93" idx="2"/>
            </p:cNvCxnSpPr>
            <p:nvPr/>
          </p:nvCxnSpPr>
          <p:spPr>
            <a:xfrm>
              <a:off x="515731" y="1390200"/>
              <a:ext cx="234822" cy="94257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29" name="Rectangle: Rounded Corners 28">
              <a:extLst>
                <a:ext uri="{FF2B5EF4-FFF2-40B4-BE49-F238E27FC236}">
                  <a16:creationId xmlns:a16="http://schemas.microsoft.com/office/drawing/2014/main" id="{22CD6A30-F083-9BDC-51EA-64A530E51202}"/>
                </a:ext>
              </a:extLst>
            </p:cNvPr>
            <p:cNvSpPr/>
            <p:nvPr/>
          </p:nvSpPr>
          <p:spPr>
            <a:xfrm>
              <a:off x="7577897" y="2876752"/>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transport</a:t>
              </a:r>
            </a:p>
          </p:txBody>
        </p:sp>
        <p:sp>
          <p:nvSpPr>
            <p:cNvPr id="103" name="TextBox 102">
              <a:extLst>
                <a:ext uri="{FF2B5EF4-FFF2-40B4-BE49-F238E27FC236}">
                  <a16:creationId xmlns:a16="http://schemas.microsoft.com/office/drawing/2014/main" id="{1F844CFC-ECC7-AAF6-0FD7-8F1760EDEA44}"/>
                </a:ext>
              </a:extLst>
            </p:cNvPr>
            <p:cNvSpPr txBox="1"/>
            <p:nvPr/>
          </p:nvSpPr>
          <p:spPr>
            <a:xfrm>
              <a:off x="3989942" y="3414105"/>
              <a:ext cx="429496" cy="233463"/>
            </a:xfrm>
            <a:prstGeom prst="rect">
              <a:avLst/>
            </a:prstGeom>
            <a:noFill/>
          </p:spPr>
          <p:txBody>
            <a:bodyPr wrap="square" rtlCol="0">
              <a:spAutoFit/>
            </a:bodyPr>
            <a:lstStyle/>
            <a:p>
              <a:pPr algn="ctr">
                <a:defRPr/>
              </a:pPr>
              <a:r>
                <a:rPr lang="en-US" sz="1050" b="1">
                  <a:solidFill>
                    <a:prstClr val="black"/>
                  </a:solidFill>
                </a:rPr>
                <a:t>PM</a:t>
              </a:r>
            </a:p>
          </p:txBody>
        </p:sp>
        <p:cxnSp>
          <p:nvCxnSpPr>
            <p:cNvPr id="104" name="Straight Arrow Connector 103">
              <a:extLst>
                <a:ext uri="{FF2B5EF4-FFF2-40B4-BE49-F238E27FC236}">
                  <a16:creationId xmlns:a16="http://schemas.microsoft.com/office/drawing/2014/main" id="{2A6B6A82-B8E6-E399-BB31-A6FBB49DEB65}"/>
                </a:ext>
              </a:extLst>
            </p:cNvPr>
            <p:cNvCxnSpPr>
              <a:cxnSpLocks/>
              <a:stCxn id="103" idx="0"/>
            </p:cNvCxnSpPr>
            <p:nvPr/>
          </p:nvCxnSpPr>
          <p:spPr>
            <a:xfrm flipV="1">
              <a:off x="4204691" y="2792843"/>
              <a:ext cx="282813" cy="621262"/>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3C68054E-19A6-0ABB-E0E7-52946812B6A4}"/>
                </a:ext>
              </a:extLst>
            </p:cNvPr>
            <p:cNvSpPr txBox="1"/>
            <p:nvPr/>
          </p:nvSpPr>
          <p:spPr>
            <a:xfrm>
              <a:off x="5096412" y="3597732"/>
              <a:ext cx="429496" cy="233463"/>
            </a:xfrm>
            <a:prstGeom prst="rect">
              <a:avLst/>
            </a:prstGeom>
            <a:noFill/>
          </p:spPr>
          <p:txBody>
            <a:bodyPr wrap="square" rtlCol="0">
              <a:spAutoFit/>
            </a:bodyPr>
            <a:lstStyle/>
            <a:p>
              <a:pPr algn="ctr">
                <a:defRPr/>
              </a:pPr>
              <a:r>
                <a:rPr lang="en-US" sz="1050" b="1">
                  <a:solidFill>
                    <a:prstClr val="black"/>
                  </a:solidFill>
                </a:rPr>
                <a:t>PM</a:t>
              </a:r>
            </a:p>
          </p:txBody>
        </p:sp>
        <p:cxnSp>
          <p:nvCxnSpPr>
            <p:cNvPr id="109" name="Straight Arrow Connector 108">
              <a:extLst>
                <a:ext uri="{FF2B5EF4-FFF2-40B4-BE49-F238E27FC236}">
                  <a16:creationId xmlns:a16="http://schemas.microsoft.com/office/drawing/2014/main" id="{97AD1FED-DD1E-7B1B-F698-E01FEAD69D7F}"/>
                </a:ext>
              </a:extLst>
            </p:cNvPr>
            <p:cNvCxnSpPr>
              <a:cxnSpLocks/>
              <a:stCxn id="108" idx="0"/>
            </p:cNvCxnSpPr>
            <p:nvPr/>
          </p:nvCxnSpPr>
          <p:spPr>
            <a:xfrm flipV="1">
              <a:off x="5311160" y="2796425"/>
              <a:ext cx="497701" cy="80130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428D87A9-A66A-DE62-06E6-D22EDE983D87}"/>
                </a:ext>
              </a:extLst>
            </p:cNvPr>
            <p:cNvSpPr txBox="1"/>
            <p:nvPr/>
          </p:nvSpPr>
          <p:spPr>
            <a:xfrm>
              <a:off x="5795706" y="3627055"/>
              <a:ext cx="429496" cy="233463"/>
            </a:xfrm>
            <a:prstGeom prst="rect">
              <a:avLst/>
            </a:prstGeom>
            <a:noFill/>
          </p:spPr>
          <p:txBody>
            <a:bodyPr wrap="square" rtlCol="0">
              <a:spAutoFit/>
            </a:bodyPr>
            <a:lstStyle/>
            <a:p>
              <a:pPr algn="ctr">
                <a:defRPr/>
              </a:pPr>
              <a:r>
                <a:rPr lang="en-US" sz="1050" b="1">
                  <a:solidFill>
                    <a:prstClr val="black"/>
                  </a:solidFill>
                </a:rPr>
                <a:t>PM</a:t>
              </a:r>
            </a:p>
          </p:txBody>
        </p:sp>
        <p:cxnSp>
          <p:nvCxnSpPr>
            <p:cNvPr id="118" name="Straight Arrow Connector 117">
              <a:extLst>
                <a:ext uri="{FF2B5EF4-FFF2-40B4-BE49-F238E27FC236}">
                  <a16:creationId xmlns:a16="http://schemas.microsoft.com/office/drawing/2014/main" id="{7565AD1F-15FA-5190-66EE-1A6AFBB378F1}"/>
                </a:ext>
              </a:extLst>
            </p:cNvPr>
            <p:cNvCxnSpPr>
              <a:cxnSpLocks/>
              <a:stCxn id="117" idx="0"/>
            </p:cNvCxnSpPr>
            <p:nvPr/>
          </p:nvCxnSpPr>
          <p:spPr>
            <a:xfrm flipV="1">
              <a:off x="6010455" y="2791562"/>
              <a:ext cx="384944" cy="83549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25" name="TextBox 124">
              <a:extLst>
                <a:ext uri="{FF2B5EF4-FFF2-40B4-BE49-F238E27FC236}">
                  <a16:creationId xmlns:a16="http://schemas.microsoft.com/office/drawing/2014/main" id="{06A78F42-BC46-5492-80A5-53B1E427B18A}"/>
                </a:ext>
              </a:extLst>
            </p:cNvPr>
            <p:cNvSpPr txBox="1"/>
            <p:nvPr/>
          </p:nvSpPr>
          <p:spPr>
            <a:xfrm>
              <a:off x="6277342" y="890140"/>
              <a:ext cx="1550835" cy="514991"/>
            </a:xfrm>
            <a:prstGeom prst="rect">
              <a:avLst/>
            </a:prstGeom>
            <a:noFill/>
          </p:spPr>
          <p:txBody>
            <a:bodyPr wrap="square" rtlCol="0">
              <a:spAutoFit/>
            </a:bodyPr>
            <a:lstStyle/>
            <a:p>
              <a:pPr algn="ctr">
                <a:defRPr/>
              </a:pPr>
              <a:r>
                <a:rPr lang="en-US" sz="1050" b="1">
                  <a:solidFill>
                    <a:prstClr val="black"/>
                  </a:solidFill>
                </a:rPr>
                <a:t>RF diagnostics line with Deflecting cavity</a:t>
              </a:r>
            </a:p>
            <a:p>
              <a:pPr algn="ctr">
                <a:defRPr/>
              </a:pPr>
              <a:endParaRPr lang="en-US" sz="1050" b="1">
                <a:solidFill>
                  <a:prstClr val="black"/>
                </a:solidFill>
              </a:endParaRPr>
            </a:p>
          </p:txBody>
        </p:sp>
        <p:cxnSp>
          <p:nvCxnSpPr>
            <p:cNvPr id="126" name="Straight Arrow Connector 125">
              <a:extLst>
                <a:ext uri="{FF2B5EF4-FFF2-40B4-BE49-F238E27FC236}">
                  <a16:creationId xmlns:a16="http://schemas.microsoft.com/office/drawing/2014/main" id="{94B248E0-5474-9E30-5653-FDAE91119B7A}"/>
                </a:ext>
              </a:extLst>
            </p:cNvPr>
            <p:cNvCxnSpPr>
              <a:cxnSpLocks/>
            </p:cNvCxnSpPr>
            <p:nvPr/>
          </p:nvCxnSpPr>
          <p:spPr>
            <a:xfrm>
              <a:off x="7258914" y="1457697"/>
              <a:ext cx="692692" cy="821908"/>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1" name="Rectangle: Rounded Corners 30">
              <a:extLst>
                <a:ext uri="{FF2B5EF4-FFF2-40B4-BE49-F238E27FC236}">
                  <a16:creationId xmlns:a16="http://schemas.microsoft.com/office/drawing/2014/main" id="{D4E11B16-5546-7976-04BA-0B177EDD9B27}"/>
                </a:ext>
              </a:extLst>
            </p:cNvPr>
            <p:cNvSpPr/>
            <p:nvPr/>
          </p:nvSpPr>
          <p:spPr>
            <a:xfrm rot="1021393">
              <a:off x="6429763" y="3076364"/>
              <a:ext cx="885789"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Injector test</a:t>
              </a:r>
            </a:p>
          </p:txBody>
        </p:sp>
        <p:sp>
          <p:nvSpPr>
            <p:cNvPr id="144" name="Rectangle 143">
              <a:extLst>
                <a:ext uri="{FF2B5EF4-FFF2-40B4-BE49-F238E27FC236}">
                  <a16:creationId xmlns:a16="http://schemas.microsoft.com/office/drawing/2014/main" id="{D94C4664-3205-626A-093C-95DB3C47FC36}"/>
                </a:ext>
              </a:extLst>
            </p:cNvPr>
            <p:cNvSpPr/>
            <p:nvPr/>
          </p:nvSpPr>
          <p:spPr>
            <a:xfrm>
              <a:off x="856555" y="2516739"/>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145" name="Right Arrow 63">
              <a:extLst>
                <a:ext uri="{FF2B5EF4-FFF2-40B4-BE49-F238E27FC236}">
                  <a16:creationId xmlns:a16="http://schemas.microsoft.com/office/drawing/2014/main" id="{BFFFBA1D-EF0F-FEA6-AF84-BCBAC9CC915B}"/>
                </a:ext>
              </a:extLst>
            </p:cNvPr>
            <p:cNvSpPr/>
            <p:nvPr/>
          </p:nvSpPr>
          <p:spPr>
            <a:xfrm flipV="1">
              <a:off x="1063451" y="2639425"/>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7" name="Rectangle: Rounded Corners 146">
              <a:extLst>
                <a:ext uri="{FF2B5EF4-FFF2-40B4-BE49-F238E27FC236}">
                  <a16:creationId xmlns:a16="http://schemas.microsoft.com/office/drawing/2014/main" id="{9B169C78-21DF-DB74-BE2D-C688C8F56EBB}"/>
                </a:ext>
              </a:extLst>
            </p:cNvPr>
            <p:cNvSpPr/>
            <p:nvPr/>
          </p:nvSpPr>
          <p:spPr>
            <a:xfrm>
              <a:off x="3126729" y="3779043"/>
              <a:ext cx="157407" cy="2500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Rounded Corners 34">
              <a:extLst>
                <a:ext uri="{FF2B5EF4-FFF2-40B4-BE49-F238E27FC236}">
                  <a16:creationId xmlns:a16="http://schemas.microsoft.com/office/drawing/2014/main" id="{4EE81FE3-3AB8-9F78-EA6B-6C21ABB8B23B}"/>
                </a:ext>
              </a:extLst>
            </p:cNvPr>
            <p:cNvSpPr/>
            <p:nvPr/>
          </p:nvSpPr>
          <p:spPr>
            <a:xfrm>
              <a:off x="118511" y="2437687"/>
              <a:ext cx="502014" cy="105851"/>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HSR</a:t>
              </a:r>
            </a:p>
          </p:txBody>
        </p:sp>
        <p:sp>
          <p:nvSpPr>
            <p:cNvPr id="151" name="Rectangle 150">
              <a:extLst>
                <a:ext uri="{FF2B5EF4-FFF2-40B4-BE49-F238E27FC236}">
                  <a16:creationId xmlns:a16="http://schemas.microsoft.com/office/drawing/2014/main" id="{71A2E0E7-DBB6-16FA-7857-9253B8B795A9}"/>
                </a:ext>
              </a:extLst>
            </p:cNvPr>
            <p:cNvSpPr/>
            <p:nvPr/>
          </p:nvSpPr>
          <p:spPr>
            <a:xfrm>
              <a:off x="4576876" y="2041671"/>
              <a:ext cx="539957" cy="205996"/>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00" b="1" i="1">
                  <a:ln w="11430"/>
                  <a:solidFill>
                    <a:srgbClr val="66FFFF"/>
                  </a:solidFill>
                  <a:effectLst>
                    <a:outerShdw blurRad="50800" dist="39000" dir="5460000" algn="tl">
                      <a:srgbClr val="000000">
                        <a:alpha val="38000"/>
                      </a:srgbClr>
                    </a:outerShdw>
                  </a:effectLst>
                  <a:cs typeface="Adobe Thai" panose="02040503050201020203" pitchFamily="18" charset="-34"/>
                </a:rPr>
                <a:t>hadron</a:t>
              </a:r>
              <a:endParaRPr lang="en-US" sz="1200" b="1" i="1" baseline="30000">
                <a:ln w="11430"/>
                <a:solidFill>
                  <a:srgbClr val="66FFFF"/>
                </a:solidFill>
                <a:effectLst>
                  <a:outerShdw blurRad="50800" dist="39000" dir="5460000" algn="tl">
                    <a:srgbClr val="000000">
                      <a:alpha val="38000"/>
                    </a:srgbClr>
                  </a:outerShdw>
                </a:effectLst>
                <a:cs typeface="Adobe Thai" panose="02040503050201020203" pitchFamily="18" charset="-34"/>
              </a:endParaRPr>
            </a:p>
          </p:txBody>
        </p:sp>
        <p:sp>
          <p:nvSpPr>
            <p:cNvPr id="152" name="Rectangle 151">
              <a:extLst>
                <a:ext uri="{FF2B5EF4-FFF2-40B4-BE49-F238E27FC236}">
                  <a16:creationId xmlns:a16="http://schemas.microsoft.com/office/drawing/2014/main" id="{122A6EE2-2980-824B-A10D-7D2D69872E2F}"/>
                </a:ext>
              </a:extLst>
            </p:cNvPr>
            <p:cNvSpPr/>
            <p:nvPr/>
          </p:nvSpPr>
          <p:spPr>
            <a:xfrm>
              <a:off x="8640136" y="2055780"/>
              <a:ext cx="539957" cy="205996"/>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00" b="1" i="1">
                  <a:ln w="11430"/>
                  <a:solidFill>
                    <a:srgbClr val="66FFFF"/>
                  </a:solidFill>
                  <a:effectLst>
                    <a:outerShdw blurRad="50800" dist="39000" dir="5460000" algn="tl">
                      <a:srgbClr val="000000">
                        <a:alpha val="38000"/>
                      </a:srgbClr>
                    </a:outerShdw>
                  </a:effectLst>
                  <a:cs typeface="Adobe Thai" panose="02040503050201020203" pitchFamily="18" charset="-34"/>
                </a:rPr>
                <a:t>hadron</a:t>
              </a:r>
              <a:endParaRPr lang="en-US" sz="900" b="1" i="1" baseline="30000">
                <a:ln w="11430"/>
                <a:solidFill>
                  <a:srgbClr val="66FFFF"/>
                </a:solidFill>
                <a:effectLst>
                  <a:outerShdw blurRad="50800" dist="39000" dir="5460000" algn="tl">
                    <a:srgbClr val="000000">
                      <a:alpha val="38000"/>
                    </a:srgbClr>
                  </a:outerShdw>
                </a:effectLst>
                <a:cs typeface="Adobe Thai" panose="02040503050201020203" pitchFamily="18" charset="-34"/>
              </a:endParaRPr>
            </a:p>
          </p:txBody>
        </p:sp>
        <p:sp>
          <p:nvSpPr>
            <p:cNvPr id="153" name="Rectangle 152">
              <a:extLst>
                <a:ext uri="{FF2B5EF4-FFF2-40B4-BE49-F238E27FC236}">
                  <a16:creationId xmlns:a16="http://schemas.microsoft.com/office/drawing/2014/main" id="{DB977FAE-59E9-CECB-C973-DB972D09BE43}"/>
                </a:ext>
              </a:extLst>
            </p:cNvPr>
            <p:cNvSpPr/>
            <p:nvPr/>
          </p:nvSpPr>
          <p:spPr>
            <a:xfrm>
              <a:off x="194279" y="2056730"/>
              <a:ext cx="539957" cy="205996"/>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00" b="1" i="1">
                  <a:ln w="11430"/>
                  <a:solidFill>
                    <a:srgbClr val="66FFFF"/>
                  </a:solidFill>
                  <a:effectLst>
                    <a:outerShdw blurRad="50800" dist="39000" dir="5460000" algn="tl">
                      <a:srgbClr val="000000">
                        <a:alpha val="38000"/>
                      </a:srgbClr>
                    </a:outerShdw>
                  </a:effectLst>
                  <a:cs typeface="Adobe Thai" panose="02040503050201020203" pitchFamily="18" charset="-34"/>
                </a:rPr>
                <a:t>hadron</a:t>
              </a:r>
              <a:endParaRPr lang="en-US" sz="900" b="1" i="1" baseline="30000">
                <a:ln w="11430"/>
                <a:solidFill>
                  <a:srgbClr val="66FFFF"/>
                </a:solidFill>
                <a:effectLst>
                  <a:outerShdw blurRad="50800" dist="39000" dir="5460000" algn="tl">
                    <a:srgbClr val="000000">
                      <a:alpha val="38000"/>
                    </a:srgbClr>
                  </a:outerShdw>
                </a:effectLst>
                <a:cs typeface="Adobe Thai" panose="02040503050201020203" pitchFamily="18" charset="-34"/>
              </a:endParaRPr>
            </a:p>
          </p:txBody>
        </p:sp>
        <p:sp>
          <p:nvSpPr>
            <p:cNvPr id="154" name="Right Arrow 63">
              <a:extLst>
                <a:ext uri="{FF2B5EF4-FFF2-40B4-BE49-F238E27FC236}">
                  <a16:creationId xmlns:a16="http://schemas.microsoft.com/office/drawing/2014/main" id="{481EEB6D-F197-5876-EA93-47C73E47D3EF}"/>
                </a:ext>
              </a:extLst>
            </p:cNvPr>
            <p:cNvSpPr/>
            <p:nvPr/>
          </p:nvSpPr>
          <p:spPr>
            <a:xfrm rot="10800000" flipV="1">
              <a:off x="4449821" y="2266747"/>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5" name="Rectangle 154">
              <a:extLst>
                <a:ext uri="{FF2B5EF4-FFF2-40B4-BE49-F238E27FC236}">
                  <a16:creationId xmlns:a16="http://schemas.microsoft.com/office/drawing/2014/main" id="{B2675818-5A54-D61E-C7D6-971C549C6EDA}"/>
                </a:ext>
              </a:extLst>
            </p:cNvPr>
            <p:cNvSpPr/>
            <p:nvPr/>
          </p:nvSpPr>
          <p:spPr>
            <a:xfrm>
              <a:off x="4576710" y="2141848"/>
              <a:ext cx="266125" cy="27610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200" b="1">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1200" b="1" baseline="3000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32" name="Rectangle: Rounded Corners 31">
              <a:extLst>
                <a:ext uri="{FF2B5EF4-FFF2-40B4-BE49-F238E27FC236}">
                  <a16:creationId xmlns:a16="http://schemas.microsoft.com/office/drawing/2014/main" id="{BE24DC4F-29EE-5231-7041-A1B777AF59CC}"/>
                </a:ext>
              </a:extLst>
            </p:cNvPr>
            <p:cNvSpPr/>
            <p:nvPr/>
          </p:nvSpPr>
          <p:spPr>
            <a:xfrm rot="943377">
              <a:off x="7449105" y="2022212"/>
              <a:ext cx="921111" cy="13666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i="1">
                  <a:solidFill>
                    <a:prstClr val="black"/>
                  </a:solidFill>
                </a:rPr>
                <a:t>RF diagnostic</a:t>
              </a:r>
            </a:p>
          </p:txBody>
        </p:sp>
      </p:grpSp>
      <p:sp>
        <p:nvSpPr>
          <p:cNvPr id="2" name="TextBox 1">
            <a:extLst>
              <a:ext uri="{FF2B5EF4-FFF2-40B4-BE49-F238E27FC236}">
                <a16:creationId xmlns:a16="http://schemas.microsoft.com/office/drawing/2014/main" id="{55C9C6F7-326E-643C-0A1F-B485265A346A}"/>
              </a:ext>
            </a:extLst>
          </p:cNvPr>
          <p:cNvSpPr txBox="1"/>
          <p:nvPr/>
        </p:nvSpPr>
        <p:spPr>
          <a:xfrm>
            <a:off x="10559557" y="4618899"/>
            <a:ext cx="1402948" cy="369332"/>
          </a:xfrm>
          <a:prstGeom prst="rect">
            <a:avLst/>
          </a:prstGeom>
          <a:noFill/>
        </p:spPr>
        <p:txBody>
          <a:bodyPr wrap="none" rtlCol="0">
            <a:spAutoFit/>
          </a:bodyPr>
          <a:lstStyle/>
          <a:p>
            <a:pPr>
              <a:defRPr/>
            </a:pPr>
            <a:r>
              <a:rPr lang="en-US">
                <a:solidFill>
                  <a:srgbClr val="FF0000"/>
                </a:solidFill>
                <a:latin typeface="Arial" panose="020B0604020202020204" pitchFamily="34" charset="0"/>
                <a:cs typeface="Arial" panose="020B0604020202020204" pitchFamily="34" charset="0"/>
              </a:rPr>
              <a:t>Not to scale</a:t>
            </a:r>
          </a:p>
        </p:txBody>
      </p:sp>
      <p:sp>
        <p:nvSpPr>
          <p:cNvPr id="20" name="TextBox 19">
            <a:extLst>
              <a:ext uri="{FF2B5EF4-FFF2-40B4-BE49-F238E27FC236}">
                <a16:creationId xmlns:a16="http://schemas.microsoft.com/office/drawing/2014/main" id="{8DE60416-5BD1-7F1C-31C3-EAA44F46173B}"/>
              </a:ext>
            </a:extLst>
          </p:cNvPr>
          <p:cNvSpPr txBox="1"/>
          <p:nvPr/>
        </p:nvSpPr>
        <p:spPr>
          <a:xfrm>
            <a:off x="379169" y="48091"/>
            <a:ext cx="11812831" cy="646331"/>
          </a:xfrm>
          <a:prstGeom prst="rect">
            <a:avLst/>
          </a:prstGeom>
          <a:noFill/>
        </p:spPr>
        <p:txBody>
          <a:bodyPr wrap="square">
            <a:spAutoFit/>
          </a:bodyPr>
          <a:lstStyle/>
          <a:p>
            <a:r>
              <a:rPr lang="en-US" sz="3600" b="1"/>
              <a:t>Low-Energy Cooler (LEC) for the EIC</a:t>
            </a:r>
          </a:p>
        </p:txBody>
      </p:sp>
      <p:sp>
        <p:nvSpPr>
          <p:cNvPr id="3" name="TextBox 2">
            <a:extLst>
              <a:ext uri="{FF2B5EF4-FFF2-40B4-BE49-F238E27FC236}">
                <a16:creationId xmlns:a16="http://schemas.microsoft.com/office/drawing/2014/main" id="{2F592661-F8F7-4D49-7EC2-DE99D6D01036}"/>
              </a:ext>
            </a:extLst>
          </p:cNvPr>
          <p:cNvSpPr txBox="1"/>
          <p:nvPr/>
        </p:nvSpPr>
        <p:spPr>
          <a:xfrm>
            <a:off x="2446567" y="5666624"/>
            <a:ext cx="7802136" cy="646331"/>
          </a:xfrm>
          <a:prstGeom prst="rect">
            <a:avLst/>
          </a:prstGeom>
          <a:noFill/>
        </p:spPr>
        <p:txBody>
          <a:bodyPr wrap="none" rtlCol="0">
            <a:spAutoFit/>
          </a:bodyPr>
          <a:lstStyle/>
          <a:p>
            <a:r>
              <a:rPr lang="en-US" b="1">
                <a:solidFill>
                  <a:srgbClr val="18649A"/>
                </a:solidFill>
              </a:rPr>
              <a:t>The LEC is scaled up version of LEReC (which operated 2019-2025): </a:t>
            </a:r>
          </a:p>
          <a:p>
            <a:r>
              <a:rPr lang="en-US">
                <a:solidFill>
                  <a:srgbClr val="18649A"/>
                </a:solidFill>
              </a:rPr>
              <a:t>more RF cavities, longer cooling section, higher beam current.</a:t>
            </a:r>
          </a:p>
        </p:txBody>
      </p:sp>
      <p:sp>
        <p:nvSpPr>
          <p:cNvPr id="26" name="Slide Number Placeholder 3">
            <a:extLst>
              <a:ext uri="{FF2B5EF4-FFF2-40B4-BE49-F238E27FC236}">
                <a16:creationId xmlns:a16="http://schemas.microsoft.com/office/drawing/2014/main" id="{C3D678F7-82EB-CCD1-8381-751E45C7816D}"/>
              </a:ext>
            </a:extLst>
          </p:cNvPr>
          <p:cNvSpPr txBox="1">
            <a:spLocks/>
          </p:cNvSpPr>
          <p:nvPr/>
        </p:nvSpPr>
        <p:spPr>
          <a:xfrm>
            <a:off x="8028079" y="6341702"/>
            <a:ext cx="2765001" cy="399204"/>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4" name="TextBox 3">
            <a:extLst>
              <a:ext uri="{FF2B5EF4-FFF2-40B4-BE49-F238E27FC236}">
                <a16:creationId xmlns:a16="http://schemas.microsoft.com/office/drawing/2014/main" id="{69E638CB-895C-9B48-13C8-AFD9820DA86D}"/>
              </a:ext>
            </a:extLst>
          </p:cNvPr>
          <p:cNvSpPr txBox="1"/>
          <p:nvPr/>
        </p:nvSpPr>
        <p:spPr>
          <a:xfrm>
            <a:off x="8385499" y="6328913"/>
            <a:ext cx="2941896" cy="369332"/>
          </a:xfrm>
          <a:prstGeom prst="rect">
            <a:avLst/>
          </a:prstGeom>
          <a:noFill/>
        </p:spPr>
        <p:txBody>
          <a:bodyPr wrap="none" rtlCol="0">
            <a:spAutoFit/>
          </a:bodyPr>
          <a:lstStyle/>
          <a:p>
            <a:r>
              <a:rPr lang="en-US"/>
              <a:t>Courtesy of Alexei Fedotov</a:t>
            </a:r>
          </a:p>
        </p:txBody>
      </p:sp>
    </p:spTree>
    <p:extLst>
      <p:ext uri="{BB962C8B-B14F-4D97-AF65-F5344CB8AC3E}">
        <p14:creationId xmlns:p14="http://schemas.microsoft.com/office/powerpoint/2010/main" val="166193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83D519F-7103-B29B-A748-75FBE8D557C6}"/>
              </a:ext>
            </a:extLst>
          </p:cNvPr>
          <p:cNvSpPr>
            <a:spLocks noGrp="1"/>
          </p:cNvSpPr>
          <p:nvPr>
            <p:ph idx="1"/>
          </p:nvPr>
        </p:nvSpPr>
        <p:spPr>
          <a:xfrm>
            <a:off x="466344" y="978408"/>
            <a:ext cx="6131815" cy="4265307"/>
          </a:xfrm>
        </p:spPr>
        <p:txBody>
          <a:bodyPr>
            <a:noAutofit/>
          </a:bodyPr>
          <a:lstStyle/>
          <a:p>
            <a:r>
              <a:rPr lang="en-US" sz="1800" dirty="0">
                <a:latin typeface="+mn-lt"/>
              </a:rPr>
              <a:t>Existing cold bore beam pipes are stainless steel</a:t>
            </a:r>
          </a:p>
          <a:p>
            <a:pPr lvl="1"/>
            <a:r>
              <a:rPr lang="en-US" sz="1400" b="1" dirty="0">
                <a:latin typeface="+mn-lt"/>
              </a:rPr>
              <a:t>High surface resistance  -&gt; Excessive resistive wall heating</a:t>
            </a:r>
          </a:p>
          <a:p>
            <a:pPr lvl="1"/>
            <a:r>
              <a:rPr lang="en-US" sz="1400" b="1" dirty="0">
                <a:latin typeface="+mn-lt"/>
              </a:rPr>
              <a:t>High secondary electron yield (SEY) -&gt; Electron cloud formation</a:t>
            </a:r>
          </a:p>
          <a:p>
            <a:r>
              <a:rPr lang="en-US" sz="1800" dirty="0">
                <a:latin typeface="+mn-lt"/>
              </a:rPr>
              <a:t>Aggressive new parameters required for EIC</a:t>
            </a:r>
          </a:p>
          <a:p>
            <a:pPr lvl="1"/>
            <a:r>
              <a:rPr lang="en-US" sz="1400" dirty="0">
                <a:latin typeface="+mn-lt"/>
              </a:rPr>
              <a:t>High stored current </a:t>
            </a:r>
            <a:r>
              <a:rPr lang="en-US" sz="1400" b="1" dirty="0">
                <a:latin typeface="+mn-lt"/>
              </a:rPr>
              <a:t>(.72 A vs .27 A)</a:t>
            </a:r>
          </a:p>
          <a:p>
            <a:pPr lvl="1"/>
            <a:r>
              <a:rPr lang="en-US" sz="1400" dirty="0">
                <a:latin typeface="+mn-lt"/>
              </a:rPr>
              <a:t>Reduced bunch length </a:t>
            </a:r>
            <a:r>
              <a:rPr lang="en-US" sz="1400" b="1" dirty="0">
                <a:latin typeface="+mn-lt"/>
              </a:rPr>
              <a:t>(60 cm vs 600 cm)</a:t>
            </a:r>
          </a:p>
          <a:p>
            <a:pPr lvl="1"/>
            <a:r>
              <a:rPr lang="en-US" sz="1400" dirty="0">
                <a:latin typeface="+mn-lt"/>
              </a:rPr>
              <a:t>Short bunch spacing </a:t>
            </a:r>
            <a:r>
              <a:rPr lang="en-US" sz="1400" b="1" dirty="0">
                <a:latin typeface="+mn-lt"/>
              </a:rPr>
              <a:t>(10 ns vs 108 ns)</a:t>
            </a:r>
          </a:p>
          <a:p>
            <a:pPr lvl="1"/>
            <a:r>
              <a:rPr lang="en-US" sz="1400" dirty="0">
                <a:latin typeface="+mn-lt"/>
              </a:rPr>
              <a:t>High bunch charge (1.2x10</a:t>
            </a:r>
            <a:r>
              <a:rPr lang="en-US" sz="1400" baseline="30000" dirty="0">
                <a:latin typeface="+mn-lt"/>
              </a:rPr>
              <a:t>11</a:t>
            </a:r>
            <a:r>
              <a:rPr lang="en-US" sz="1400" dirty="0">
                <a:latin typeface="+mn-lt"/>
              </a:rPr>
              <a:t> ppb)</a:t>
            </a:r>
            <a:endParaRPr lang="en-US" sz="1400" baseline="30000" dirty="0">
              <a:latin typeface="+mn-lt"/>
            </a:endParaRPr>
          </a:p>
          <a:p>
            <a:pPr lvl="1"/>
            <a:endParaRPr lang="en-US" sz="1400" dirty="0">
              <a:latin typeface="+mn-lt"/>
            </a:endParaRPr>
          </a:p>
        </p:txBody>
      </p:sp>
      <p:sp>
        <p:nvSpPr>
          <p:cNvPr id="9" name="Title 1">
            <a:extLst>
              <a:ext uri="{FF2B5EF4-FFF2-40B4-BE49-F238E27FC236}">
                <a16:creationId xmlns:a16="http://schemas.microsoft.com/office/drawing/2014/main" id="{2ACFB902-BAD5-6B21-6146-DF655F83BAED}"/>
              </a:ext>
            </a:extLst>
          </p:cNvPr>
          <p:cNvSpPr>
            <a:spLocks noGrp="1"/>
          </p:cNvSpPr>
          <p:nvPr>
            <p:ph type="title"/>
          </p:nvPr>
        </p:nvSpPr>
        <p:spPr>
          <a:xfrm>
            <a:off x="462579" y="0"/>
            <a:ext cx="11499925" cy="825178"/>
          </a:xfrm>
        </p:spPr>
        <p:txBody>
          <a:bodyPr/>
          <a:lstStyle/>
          <a:p>
            <a:r>
              <a:rPr lang="en-US">
                <a:solidFill>
                  <a:schemeClr val="tx1"/>
                </a:solidFill>
                <a:cs typeface="Arial"/>
              </a:rPr>
              <a:t>HSR Existing Vacuum System</a:t>
            </a:r>
            <a:endParaRPr lang="en-US">
              <a:solidFill>
                <a:schemeClr val="tx1"/>
              </a:solidFill>
            </a:endParaRPr>
          </a:p>
        </p:txBody>
      </p:sp>
      <p:pic>
        <p:nvPicPr>
          <p:cNvPr id="2" name="Picture 1">
            <a:extLst>
              <a:ext uri="{FF2B5EF4-FFF2-40B4-BE49-F238E27FC236}">
                <a16:creationId xmlns:a16="http://schemas.microsoft.com/office/drawing/2014/main" id="{A6CE05FD-948B-67BA-30CB-697B898E6E52}"/>
              </a:ext>
            </a:extLst>
          </p:cNvPr>
          <p:cNvPicPr>
            <a:picLocks noChangeAspect="1"/>
          </p:cNvPicPr>
          <p:nvPr/>
        </p:nvPicPr>
        <p:blipFill rotWithShape="1">
          <a:blip r:embed="rId2"/>
          <a:srcRect t="22368" b="2617"/>
          <a:stretch/>
        </p:blipFill>
        <p:spPr>
          <a:xfrm>
            <a:off x="1176700" y="3429000"/>
            <a:ext cx="4919300" cy="2735745"/>
          </a:xfrm>
          <a:prstGeom prst="rect">
            <a:avLst/>
          </a:prstGeom>
        </p:spPr>
      </p:pic>
      <p:pic>
        <p:nvPicPr>
          <p:cNvPr id="1026" name="Picture 2" descr="arc dipole cold mass">
            <a:extLst>
              <a:ext uri="{FF2B5EF4-FFF2-40B4-BE49-F238E27FC236}">
                <a16:creationId xmlns:a16="http://schemas.microsoft.com/office/drawing/2014/main" id="{988B4611-AD34-F1ED-EE94-F4EBB50AC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356" y="825178"/>
            <a:ext cx="4788818" cy="385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635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28</a:t>
            </a:fld>
            <a:endParaRPr lang="en-US"/>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lstStyle/>
          <a:p>
            <a:r>
              <a:rPr lang="en-US"/>
              <a:t>Resistive wall</a:t>
            </a:r>
          </a:p>
        </p:txBody>
      </p:sp>
      <p:pic>
        <p:nvPicPr>
          <p:cNvPr id="11" name="Content Placeholder 10" descr="Diagram, engineering drawing&#10;&#10;AI-generated content may be incorrect.">
            <a:extLst>
              <a:ext uri="{FF2B5EF4-FFF2-40B4-BE49-F238E27FC236}">
                <a16:creationId xmlns:a16="http://schemas.microsoft.com/office/drawing/2014/main" id="{555C2017-F29D-A2C1-0903-72F4F2AD1BE8}"/>
              </a:ext>
            </a:extLst>
          </p:cNvPr>
          <p:cNvPicPr>
            <a:picLocks noGrp="1" noChangeAspect="1"/>
          </p:cNvPicPr>
          <p:nvPr>
            <p:ph idx="1"/>
          </p:nvPr>
        </p:nvPicPr>
        <p:blipFill>
          <a:blip r:embed="rId2"/>
          <a:srcRect l="9324" r="9112"/>
          <a:stretch>
            <a:fillRect/>
          </a:stretch>
        </p:blipFill>
        <p:spPr>
          <a:xfrm>
            <a:off x="6505351" y="898114"/>
            <a:ext cx="5457153" cy="5158527"/>
          </a:xfrm>
        </p:spPr>
      </p:pic>
      <p:sp>
        <p:nvSpPr>
          <p:cNvPr id="4" name="TextBox 3">
            <a:extLst>
              <a:ext uri="{FF2B5EF4-FFF2-40B4-BE49-F238E27FC236}">
                <a16:creationId xmlns:a16="http://schemas.microsoft.com/office/drawing/2014/main" id="{ECCB06C3-2025-69F3-2D2A-805095D22CEE}"/>
              </a:ext>
            </a:extLst>
          </p:cNvPr>
          <p:cNvSpPr txBox="1"/>
          <p:nvPr/>
        </p:nvSpPr>
        <p:spPr>
          <a:xfrm>
            <a:off x="7248183" y="5474068"/>
            <a:ext cx="1680268" cy="584775"/>
          </a:xfrm>
          <a:prstGeom prst="rect">
            <a:avLst/>
          </a:prstGeom>
          <a:noFill/>
        </p:spPr>
        <p:txBody>
          <a:bodyPr wrap="none" rtlCol="0">
            <a:spAutoFit/>
          </a:bodyPr>
          <a:lstStyle/>
          <a:p>
            <a:pPr algn="r"/>
            <a:r>
              <a:rPr lang="en-US" sz="1600" b="1">
                <a:solidFill>
                  <a:srgbClr val="0070C0"/>
                </a:solidFill>
                <a:latin typeface="Arial" panose="020B0604020202020204" pitchFamily="34" charset="0"/>
                <a:cs typeface="Arial" panose="020B0604020202020204" pitchFamily="34" charset="0"/>
              </a:rPr>
              <a:t>Stainless-steel </a:t>
            </a:r>
          </a:p>
          <a:p>
            <a:pPr algn="r"/>
            <a:r>
              <a:rPr lang="en-US" sz="1600" b="1">
                <a:solidFill>
                  <a:srgbClr val="0070C0"/>
                </a:solidFill>
                <a:latin typeface="Arial" panose="020B0604020202020204" pitchFamily="34" charset="0"/>
                <a:cs typeface="Arial" panose="020B0604020202020204" pitchFamily="34" charset="0"/>
              </a:rPr>
              <a:t>beam pipe</a:t>
            </a:r>
          </a:p>
        </p:txBody>
      </p:sp>
      <p:sp>
        <p:nvSpPr>
          <p:cNvPr id="9" name="TextBox 8">
            <a:extLst>
              <a:ext uri="{FF2B5EF4-FFF2-40B4-BE49-F238E27FC236}">
                <a16:creationId xmlns:a16="http://schemas.microsoft.com/office/drawing/2014/main" id="{C96A073D-4036-9721-D0A1-F9AFCCE76F06}"/>
              </a:ext>
            </a:extLst>
          </p:cNvPr>
          <p:cNvSpPr txBox="1"/>
          <p:nvPr/>
        </p:nvSpPr>
        <p:spPr>
          <a:xfrm>
            <a:off x="471423" y="796920"/>
            <a:ext cx="6364806" cy="4231928"/>
          </a:xfrm>
          <a:prstGeom prst="rect">
            <a:avLst/>
          </a:prstGeom>
          <a:noFill/>
        </p:spPr>
        <p:txBody>
          <a:bodyPr wrap="square" rtlCol="0">
            <a:spAutoFit/>
          </a:bodyPr>
          <a:lstStyle/>
          <a:p>
            <a:pPr>
              <a:spcAft>
                <a:spcPts val="600"/>
              </a:spcAft>
            </a:pPr>
            <a:r>
              <a:rPr lang="en-US" b="1" dirty="0"/>
              <a:t>Resistive Wall Heating and Mitigation</a:t>
            </a:r>
            <a:endParaRPr lang="en-US" dirty="0"/>
          </a:p>
          <a:p>
            <a:pPr marL="285750" indent="-285750">
              <a:spcAft>
                <a:spcPts val="600"/>
              </a:spcAft>
              <a:buFont typeface="Wingdings" pitchFamily="2" charset="2"/>
              <a:buChar char="§"/>
            </a:pPr>
            <a:r>
              <a:rPr lang="en-US" dirty="0"/>
              <a:t>Proton beam induces </a:t>
            </a:r>
            <a:r>
              <a:rPr lang="en-US" b="1" dirty="0"/>
              <a:t>~2.5 W/m</a:t>
            </a:r>
            <a:r>
              <a:rPr lang="en-US" dirty="0"/>
              <a:t> heat load on existing stainless-steel beam pipe</a:t>
            </a:r>
          </a:p>
          <a:p>
            <a:pPr marL="285750" indent="-285750">
              <a:spcAft>
                <a:spcPts val="600"/>
              </a:spcAft>
              <a:buFont typeface="Wingdings" pitchFamily="2" charset="2"/>
              <a:buChar char="§"/>
            </a:pPr>
            <a:r>
              <a:rPr lang="en-US" dirty="0"/>
              <a:t>RHIC triplets have </a:t>
            </a:r>
            <a:r>
              <a:rPr lang="en-US" b="1" dirty="0"/>
              <a:t>limited cooling capacity</a:t>
            </a:r>
            <a:r>
              <a:rPr lang="en-US" dirty="0"/>
              <a:t>, reducing thermal margin</a:t>
            </a:r>
          </a:p>
          <a:p>
            <a:pPr marL="285750" indent="-285750">
              <a:spcAft>
                <a:spcPts val="600"/>
              </a:spcAft>
              <a:buFont typeface="Wingdings" pitchFamily="2" charset="2"/>
              <a:buChar char="§"/>
            </a:pPr>
            <a:r>
              <a:rPr lang="en-US" dirty="0"/>
              <a:t>This increases the risk of </a:t>
            </a:r>
            <a:r>
              <a:rPr lang="en-US" b="1" dirty="0"/>
              <a:t>magnet quench</a:t>
            </a:r>
            <a:br>
              <a:rPr lang="en-US" b="1" dirty="0"/>
            </a:br>
            <a:endParaRPr lang="en-US" dirty="0"/>
          </a:p>
          <a:p>
            <a:pPr>
              <a:spcAft>
                <a:spcPts val="600"/>
              </a:spcAft>
            </a:pPr>
            <a:r>
              <a:rPr lang="en-US" b="1" dirty="0"/>
              <a:t>Solution</a:t>
            </a:r>
            <a:endParaRPr lang="en-US" dirty="0"/>
          </a:p>
          <a:p>
            <a:pPr marL="285750" indent="-285750">
              <a:spcAft>
                <a:spcPts val="600"/>
              </a:spcAft>
              <a:buFont typeface="Wingdings" pitchFamily="2" charset="2"/>
              <a:buChar char="§"/>
            </a:pPr>
            <a:r>
              <a:rPr lang="en-US" dirty="0"/>
              <a:t>Install a </a:t>
            </a:r>
            <a:r>
              <a:rPr lang="en-US" b="1" dirty="0"/>
              <a:t>beam screen</a:t>
            </a:r>
            <a:r>
              <a:rPr lang="en-US" dirty="0"/>
              <a:t> with high-conductivity surface</a:t>
            </a:r>
          </a:p>
          <a:p>
            <a:pPr marL="285750" indent="-285750">
              <a:spcAft>
                <a:spcPts val="600"/>
              </a:spcAft>
              <a:buFont typeface="Wingdings" pitchFamily="2" charset="2"/>
              <a:buChar char="§"/>
            </a:pPr>
            <a:r>
              <a:rPr lang="en-US" dirty="0"/>
              <a:t>Use </a:t>
            </a:r>
            <a:r>
              <a:rPr lang="en-US" b="1" dirty="0"/>
              <a:t>high-RRR (≥50) copper</a:t>
            </a:r>
            <a:r>
              <a:rPr lang="en-US" dirty="0"/>
              <a:t> to reduce resistive heating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14" name="Straight Arrow Connector 13">
            <a:extLst>
              <a:ext uri="{FF2B5EF4-FFF2-40B4-BE49-F238E27FC236}">
                <a16:creationId xmlns:a16="http://schemas.microsoft.com/office/drawing/2014/main" id="{013D081F-C261-F251-C403-F791644D428F}"/>
              </a:ext>
            </a:extLst>
          </p:cNvPr>
          <p:cNvCxnSpPr>
            <a:cxnSpLocks/>
          </p:cNvCxnSpPr>
          <p:nvPr/>
        </p:nvCxnSpPr>
        <p:spPr>
          <a:xfrm flipH="1">
            <a:off x="8544791" y="3415148"/>
            <a:ext cx="1068586" cy="0"/>
          </a:xfrm>
          <a:prstGeom prst="straightConnector1">
            <a:avLst/>
          </a:prstGeom>
          <a:ln w="44450">
            <a:solidFill>
              <a:srgbClr val="0070C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7FEB15-7D87-9D2E-79EC-77954032B702}"/>
              </a:ext>
            </a:extLst>
          </p:cNvPr>
          <p:cNvSpPr txBox="1"/>
          <p:nvPr/>
        </p:nvSpPr>
        <p:spPr>
          <a:xfrm>
            <a:off x="8649950" y="3140620"/>
            <a:ext cx="907043" cy="215444"/>
          </a:xfrm>
          <a:prstGeom prst="rect">
            <a:avLst/>
          </a:prstGeom>
          <a:noFill/>
        </p:spPr>
        <p:txBody>
          <a:bodyPr wrap="none" lIns="0" tIns="0" rIns="0" bIns="0" rtlCol="0">
            <a:spAutoFit/>
          </a:bodyPr>
          <a:lstStyle/>
          <a:p>
            <a:r>
              <a:rPr lang="en-US" sz="1400" b="1">
                <a:solidFill>
                  <a:srgbClr val="0070C0"/>
                </a:solidFill>
                <a:ea typeface="Cambria Math" panose="02040503050406030204" pitchFamily="18" charset="0"/>
              </a:rPr>
              <a:t>112.75 </a:t>
            </a:r>
            <a:r>
              <a:rPr lang="en-US" sz="1400" b="1">
                <a:solidFill>
                  <a:srgbClr val="0070C0"/>
                </a:solidFill>
              </a:rPr>
              <a:t>mm</a:t>
            </a:r>
          </a:p>
        </p:txBody>
      </p:sp>
      <p:cxnSp>
        <p:nvCxnSpPr>
          <p:cNvPr id="17" name="Straight Arrow Connector 16">
            <a:extLst>
              <a:ext uri="{FF2B5EF4-FFF2-40B4-BE49-F238E27FC236}">
                <a16:creationId xmlns:a16="http://schemas.microsoft.com/office/drawing/2014/main" id="{6D7935BF-F777-C1D9-7E7A-1A117C02A1A6}"/>
              </a:ext>
            </a:extLst>
          </p:cNvPr>
          <p:cNvCxnSpPr>
            <a:cxnSpLocks/>
          </p:cNvCxnSpPr>
          <p:nvPr/>
        </p:nvCxnSpPr>
        <p:spPr>
          <a:xfrm flipH="1">
            <a:off x="8465153" y="3869634"/>
            <a:ext cx="369594" cy="1604434"/>
          </a:xfrm>
          <a:prstGeom prst="straightConnector1">
            <a:avLst/>
          </a:prstGeom>
          <a:ln w="44450">
            <a:solidFill>
              <a:srgbClr val="0070C0"/>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cxnSp>
      <p:pic>
        <p:nvPicPr>
          <p:cNvPr id="6" name="x_Picture 1">
            <a:extLst>
              <a:ext uri="{FF2B5EF4-FFF2-40B4-BE49-F238E27FC236}">
                <a16:creationId xmlns:a16="http://schemas.microsoft.com/office/drawing/2014/main" id="{ECBAE604-1C81-FAFA-2A63-76A9378A1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697" y="4152484"/>
            <a:ext cx="3902391" cy="24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DCFBFBB-72A6-B3A5-1A13-48742756EF66}"/>
              </a:ext>
            </a:extLst>
          </p:cNvPr>
          <p:cNvSpPr txBox="1"/>
          <p:nvPr/>
        </p:nvSpPr>
        <p:spPr>
          <a:xfrm>
            <a:off x="1774657" y="5303921"/>
            <a:ext cx="18508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Beampipe </a:t>
            </a:r>
          </a:p>
          <a:p>
            <a:r>
              <a:rPr lang="en-US">
                <a:cs typeface="Arial"/>
              </a:rPr>
              <a:t>w Beam Screen</a:t>
            </a:r>
          </a:p>
        </p:txBody>
      </p:sp>
      <p:cxnSp>
        <p:nvCxnSpPr>
          <p:cNvPr id="12" name="Straight Arrow Connector 11">
            <a:extLst>
              <a:ext uri="{FF2B5EF4-FFF2-40B4-BE49-F238E27FC236}">
                <a16:creationId xmlns:a16="http://schemas.microsoft.com/office/drawing/2014/main" id="{3EE9B2D0-CA42-BC01-1C24-FBBD21FB2ED7}"/>
              </a:ext>
            </a:extLst>
          </p:cNvPr>
          <p:cNvCxnSpPr/>
          <p:nvPr/>
        </p:nvCxnSpPr>
        <p:spPr>
          <a:xfrm flipV="1">
            <a:off x="3037177" y="5145431"/>
            <a:ext cx="721895" cy="2707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8229BE-BCEB-4397-89F4-193847944DC8}"/>
              </a:ext>
            </a:extLst>
          </p:cNvPr>
          <p:cNvCxnSpPr>
            <a:cxnSpLocks/>
          </p:cNvCxnSpPr>
          <p:nvPr/>
        </p:nvCxnSpPr>
        <p:spPr>
          <a:xfrm flipV="1">
            <a:off x="3525039" y="4905193"/>
            <a:ext cx="1022684" cy="721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091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246B24-6A92-48DA-C423-8F8CEB523399}"/>
              </a:ext>
            </a:extLst>
          </p:cNvPr>
          <p:cNvSpPr>
            <a:spLocks noGrp="1"/>
          </p:cNvSpPr>
          <p:nvPr>
            <p:ph type="sldNum" sz="quarter" idx="4"/>
          </p:nvPr>
        </p:nvSpPr>
        <p:spPr/>
        <p:txBody>
          <a:bodyPr/>
          <a:lstStyle/>
          <a:p>
            <a:pPr algn="ctr"/>
            <a:fld id="{933A556B-7C63-244D-9B7C-B0EA8042B330}" type="slidenum">
              <a:rPr lang="en-US" smtClean="0"/>
              <a:pPr algn="ctr"/>
              <a:t>29</a:t>
            </a:fld>
            <a:endParaRPr lang="en-US"/>
          </a:p>
        </p:txBody>
      </p:sp>
      <p:sp>
        <p:nvSpPr>
          <p:cNvPr id="3" name="Title 2">
            <a:extLst>
              <a:ext uri="{FF2B5EF4-FFF2-40B4-BE49-F238E27FC236}">
                <a16:creationId xmlns:a16="http://schemas.microsoft.com/office/drawing/2014/main" id="{D43675E2-E2E7-935A-FFF1-C89745CCD423}"/>
              </a:ext>
            </a:extLst>
          </p:cNvPr>
          <p:cNvSpPr>
            <a:spLocks noGrp="1"/>
          </p:cNvSpPr>
          <p:nvPr>
            <p:ph type="title"/>
          </p:nvPr>
        </p:nvSpPr>
        <p:spPr/>
        <p:txBody>
          <a:bodyPr/>
          <a:lstStyle/>
          <a:p>
            <a:r>
              <a:rPr lang="en-US"/>
              <a:t>Electron cloud predictions</a:t>
            </a:r>
          </a:p>
        </p:txBody>
      </p:sp>
      <p:pic>
        <p:nvPicPr>
          <p:cNvPr id="7" name="x_Picture 1">
            <a:extLst>
              <a:ext uri="{FF2B5EF4-FFF2-40B4-BE49-F238E27FC236}">
                <a16:creationId xmlns:a16="http://schemas.microsoft.com/office/drawing/2014/main" id="{DCBC1D06-7E79-39DC-4B48-F92F93734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48" y="1921424"/>
            <a:ext cx="4291997" cy="27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art, line chart&#10;&#10;AI-generated content may be incorrect.">
            <a:extLst>
              <a:ext uri="{FF2B5EF4-FFF2-40B4-BE49-F238E27FC236}">
                <a16:creationId xmlns:a16="http://schemas.microsoft.com/office/drawing/2014/main" id="{B1EDAC8A-682E-8F94-C3B9-B8F9FAB4604F}"/>
              </a:ext>
            </a:extLst>
          </p:cNvPr>
          <p:cNvPicPr>
            <a:picLocks noChangeAspect="1"/>
          </p:cNvPicPr>
          <p:nvPr/>
        </p:nvPicPr>
        <p:blipFill>
          <a:blip r:embed="rId3"/>
          <a:srcRect r="5648"/>
          <a:stretch>
            <a:fillRect/>
          </a:stretch>
        </p:blipFill>
        <p:spPr>
          <a:xfrm>
            <a:off x="5900367" y="1700680"/>
            <a:ext cx="6062138" cy="4283355"/>
          </a:xfrm>
          <a:prstGeom prst="rect">
            <a:avLst/>
          </a:prstGeom>
        </p:spPr>
      </p:pic>
      <p:pic>
        <p:nvPicPr>
          <p:cNvPr id="9" name="Picture 8">
            <a:extLst>
              <a:ext uri="{FF2B5EF4-FFF2-40B4-BE49-F238E27FC236}">
                <a16:creationId xmlns:a16="http://schemas.microsoft.com/office/drawing/2014/main" id="{1C5603D6-A04E-44E1-1A96-BC521389D9C2}"/>
              </a:ext>
            </a:extLst>
          </p:cNvPr>
          <p:cNvPicPr>
            <a:picLocks noChangeAspect="1"/>
          </p:cNvPicPr>
          <p:nvPr/>
        </p:nvPicPr>
        <p:blipFill>
          <a:blip r:embed="rId4"/>
          <a:stretch>
            <a:fillRect/>
          </a:stretch>
        </p:blipFill>
        <p:spPr>
          <a:xfrm>
            <a:off x="816072" y="4624639"/>
            <a:ext cx="4180373" cy="1481126"/>
          </a:xfrm>
          <a:prstGeom prst="rect">
            <a:avLst/>
          </a:prstGeom>
        </p:spPr>
      </p:pic>
      <p:sp>
        <p:nvSpPr>
          <p:cNvPr id="10" name="TextBox 9">
            <a:extLst>
              <a:ext uri="{FF2B5EF4-FFF2-40B4-BE49-F238E27FC236}">
                <a16:creationId xmlns:a16="http://schemas.microsoft.com/office/drawing/2014/main" id="{EC410AF2-71E5-BF01-E240-87370D03B5A7}"/>
              </a:ext>
            </a:extLst>
          </p:cNvPr>
          <p:cNvSpPr txBox="1"/>
          <p:nvPr/>
        </p:nvSpPr>
        <p:spPr>
          <a:xfrm>
            <a:off x="6712201" y="2195182"/>
            <a:ext cx="1595309" cy="369332"/>
          </a:xfrm>
          <a:prstGeom prst="rect">
            <a:avLst/>
          </a:prstGeom>
          <a:noFill/>
        </p:spPr>
        <p:txBody>
          <a:bodyPr wrap="none" rtlCol="0">
            <a:spAutoFit/>
          </a:bodyPr>
          <a:lstStyle/>
          <a:p>
            <a:r>
              <a:rPr lang="en-US">
                <a:solidFill>
                  <a:srgbClr val="0070C0"/>
                </a:solidFill>
              </a:rPr>
              <a:t>[Xiaofeng Gu]</a:t>
            </a:r>
          </a:p>
        </p:txBody>
      </p:sp>
      <p:sp>
        <p:nvSpPr>
          <p:cNvPr id="11" name="TextBox 10">
            <a:extLst>
              <a:ext uri="{FF2B5EF4-FFF2-40B4-BE49-F238E27FC236}">
                <a16:creationId xmlns:a16="http://schemas.microsoft.com/office/drawing/2014/main" id="{C6420B9A-89EA-983F-A7CA-291620C75010}"/>
              </a:ext>
            </a:extLst>
          </p:cNvPr>
          <p:cNvSpPr txBox="1"/>
          <p:nvPr/>
        </p:nvSpPr>
        <p:spPr>
          <a:xfrm>
            <a:off x="540327" y="1007918"/>
            <a:ext cx="11422177" cy="107721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t>Electron cloud simulations (</a:t>
            </a:r>
            <a:r>
              <a:rPr lang="en-US" dirty="0" err="1"/>
              <a:t>PyECLOUD</a:t>
            </a:r>
            <a:r>
              <a:rPr lang="en-US" dirty="0"/>
              <a:t>) show buildup when </a:t>
            </a:r>
            <a:r>
              <a:rPr lang="en-US" b="1" dirty="0"/>
              <a:t>SEY ≥ 1.20</a:t>
            </a:r>
            <a:r>
              <a:rPr lang="en-US" dirty="0"/>
              <a:t>.</a:t>
            </a:r>
          </a:p>
          <a:p>
            <a:pPr marL="285750" indent="-285750">
              <a:spcBef>
                <a:spcPts val="600"/>
              </a:spcBef>
              <a:spcAft>
                <a:spcPts val="600"/>
              </a:spcAft>
              <a:buFont typeface="Arial" panose="020B0604020202020204" pitchFamily="34" charset="0"/>
              <a:buChar char="•"/>
            </a:pPr>
            <a:r>
              <a:rPr lang="en-US" dirty="0"/>
              <a:t>Amorphous carbon has </a:t>
            </a:r>
            <a:r>
              <a:rPr lang="en-US" b="1" dirty="0"/>
              <a:t>low SEY by default</a:t>
            </a:r>
            <a:r>
              <a:rPr lang="en-US" dirty="0"/>
              <a:t> and does not require activation or conditioning, unlike NEG or </a:t>
            </a:r>
            <a:r>
              <a:rPr lang="en-US" dirty="0" err="1"/>
              <a:t>TiN</a:t>
            </a:r>
            <a:r>
              <a:rPr lang="en-US" dirty="0"/>
              <a:t>.</a:t>
            </a:r>
          </a:p>
        </p:txBody>
      </p:sp>
    </p:spTree>
    <p:extLst>
      <p:ext uri="{BB962C8B-B14F-4D97-AF65-F5344CB8AC3E}">
        <p14:creationId xmlns:p14="http://schemas.microsoft.com/office/powerpoint/2010/main" val="2935741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39FA-37D3-C9FC-318D-B57378443D78}"/>
              </a:ext>
            </a:extLst>
          </p:cNvPr>
          <p:cNvSpPr>
            <a:spLocks noGrp="1"/>
          </p:cNvSpPr>
          <p:nvPr>
            <p:ph type="title"/>
          </p:nvPr>
        </p:nvSpPr>
        <p:spPr>
          <a:xfrm>
            <a:off x="416285" y="-1611"/>
            <a:ext cx="11049000" cy="1325563"/>
          </a:xfrm>
        </p:spPr>
        <p:txBody>
          <a:bodyPr vert="horz" lIns="91440" tIns="45720" rIns="91440" bIns="45720" rtlCol="0" anchor="ctr">
            <a:normAutofit/>
          </a:bodyPr>
          <a:lstStyle/>
          <a:p>
            <a:r>
              <a:rPr lang="en-US" dirty="0"/>
              <a:t>Aerial view of the RHIC facility</a:t>
            </a:r>
          </a:p>
        </p:txBody>
      </p:sp>
      <p:sp>
        <p:nvSpPr>
          <p:cNvPr id="4" name="Slide Number Placeholder 3">
            <a:extLst>
              <a:ext uri="{FF2B5EF4-FFF2-40B4-BE49-F238E27FC236}">
                <a16:creationId xmlns:a16="http://schemas.microsoft.com/office/drawing/2014/main" id="{C45FBE91-5419-C7C9-1241-E7874D1621D5}"/>
              </a:ext>
            </a:extLst>
          </p:cNvPr>
          <p:cNvSpPr>
            <a:spLocks noGrp="1"/>
          </p:cNvSpPr>
          <p:nvPr>
            <p:ph type="sldNum" sz="quarter" idx="4"/>
          </p:nvPr>
        </p:nvSpPr>
        <p:spPr/>
        <p:txBody>
          <a:bodyPr/>
          <a:lstStyle/>
          <a:p>
            <a:fld id="{933A556B-7C63-244D-9B7C-B0EA8042B330}" type="slidenum">
              <a:rPr lang="en-US" smtClean="0"/>
              <a:pPr/>
              <a:t>3</a:t>
            </a:fld>
            <a:endParaRPr lang="en-US"/>
          </a:p>
        </p:txBody>
      </p:sp>
      <p:grpSp>
        <p:nvGrpSpPr>
          <p:cNvPr id="61" name="Group 60">
            <a:extLst>
              <a:ext uri="{FF2B5EF4-FFF2-40B4-BE49-F238E27FC236}">
                <a16:creationId xmlns:a16="http://schemas.microsoft.com/office/drawing/2014/main" id="{5ED6FDD7-DAAB-6EF6-9536-7B767D2F548A}"/>
              </a:ext>
            </a:extLst>
          </p:cNvPr>
          <p:cNvGrpSpPr/>
          <p:nvPr/>
        </p:nvGrpSpPr>
        <p:grpSpPr>
          <a:xfrm>
            <a:off x="1761786" y="1024461"/>
            <a:ext cx="9222609" cy="5476658"/>
            <a:chOff x="3511598" y="2308285"/>
            <a:chExt cx="8879831" cy="5187457"/>
          </a:xfrm>
        </p:grpSpPr>
        <p:grpSp>
          <p:nvGrpSpPr>
            <p:cNvPr id="15" name="Group 14">
              <a:extLst>
                <a:ext uri="{FF2B5EF4-FFF2-40B4-BE49-F238E27FC236}">
                  <a16:creationId xmlns:a16="http://schemas.microsoft.com/office/drawing/2014/main" id="{67053547-1BA2-34AC-28A5-65F344158D58}"/>
                </a:ext>
              </a:extLst>
            </p:cNvPr>
            <p:cNvGrpSpPr/>
            <p:nvPr/>
          </p:nvGrpSpPr>
          <p:grpSpPr>
            <a:xfrm>
              <a:off x="3511598" y="2308285"/>
              <a:ext cx="8879831" cy="5187457"/>
              <a:chOff x="-441754" y="668190"/>
              <a:chExt cx="10182460" cy="6095996"/>
            </a:xfrm>
          </p:grpSpPr>
          <p:grpSp>
            <p:nvGrpSpPr>
              <p:cNvPr id="17" name="object 4">
                <a:extLst>
                  <a:ext uri="{FF2B5EF4-FFF2-40B4-BE49-F238E27FC236}">
                    <a16:creationId xmlns:a16="http://schemas.microsoft.com/office/drawing/2014/main" id="{E6451D10-394B-7720-22BC-B138D011AAAE}"/>
                  </a:ext>
                </a:extLst>
              </p:cNvPr>
              <p:cNvGrpSpPr/>
              <p:nvPr/>
            </p:nvGrpSpPr>
            <p:grpSpPr>
              <a:xfrm>
                <a:off x="-441754" y="668190"/>
                <a:ext cx="10182460" cy="6095996"/>
                <a:chOff x="-441754" y="668190"/>
                <a:chExt cx="10182460" cy="6095996"/>
              </a:xfrm>
            </p:grpSpPr>
            <p:pic>
              <p:nvPicPr>
                <p:cNvPr id="37" name="object 5">
                  <a:extLst>
                    <a:ext uri="{FF2B5EF4-FFF2-40B4-BE49-F238E27FC236}">
                      <a16:creationId xmlns:a16="http://schemas.microsoft.com/office/drawing/2014/main" id="{05604512-3E26-7CE5-3009-F4092D1DE425}"/>
                    </a:ext>
                  </a:extLst>
                </p:cNvPr>
                <p:cNvPicPr/>
                <p:nvPr/>
              </p:nvPicPr>
              <p:blipFill>
                <a:blip r:embed="rId3" cstate="print"/>
                <a:stretch>
                  <a:fillRect/>
                </a:stretch>
              </p:blipFill>
              <p:spPr>
                <a:xfrm>
                  <a:off x="-441754" y="668190"/>
                  <a:ext cx="10182460" cy="6095996"/>
                </a:xfrm>
                <a:prstGeom prst="rect">
                  <a:avLst/>
                </a:prstGeom>
              </p:spPr>
            </p:pic>
            <p:pic>
              <p:nvPicPr>
                <p:cNvPr id="38" name="object 6">
                  <a:extLst>
                    <a:ext uri="{FF2B5EF4-FFF2-40B4-BE49-F238E27FC236}">
                      <a16:creationId xmlns:a16="http://schemas.microsoft.com/office/drawing/2014/main" id="{D710879E-74CE-4D81-1C5F-E99758E336BA}"/>
                    </a:ext>
                  </a:extLst>
                </p:cNvPr>
                <p:cNvPicPr/>
                <p:nvPr/>
              </p:nvPicPr>
              <p:blipFill>
                <a:blip r:embed="rId4" cstate="print"/>
                <a:stretch>
                  <a:fillRect/>
                </a:stretch>
              </p:blipFill>
              <p:spPr>
                <a:xfrm>
                  <a:off x="18289" y="980303"/>
                  <a:ext cx="8899911" cy="4224155"/>
                </a:xfrm>
                <a:prstGeom prst="rect">
                  <a:avLst/>
                </a:prstGeom>
              </p:spPr>
            </p:pic>
            <p:sp>
              <p:nvSpPr>
                <p:cNvPr id="39" name="object 7">
                  <a:extLst>
                    <a:ext uri="{FF2B5EF4-FFF2-40B4-BE49-F238E27FC236}">
                      <a16:creationId xmlns:a16="http://schemas.microsoft.com/office/drawing/2014/main" id="{69E6E1D8-3AE9-879A-E5E0-000A0BC1B16C}"/>
                    </a:ext>
                  </a:extLst>
                </p:cNvPr>
                <p:cNvSpPr/>
                <p:nvPr/>
              </p:nvSpPr>
              <p:spPr>
                <a:xfrm>
                  <a:off x="2544318" y="5191505"/>
                  <a:ext cx="3238500" cy="266700"/>
                </a:xfrm>
                <a:custGeom>
                  <a:avLst/>
                  <a:gdLst/>
                  <a:ahLst/>
                  <a:cxnLst/>
                  <a:rect l="l" t="t" r="r" b="b"/>
                  <a:pathLst>
                    <a:path w="3238500" h="266700">
                      <a:moveTo>
                        <a:pt x="0" y="0"/>
                      </a:moveTo>
                      <a:lnTo>
                        <a:pt x="3238499" y="153924"/>
                      </a:lnTo>
                    </a:path>
                    <a:path w="3238500" h="266700">
                      <a:moveTo>
                        <a:pt x="3238499" y="153924"/>
                      </a:moveTo>
                      <a:lnTo>
                        <a:pt x="3160776" y="266700"/>
                      </a:lnTo>
                    </a:path>
                  </a:pathLst>
                </a:custGeom>
                <a:ln w="25908">
                  <a:solidFill>
                    <a:srgbClr val="FFCC00"/>
                  </a:solidFill>
                </a:ln>
              </p:spPr>
              <p:txBody>
                <a:bodyPr wrap="square" lIns="0" tIns="0" rIns="0" bIns="0" rtlCol="0"/>
                <a:lstStyle/>
                <a:p>
                  <a:endParaRPr/>
                </a:p>
              </p:txBody>
            </p:sp>
            <p:sp>
              <p:nvSpPr>
                <p:cNvPr id="40" name="object 8">
                  <a:extLst>
                    <a:ext uri="{FF2B5EF4-FFF2-40B4-BE49-F238E27FC236}">
                      <a16:creationId xmlns:a16="http://schemas.microsoft.com/office/drawing/2014/main" id="{1CAD39AC-0EB7-5647-2B8D-96C5AEF247F5}"/>
                    </a:ext>
                  </a:extLst>
                </p:cNvPr>
                <p:cNvSpPr/>
                <p:nvPr/>
              </p:nvSpPr>
              <p:spPr>
                <a:xfrm>
                  <a:off x="4623561" y="5337175"/>
                  <a:ext cx="312420" cy="93980"/>
                </a:xfrm>
                <a:custGeom>
                  <a:avLst/>
                  <a:gdLst/>
                  <a:ahLst/>
                  <a:cxnLst/>
                  <a:rect l="l" t="t" r="r" b="b"/>
                  <a:pathLst>
                    <a:path w="312420" h="93979">
                      <a:moveTo>
                        <a:pt x="4063" y="0"/>
                      </a:moveTo>
                      <a:lnTo>
                        <a:pt x="0" y="77469"/>
                      </a:lnTo>
                      <a:lnTo>
                        <a:pt x="307848" y="93980"/>
                      </a:lnTo>
                      <a:lnTo>
                        <a:pt x="312038" y="16383"/>
                      </a:lnTo>
                      <a:lnTo>
                        <a:pt x="4063" y="0"/>
                      </a:lnTo>
                      <a:close/>
                    </a:path>
                  </a:pathLst>
                </a:custGeom>
                <a:solidFill>
                  <a:srgbClr val="FFCC00"/>
                </a:solidFill>
              </p:spPr>
              <p:txBody>
                <a:bodyPr wrap="square" lIns="0" tIns="0" rIns="0" bIns="0" rtlCol="0"/>
                <a:lstStyle/>
                <a:p>
                  <a:endParaRPr/>
                </a:p>
              </p:txBody>
            </p:sp>
            <p:sp>
              <p:nvSpPr>
                <p:cNvPr id="41" name="object 9">
                  <a:extLst>
                    <a:ext uri="{FF2B5EF4-FFF2-40B4-BE49-F238E27FC236}">
                      <a16:creationId xmlns:a16="http://schemas.microsoft.com/office/drawing/2014/main" id="{B5F24CFA-A0EB-4973-DC3D-435926A5F674}"/>
                    </a:ext>
                  </a:extLst>
                </p:cNvPr>
                <p:cNvSpPr/>
                <p:nvPr/>
              </p:nvSpPr>
              <p:spPr>
                <a:xfrm>
                  <a:off x="4623561" y="5337175"/>
                  <a:ext cx="312420" cy="93980"/>
                </a:xfrm>
                <a:custGeom>
                  <a:avLst/>
                  <a:gdLst/>
                  <a:ahLst/>
                  <a:cxnLst/>
                  <a:rect l="l" t="t" r="r" b="b"/>
                  <a:pathLst>
                    <a:path w="312420" h="93979">
                      <a:moveTo>
                        <a:pt x="4063" y="0"/>
                      </a:moveTo>
                      <a:lnTo>
                        <a:pt x="312038" y="16383"/>
                      </a:lnTo>
                      <a:lnTo>
                        <a:pt x="307848" y="93980"/>
                      </a:lnTo>
                      <a:lnTo>
                        <a:pt x="0" y="77469"/>
                      </a:lnTo>
                      <a:lnTo>
                        <a:pt x="4063" y="0"/>
                      </a:lnTo>
                      <a:close/>
                    </a:path>
                  </a:pathLst>
                </a:custGeom>
                <a:ln w="9525">
                  <a:solidFill>
                    <a:srgbClr val="FFCC00"/>
                  </a:solidFill>
                </a:ln>
              </p:spPr>
              <p:txBody>
                <a:bodyPr wrap="square" lIns="0" tIns="0" rIns="0" bIns="0" rtlCol="0"/>
                <a:lstStyle/>
                <a:p>
                  <a:endParaRPr/>
                </a:p>
              </p:txBody>
            </p:sp>
            <p:sp>
              <p:nvSpPr>
                <p:cNvPr id="42" name="object 10">
                  <a:extLst>
                    <a:ext uri="{FF2B5EF4-FFF2-40B4-BE49-F238E27FC236}">
                      <a16:creationId xmlns:a16="http://schemas.microsoft.com/office/drawing/2014/main" id="{99D92FA7-B25F-2EFB-7E23-1B4EF947CCD5}"/>
                    </a:ext>
                  </a:extLst>
                </p:cNvPr>
                <p:cNvSpPr/>
                <p:nvPr/>
              </p:nvSpPr>
              <p:spPr>
                <a:xfrm>
                  <a:off x="5163185" y="5374385"/>
                  <a:ext cx="312420" cy="93980"/>
                </a:xfrm>
                <a:custGeom>
                  <a:avLst/>
                  <a:gdLst/>
                  <a:ahLst/>
                  <a:cxnLst/>
                  <a:rect l="l" t="t" r="r" b="b"/>
                  <a:pathLst>
                    <a:path w="312420" h="93979">
                      <a:moveTo>
                        <a:pt x="4063" y="0"/>
                      </a:moveTo>
                      <a:lnTo>
                        <a:pt x="0" y="77469"/>
                      </a:lnTo>
                      <a:lnTo>
                        <a:pt x="307848" y="93979"/>
                      </a:lnTo>
                      <a:lnTo>
                        <a:pt x="312038" y="16382"/>
                      </a:lnTo>
                      <a:lnTo>
                        <a:pt x="4063" y="0"/>
                      </a:lnTo>
                      <a:close/>
                    </a:path>
                  </a:pathLst>
                </a:custGeom>
                <a:solidFill>
                  <a:srgbClr val="FFCC00"/>
                </a:solidFill>
              </p:spPr>
              <p:txBody>
                <a:bodyPr wrap="square" lIns="0" tIns="0" rIns="0" bIns="0" rtlCol="0"/>
                <a:lstStyle/>
                <a:p>
                  <a:endParaRPr/>
                </a:p>
              </p:txBody>
            </p:sp>
            <p:sp>
              <p:nvSpPr>
                <p:cNvPr id="43" name="object 11">
                  <a:extLst>
                    <a:ext uri="{FF2B5EF4-FFF2-40B4-BE49-F238E27FC236}">
                      <a16:creationId xmlns:a16="http://schemas.microsoft.com/office/drawing/2014/main" id="{EFCC7BB5-EF33-597C-D9B1-613CC66CD0F1}"/>
                    </a:ext>
                  </a:extLst>
                </p:cNvPr>
                <p:cNvSpPr/>
                <p:nvPr/>
              </p:nvSpPr>
              <p:spPr>
                <a:xfrm>
                  <a:off x="5163185" y="5374385"/>
                  <a:ext cx="312420" cy="93980"/>
                </a:xfrm>
                <a:custGeom>
                  <a:avLst/>
                  <a:gdLst/>
                  <a:ahLst/>
                  <a:cxnLst/>
                  <a:rect l="l" t="t" r="r" b="b"/>
                  <a:pathLst>
                    <a:path w="312420" h="93979">
                      <a:moveTo>
                        <a:pt x="4063" y="0"/>
                      </a:moveTo>
                      <a:lnTo>
                        <a:pt x="312038" y="16382"/>
                      </a:lnTo>
                      <a:lnTo>
                        <a:pt x="307848" y="93979"/>
                      </a:lnTo>
                      <a:lnTo>
                        <a:pt x="0" y="77469"/>
                      </a:lnTo>
                      <a:lnTo>
                        <a:pt x="4063" y="0"/>
                      </a:lnTo>
                      <a:close/>
                    </a:path>
                  </a:pathLst>
                </a:custGeom>
                <a:ln w="9525">
                  <a:solidFill>
                    <a:srgbClr val="FFCC00"/>
                  </a:solidFill>
                </a:ln>
              </p:spPr>
              <p:txBody>
                <a:bodyPr wrap="square" lIns="0" tIns="0" rIns="0" bIns="0" rtlCol="0"/>
                <a:lstStyle/>
                <a:p>
                  <a:endParaRPr/>
                </a:p>
              </p:txBody>
            </p:sp>
            <p:sp>
              <p:nvSpPr>
                <p:cNvPr id="44" name="object 12">
                  <a:extLst>
                    <a:ext uri="{FF2B5EF4-FFF2-40B4-BE49-F238E27FC236}">
                      <a16:creationId xmlns:a16="http://schemas.microsoft.com/office/drawing/2014/main" id="{20427156-646A-BF65-538D-513E6A58505B}"/>
                    </a:ext>
                  </a:extLst>
                </p:cNvPr>
                <p:cNvSpPr/>
                <p:nvPr/>
              </p:nvSpPr>
              <p:spPr>
                <a:xfrm>
                  <a:off x="5473573" y="5431028"/>
                  <a:ext cx="258445" cy="16510"/>
                </a:xfrm>
                <a:custGeom>
                  <a:avLst/>
                  <a:gdLst/>
                  <a:ahLst/>
                  <a:cxnLst/>
                  <a:rect l="l" t="t" r="r" b="b"/>
                  <a:pathLst>
                    <a:path w="258445" h="16510">
                      <a:moveTo>
                        <a:pt x="-12700" y="8128"/>
                      </a:moveTo>
                      <a:lnTo>
                        <a:pt x="270763" y="8128"/>
                      </a:lnTo>
                    </a:path>
                  </a:pathLst>
                </a:custGeom>
                <a:ln w="41656">
                  <a:solidFill>
                    <a:srgbClr val="FFCC00"/>
                  </a:solidFill>
                </a:ln>
              </p:spPr>
              <p:txBody>
                <a:bodyPr wrap="square" lIns="0" tIns="0" rIns="0" bIns="0" rtlCol="0"/>
                <a:lstStyle/>
                <a:p>
                  <a:endParaRPr/>
                </a:p>
              </p:txBody>
            </p:sp>
            <p:sp>
              <p:nvSpPr>
                <p:cNvPr id="45" name="object 13">
                  <a:extLst>
                    <a:ext uri="{FF2B5EF4-FFF2-40B4-BE49-F238E27FC236}">
                      <a16:creationId xmlns:a16="http://schemas.microsoft.com/office/drawing/2014/main" id="{E489447D-9B91-C8D6-2BAD-F302D8D1C243}"/>
                    </a:ext>
                  </a:extLst>
                </p:cNvPr>
                <p:cNvSpPr/>
                <p:nvPr/>
              </p:nvSpPr>
              <p:spPr>
                <a:xfrm>
                  <a:off x="4933823" y="5387340"/>
                  <a:ext cx="154305" cy="10160"/>
                </a:xfrm>
                <a:custGeom>
                  <a:avLst/>
                  <a:gdLst/>
                  <a:ahLst/>
                  <a:cxnLst/>
                  <a:rect l="l" t="t" r="r" b="b"/>
                  <a:pathLst>
                    <a:path w="154304" h="10160">
                      <a:moveTo>
                        <a:pt x="-12700" y="4889"/>
                      </a:moveTo>
                      <a:lnTo>
                        <a:pt x="166624" y="4889"/>
                      </a:lnTo>
                    </a:path>
                  </a:pathLst>
                </a:custGeom>
                <a:ln w="35178">
                  <a:solidFill>
                    <a:srgbClr val="FFCC00"/>
                  </a:solidFill>
                  <a:prstDash val="dash"/>
                </a:ln>
              </p:spPr>
              <p:txBody>
                <a:bodyPr wrap="square" lIns="0" tIns="0" rIns="0" bIns="0" rtlCol="0"/>
                <a:lstStyle/>
                <a:p>
                  <a:endParaRPr/>
                </a:p>
              </p:txBody>
            </p:sp>
            <p:sp>
              <p:nvSpPr>
                <p:cNvPr id="46" name="object 14">
                  <a:extLst>
                    <a:ext uri="{FF2B5EF4-FFF2-40B4-BE49-F238E27FC236}">
                      <a16:creationId xmlns:a16="http://schemas.microsoft.com/office/drawing/2014/main" id="{A5618FFC-B349-5AE2-5AB6-F29B1F93C441}"/>
                    </a:ext>
                  </a:extLst>
                </p:cNvPr>
                <p:cNvSpPr/>
                <p:nvPr/>
              </p:nvSpPr>
              <p:spPr>
                <a:xfrm>
                  <a:off x="5087111" y="5344540"/>
                  <a:ext cx="81915" cy="73025"/>
                </a:xfrm>
                <a:custGeom>
                  <a:avLst/>
                  <a:gdLst/>
                  <a:ahLst/>
                  <a:cxnLst/>
                  <a:rect l="l" t="t" r="r" b="b"/>
                  <a:pathLst>
                    <a:path w="81914" h="73025">
                      <a:moveTo>
                        <a:pt x="81787" y="0"/>
                      </a:moveTo>
                      <a:lnTo>
                        <a:pt x="0" y="72644"/>
                      </a:lnTo>
                    </a:path>
                  </a:pathLst>
                </a:custGeom>
                <a:ln w="25400">
                  <a:solidFill>
                    <a:srgbClr val="FFCC00"/>
                  </a:solidFill>
                  <a:prstDash val="dash"/>
                </a:ln>
              </p:spPr>
              <p:txBody>
                <a:bodyPr wrap="square" lIns="0" tIns="0" rIns="0" bIns="0" rtlCol="0"/>
                <a:lstStyle/>
                <a:p>
                  <a:endParaRPr/>
                </a:p>
              </p:txBody>
            </p:sp>
            <p:sp>
              <p:nvSpPr>
                <p:cNvPr id="47" name="object 15">
                  <a:extLst>
                    <a:ext uri="{FF2B5EF4-FFF2-40B4-BE49-F238E27FC236}">
                      <a16:creationId xmlns:a16="http://schemas.microsoft.com/office/drawing/2014/main" id="{ADCACEED-35DD-BB5B-42DD-EE68735EA639}"/>
                    </a:ext>
                  </a:extLst>
                </p:cNvPr>
                <p:cNvSpPr/>
                <p:nvPr/>
              </p:nvSpPr>
              <p:spPr>
                <a:xfrm>
                  <a:off x="5165216" y="5344540"/>
                  <a:ext cx="385445" cy="20955"/>
                </a:xfrm>
                <a:custGeom>
                  <a:avLst/>
                  <a:gdLst/>
                  <a:ahLst/>
                  <a:cxnLst/>
                  <a:rect l="l" t="t" r="r" b="b"/>
                  <a:pathLst>
                    <a:path w="385445" h="20954">
                      <a:moveTo>
                        <a:pt x="-12699" y="10477"/>
                      </a:moveTo>
                      <a:lnTo>
                        <a:pt x="397637" y="10477"/>
                      </a:lnTo>
                    </a:path>
                  </a:pathLst>
                </a:custGeom>
                <a:ln w="46355">
                  <a:solidFill>
                    <a:srgbClr val="FFCC00"/>
                  </a:solidFill>
                  <a:prstDash val="dash"/>
                </a:ln>
              </p:spPr>
              <p:txBody>
                <a:bodyPr wrap="square" lIns="0" tIns="0" rIns="0" bIns="0" rtlCol="0"/>
                <a:lstStyle/>
                <a:p>
                  <a:endParaRPr/>
                </a:p>
              </p:txBody>
            </p:sp>
            <p:sp>
              <p:nvSpPr>
                <p:cNvPr id="48" name="object 16">
                  <a:extLst>
                    <a:ext uri="{FF2B5EF4-FFF2-40B4-BE49-F238E27FC236}">
                      <a16:creationId xmlns:a16="http://schemas.microsoft.com/office/drawing/2014/main" id="{A333FCA0-EFFE-7EB6-6973-A6A843AB4388}"/>
                    </a:ext>
                  </a:extLst>
                </p:cNvPr>
                <p:cNvSpPr/>
                <p:nvPr/>
              </p:nvSpPr>
              <p:spPr>
                <a:xfrm>
                  <a:off x="5546471" y="5352669"/>
                  <a:ext cx="72390" cy="82550"/>
                </a:xfrm>
                <a:custGeom>
                  <a:avLst/>
                  <a:gdLst/>
                  <a:ahLst/>
                  <a:cxnLst/>
                  <a:rect l="l" t="t" r="r" b="b"/>
                  <a:pathLst>
                    <a:path w="72389" h="82550">
                      <a:moveTo>
                        <a:pt x="72136" y="82422"/>
                      </a:moveTo>
                      <a:lnTo>
                        <a:pt x="0" y="0"/>
                      </a:lnTo>
                    </a:path>
                  </a:pathLst>
                </a:custGeom>
                <a:ln w="25400">
                  <a:solidFill>
                    <a:srgbClr val="FFCC00"/>
                  </a:solidFill>
                  <a:prstDash val="dash"/>
                </a:ln>
              </p:spPr>
              <p:txBody>
                <a:bodyPr wrap="square" lIns="0" tIns="0" rIns="0" bIns="0" rtlCol="0"/>
                <a:lstStyle/>
                <a:p>
                  <a:endParaRPr/>
                </a:p>
              </p:txBody>
            </p:sp>
            <p:sp>
              <p:nvSpPr>
                <p:cNvPr id="49" name="object 17">
                  <a:extLst>
                    <a:ext uri="{FF2B5EF4-FFF2-40B4-BE49-F238E27FC236}">
                      <a16:creationId xmlns:a16="http://schemas.microsoft.com/office/drawing/2014/main" id="{035A8377-6054-B00B-7F69-80E79872F5A2}"/>
                    </a:ext>
                  </a:extLst>
                </p:cNvPr>
                <p:cNvSpPr/>
                <p:nvPr/>
              </p:nvSpPr>
              <p:spPr>
                <a:xfrm>
                  <a:off x="2842387" y="3655186"/>
                  <a:ext cx="405765" cy="196850"/>
                </a:xfrm>
                <a:custGeom>
                  <a:avLst/>
                  <a:gdLst/>
                  <a:ahLst/>
                  <a:cxnLst/>
                  <a:rect l="l" t="t" r="r" b="b"/>
                  <a:pathLst>
                    <a:path w="405764" h="196850">
                      <a:moveTo>
                        <a:pt x="405256" y="196342"/>
                      </a:moveTo>
                      <a:lnTo>
                        <a:pt x="0" y="0"/>
                      </a:lnTo>
                    </a:path>
                  </a:pathLst>
                </a:custGeom>
                <a:ln w="25400">
                  <a:solidFill>
                    <a:srgbClr val="FF00FF"/>
                  </a:solidFill>
                </a:ln>
              </p:spPr>
              <p:txBody>
                <a:bodyPr wrap="square" lIns="0" tIns="0" rIns="0" bIns="0" rtlCol="0"/>
                <a:lstStyle/>
                <a:p>
                  <a:endParaRPr/>
                </a:p>
              </p:txBody>
            </p:sp>
            <p:pic>
              <p:nvPicPr>
                <p:cNvPr id="50" name="object 18">
                  <a:extLst>
                    <a:ext uri="{FF2B5EF4-FFF2-40B4-BE49-F238E27FC236}">
                      <a16:creationId xmlns:a16="http://schemas.microsoft.com/office/drawing/2014/main" id="{D789322A-CCED-8FF2-8738-00C0325F5AE1}"/>
                    </a:ext>
                  </a:extLst>
                </p:cNvPr>
                <p:cNvPicPr/>
                <p:nvPr/>
              </p:nvPicPr>
              <p:blipFill>
                <a:blip r:embed="rId5" cstate="print"/>
                <a:stretch>
                  <a:fillRect/>
                </a:stretch>
              </p:blipFill>
              <p:spPr>
                <a:xfrm>
                  <a:off x="2301240" y="3499104"/>
                  <a:ext cx="256032" cy="176783"/>
                </a:xfrm>
                <a:prstGeom prst="rect">
                  <a:avLst/>
                </a:prstGeom>
              </p:spPr>
            </p:pic>
            <p:sp>
              <p:nvSpPr>
                <p:cNvPr id="51" name="object 19">
                  <a:extLst>
                    <a:ext uri="{FF2B5EF4-FFF2-40B4-BE49-F238E27FC236}">
                      <a16:creationId xmlns:a16="http://schemas.microsoft.com/office/drawing/2014/main" id="{0C5F7560-7855-3077-7D2B-1F0888186FD8}"/>
                    </a:ext>
                  </a:extLst>
                </p:cNvPr>
                <p:cNvSpPr/>
                <p:nvPr/>
              </p:nvSpPr>
              <p:spPr>
                <a:xfrm>
                  <a:off x="3239262" y="3792473"/>
                  <a:ext cx="615950" cy="437515"/>
                </a:xfrm>
                <a:custGeom>
                  <a:avLst/>
                  <a:gdLst/>
                  <a:ahLst/>
                  <a:cxnLst/>
                  <a:rect l="l" t="t" r="r" b="b"/>
                  <a:pathLst>
                    <a:path w="615950" h="437514">
                      <a:moveTo>
                        <a:pt x="230124" y="310895"/>
                      </a:moveTo>
                      <a:lnTo>
                        <a:pt x="0" y="437388"/>
                      </a:lnTo>
                    </a:path>
                    <a:path w="615950" h="437514">
                      <a:moveTo>
                        <a:pt x="384048" y="0"/>
                      </a:moveTo>
                      <a:lnTo>
                        <a:pt x="76200" y="388619"/>
                      </a:lnTo>
                    </a:path>
                    <a:path w="615950" h="437514">
                      <a:moveTo>
                        <a:pt x="384048" y="155448"/>
                      </a:moveTo>
                      <a:lnTo>
                        <a:pt x="230124" y="310895"/>
                      </a:lnTo>
                    </a:path>
                    <a:path w="615950" h="437514">
                      <a:moveTo>
                        <a:pt x="615696" y="155448"/>
                      </a:moveTo>
                      <a:lnTo>
                        <a:pt x="230124" y="310895"/>
                      </a:lnTo>
                    </a:path>
                  </a:pathLst>
                </a:custGeom>
                <a:ln w="25908">
                  <a:solidFill>
                    <a:srgbClr val="00FF00"/>
                  </a:solidFill>
                </a:ln>
              </p:spPr>
              <p:txBody>
                <a:bodyPr wrap="square" lIns="0" tIns="0" rIns="0" bIns="0" rtlCol="0"/>
                <a:lstStyle/>
                <a:p>
                  <a:endParaRPr/>
                </a:p>
              </p:txBody>
            </p:sp>
            <p:sp>
              <p:nvSpPr>
                <p:cNvPr id="52" name="object 20">
                  <a:extLst>
                    <a:ext uri="{FF2B5EF4-FFF2-40B4-BE49-F238E27FC236}">
                      <a16:creationId xmlns:a16="http://schemas.microsoft.com/office/drawing/2014/main" id="{93081211-9926-14D5-CD01-72F296F3DA77}"/>
                    </a:ext>
                  </a:extLst>
                </p:cNvPr>
                <p:cNvSpPr/>
                <p:nvPr/>
              </p:nvSpPr>
              <p:spPr>
                <a:xfrm>
                  <a:off x="3790441" y="3850767"/>
                  <a:ext cx="128270" cy="116205"/>
                </a:xfrm>
                <a:custGeom>
                  <a:avLst/>
                  <a:gdLst/>
                  <a:ahLst/>
                  <a:cxnLst/>
                  <a:rect l="l" t="t" r="r" b="b"/>
                  <a:pathLst>
                    <a:path w="128270" h="116204">
                      <a:moveTo>
                        <a:pt x="128016" y="0"/>
                      </a:moveTo>
                      <a:lnTo>
                        <a:pt x="0" y="115823"/>
                      </a:lnTo>
                    </a:path>
                  </a:pathLst>
                </a:custGeom>
                <a:ln w="25400">
                  <a:solidFill>
                    <a:srgbClr val="00FF00"/>
                  </a:solidFill>
                </a:ln>
              </p:spPr>
              <p:txBody>
                <a:bodyPr wrap="square" lIns="0" tIns="0" rIns="0" bIns="0" rtlCol="0"/>
                <a:lstStyle/>
                <a:p>
                  <a:endParaRPr/>
                </a:p>
              </p:txBody>
            </p:sp>
            <p:sp>
              <p:nvSpPr>
                <p:cNvPr id="53" name="object 21">
                  <a:extLst>
                    <a:ext uri="{FF2B5EF4-FFF2-40B4-BE49-F238E27FC236}">
                      <a16:creationId xmlns:a16="http://schemas.microsoft.com/office/drawing/2014/main" id="{7188D912-8DC0-A02C-81DB-E80AE057CA4E}"/>
                    </a:ext>
                  </a:extLst>
                </p:cNvPr>
                <p:cNvSpPr/>
                <p:nvPr/>
              </p:nvSpPr>
              <p:spPr>
                <a:xfrm>
                  <a:off x="3860927" y="3752850"/>
                  <a:ext cx="382270" cy="192405"/>
                </a:xfrm>
                <a:custGeom>
                  <a:avLst/>
                  <a:gdLst/>
                  <a:ahLst/>
                  <a:cxnLst/>
                  <a:rect l="l" t="t" r="r" b="b"/>
                  <a:pathLst>
                    <a:path w="382270" h="192404">
                      <a:moveTo>
                        <a:pt x="382143" y="0"/>
                      </a:moveTo>
                      <a:lnTo>
                        <a:pt x="0" y="191897"/>
                      </a:lnTo>
                    </a:path>
                  </a:pathLst>
                </a:custGeom>
                <a:ln w="25400">
                  <a:solidFill>
                    <a:srgbClr val="00FF00"/>
                  </a:solidFill>
                </a:ln>
              </p:spPr>
              <p:txBody>
                <a:bodyPr wrap="square" lIns="0" tIns="0" rIns="0" bIns="0" rtlCol="0"/>
                <a:lstStyle/>
                <a:p>
                  <a:endParaRPr/>
                </a:p>
              </p:txBody>
            </p:sp>
            <p:sp>
              <p:nvSpPr>
                <p:cNvPr id="54" name="object 22">
                  <a:extLst>
                    <a:ext uri="{FF2B5EF4-FFF2-40B4-BE49-F238E27FC236}">
                      <a16:creationId xmlns:a16="http://schemas.microsoft.com/office/drawing/2014/main" id="{A63A2F26-237E-07C5-2ED1-00501B40B355}"/>
                    </a:ext>
                  </a:extLst>
                </p:cNvPr>
                <p:cNvSpPr/>
                <p:nvPr/>
              </p:nvSpPr>
              <p:spPr>
                <a:xfrm>
                  <a:off x="3243325" y="3851020"/>
                  <a:ext cx="59690" cy="106045"/>
                </a:xfrm>
                <a:custGeom>
                  <a:avLst/>
                  <a:gdLst/>
                  <a:ahLst/>
                  <a:cxnLst/>
                  <a:rect l="l" t="t" r="r" b="b"/>
                  <a:pathLst>
                    <a:path w="59689" h="106045">
                      <a:moveTo>
                        <a:pt x="59562" y="105663"/>
                      </a:moveTo>
                      <a:lnTo>
                        <a:pt x="0" y="0"/>
                      </a:lnTo>
                    </a:path>
                  </a:pathLst>
                </a:custGeom>
                <a:ln w="25399">
                  <a:solidFill>
                    <a:srgbClr val="FF00FF"/>
                  </a:solidFill>
                </a:ln>
              </p:spPr>
              <p:txBody>
                <a:bodyPr wrap="square" lIns="0" tIns="0" rIns="0" bIns="0" rtlCol="0"/>
                <a:lstStyle/>
                <a:p>
                  <a:endParaRPr/>
                </a:p>
              </p:txBody>
            </p:sp>
            <p:sp>
              <p:nvSpPr>
                <p:cNvPr id="55" name="object 23">
                  <a:extLst>
                    <a:ext uri="{FF2B5EF4-FFF2-40B4-BE49-F238E27FC236}">
                      <a16:creationId xmlns:a16="http://schemas.microsoft.com/office/drawing/2014/main" id="{CA8DC158-EC88-F821-1852-379E01018709}"/>
                    </a:ext>
                  </a:extLst>
                </p:cNvPr>
                <p:cNvSpPr/>
                <p:nvPr/>
              </p:nvSpPr>
              <p:spPr>
                <a:xfrm>
                  <a:off x="3161537" y="3249929"/>
                  <a:ext cx="78105" cy="233679"/>
                </a:xfrm>
                <a:custGeom>
                  <a:avLst/>
                  <a:gdLst/>
                  <a:ahLst/>
                  <a:cxnLst/>
                  <a:rect l="l" t="t" r="r" b="b"/>
                  <a:pathLst>
                    <a:path w="78105" h="233679">
                      <a:moveTo>
                        <a:pt x="77724" y="233172"/>
                      </a:moveTo>
                      <a:lnTo>
                        <a:pt x="0" y="0"/>
                      </a:lnTo>
                    </a:path>
                  </a:pathLst>
                </a:custGeom>
                <a:ln w="25907">
                  <a:solidFill>
                    <a:srgbClr val="00CCFF"/>
                  </a:solidFill>
                </a:ln>
              </p:spPr>
              <p:txBody>
                <a:bodyPr wrap="square" lIns="0" tIns="0" rIns="0" bIns="0" rtlCol="0"/>
                <a:lstStyle/>
                <a:p>
                  <a:endParaRPr/>
                </a:p>
              </p:txBody>
            </p:sp>
            <p:sp>
              <p:nvSpPr>
                <p:cNvPr id="56" name="object 24">
                  <a:extLst>
                    <a:ext uri="{FF2B5EF4-FFF2-40B4-BE49-F238E27FC236}">
                      <a16:creationId xmlns:a16="http://schemas.microsoft.com/office/drawing/2014/main" id="{67270014-BAFD-3D82-234D-8A56E128B41E}"/>
                    </a:ext>
                  </a:extLst>
                </p:cNvPr>
                <p:cNvSpPr/>
                <p:nvPr/>
              </p:nvSpPr>
              <p:spPr>
                <a:xfrm>
                  <a:off x="1270761" y="3669538"/>
                  <a:ext cx="121285" cy="3175"/>
                </a:xfrm>
                <a:custGeom>
                  <a:avLst/>
                  <a:gdLst/>
                  <a:ahLst/>
                  <a:cxnLst/>
                  <a:rect l="l" t="t" r="r" b="b"/>
                  <a:pathLst>
                    <a:path w="121284" h="3175">
                      <a:moveTo>
                        <a:pt x="-12700" y="1333"/>
                      </a:moveTo>
                      <a:lnTo>
                        <a:pt x="133985" y="1333"/>
                      </a:lnTo>
                    </a:path>
                  </a:pathLst>
                </a:custGeom>
                <a:ln w="28067">
                  <a:solidFill>
                    <a:srgbClr val="993366"/>
                  </a:solidFill>
                </a:ln>
              </p:spPr>
              <p:txBody>
                <a:bodyPr wrap="square" lIns="0" tIns="0" rIns="0" bIns="0" rtlCol="0"/>
                <a:lstStyle/>
                <a:p>
                  <a:endParaRPr/>
                </a:p>
              </p:txBody>
            </p:sp>
            <p:pic>
              <p:nvPicPr>
                <p:cNvPr id="57" name="object 25">
                  <a:extLst>
                    <a:ext uri="{FF2B5EF4-FFF2-40B4-BE49-F238E27FC236}">
                      <a16:creationId xmlns:a16="http://schemas.microsoft.com/office/drawing/2014/main" id="{0DA22F60-6752-8E27-2C11-5D1DA94BBC5A}"/>
                    </a:ext>
                  </a:extLst>
                </p:cNvPr>
                <p:cNvPicPr/>
                <p:nvPr/>
              </p:nvPicPr>
              <p:blipFill>
                <a:blip r:embed="rId6" cstate="print"/>
                <a:stretch>
                  <a:fillRect/>
                </a:stretch>
              </p:blipFill>
              <p:spPr>
                <a:xfrm>
                  <a:off x="1567116" y="3427920"/>
                  <a:ext cx="180594" cy="133222"/>
                </a:xfrm>
                <a:prstGeom prst="rect">
                  <a:avLst/>
                </a:prstGeom>
              </p:spPr>
            </p:pic>
            <p:sp>
              <p:nvSpPr>
                <p:cNvPr id="58" name="object 26">
                  <a:extLst>
                    <a:ext uri="{FF2B5EF4-FFF2-40B4-BE49-F238E27FC236}">
                      <a16:creationId xmlns:a16="http://schemas.microsoft.com/office/drawing/2014/main" id="{5003E61D-A1E0-8713-9125-3AFC95BA0295}"/>
                    </a:ext>
                  </a:extLst>
                </p:cNvPr>
                <p:cNvSpPr/>
                <p:nvPr/>
              </p:nvSpPr>
              <p:spPr>
                <a:xfrm>
                  <a:off x="1389887" y="3503295"/>
                  <a:ext cx="304165" cy="168275"/>
                </a:xfrm>
                <a:custGeom>
                  <a:avLst/>
                  <a:gdLst/>
                  <a:ahLst/>
                  <a:cxnLst/>
                  <a:rect l="l" t="t" r="r" b="b"/>
                  <a:pathLst>
                    <a:path w="304164" h="168275">
                      <a:moveTo>
                        <a:pt x="303784" y="73532"/>
                      </a:moveTo>
                      <a:lnTo>
                        <a:pt x="0" y="167766"/>
                      </a:lnTo>
                    </a:path>
                    <a:path w="304164" h="168275">
                      <a:moveTo>
                        <a:pt x="270382" y="0"/>
                      </a:moveTo>
                      <a:lnTo>
                        <a:pt x="296925" y="73025"/>
                      </a:lnTo>
                    </a:path>
                  </a:pathLst>
                </a:custGeom>
                <a:ln w="25400">
                  <a:solidFill>
                    <a:srgbClr val="993366"/>
                  </a:solidFill>
                </a:ln>
              </p:spPr>
              <p:txBody>
                <a:bodyPr wrap="square" lIns="0" tIns="0" rIns="0" bIns="0" rtlCol="0"/>
                <a:lstStyle/>
                <a:p>
                  <a:endParaRPr/>
                </a:p>
              </p:txBody>
            </p:sp>
          </p:grpSp>
          <p:sp>
            <p:nvSpPr>
              <p:cNvPr id="18" name="object 27">
                <a:extLst>
                  <a:ext uri="{FF2B5EF4-FFF2-40B4-BE49-F238E27FC236}">
                    <a16:creationId xmlns:a16="http://schemas.microsoft.com/office/drawing/2014/main" id="{1D47B559-ADB0-F695-E9F4-FC04BB7A88F7}"/>
                  </a:ext>
                </a:extLst>
              </p:cNvPr>
              <p:cNvSpPr txBox="1"/>
              <p:nvPr/>
            </p:nvSpPr>
            <p:spPr>
              <a:xfrm>
                <a:off x="1312291" y="3198621"/>
                <a:ext cx="750279" cy="301476"/>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FFFFFF"/>
                    </a:solidFill>
                    <a:latin typeface="Times New Roman"/>
                    <a:cs typeface="Times New Roman"/>
                  </a:rPr>
                  <a:t>N</a:t>
                </a:r>
                <a:r>
                  <a:rPr sz="1400" b="1">
                    <a:solidFill>
                      <a:srgbClr val="FFFFFF"/>
                    </a:solidFill>
                    <a:latin typeface="Times New Roman"/>
                    <a:cs typeface="Times New Roman"/>
                  </a:rPr>
                  <a:t>S</a:t>
                </a:r>
                <a:r>
                  <a:rPr sz="1400" b="1" spc="-10">
                    <a:solidFill>
                      <a:srgbClr val="FFFFFF"/>
                    </a:solidFill>
                    <a:latin typeface="Times New Roman"/>
                    <a:cs typeface="Times New Roman"/>
                  </a:rPr>
                  <a:t>R</a:t>
                </a:r>
                <a:r>
                  <a:rPr sz="1400" b="1">
                    <a:solidFill>
                      <a:srgbClr val="FFFFFF"/>
                    </a:solidFill>
                    <a:latin typeface="Times New Roman"/>
                    <a:cs typeface="Times New Roman"/>
                  </a:rPr>
                  <a:t>L</a:t>
                </a:r>
                <a:endParaRPr sz="1400">
                  <a:latin typeface="Times New Roman"/>
                  <a:cs typeface="Times New Roman"/>
                </a:endParaRPr>
              </a:p>
            </p:txBody>
          </p:sp>
          <p:sp>
            <p:nvSpPr>
              <p:cNvPr id="19" name="object 28">
                <a:extLst>
                  <a:ext uri="{FF2B5EF4-FFF2-40B4-BE49-F238E27FC236}">
                    <a16:creationId xmlns:a16="http://schemas.microsoft.com/office/drawing/2014/main" id="{D8235285-49E7-3EDE-37A6-3BF3D84CE0CD}"/>
                  </a:ext>
                </a:extLst>
              </p:cNvPr>
              <p:cNvSpPr txBox="1"/>
              <p:nvPr/>
            </p:nvSpPr>
            <p:spPr>
              <a:xfrm>
                <a:off x="-138690" y="3157804"/>
                <a:ext cx="978560" cy="318603"/>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FF"/>
                    </a:solidFill>
                    <a:latin typeface="Times New Roman"/>
                    <a:cs typeface="Times New Roman"/>
                  </a:rPr>
                  <a:t>LI</a:t>
                </a:r>
                <a:r>
                  <a:rPr sz="1400" b="1" spc="-5">
                    <a:solidFill>
                      <a:srgbClr val="FFFFFF"/>
                    </a:solidFill>
                    <a:latin typeface="Times New Roman"/>
                    <a:cs typeface="Times New Roman"/>
                  </a:rPr>
                  <a:t>N</a:t>
                </a:r>
                <a:r>
                  <a:rPr sz="1400" b="1" spc="-10">
                    <a:solidFill>
                      <a:srgbClr val="FFFFFF"/>
                    </a:solidFill>
                    <a:latin typeface="Times New Roman"/>
                    <a:cs typeface="Times New Roman"/>
                  </a:rPr>
                  <a:t>A</a:t>
                </a:r>
                <a:r>
                  <a:rPr sz="1400" b="1">
                    <a:solidFill>
                      <a:srgbClr val="FFFFFF"/>
                    </a:solidFill>
                    <a:latin typeface="Times New Roman"/>
                    <a:cs typeface="Times New Roman"/>
                  </a:rPr>
                  <a:t>C</a:t>
                </a:r>
                <a:endParaRPr sz="1400">
                  <a:latin typeface="Times New Roman"/>
                  <a:cs typeface="Times New Roman"/>
                </a:endParaRPr>
              </a:p>
            </p:txBody>
          </p:sp>
          <p:sp>
            <p:nvSpPr>
              <p:cNvPr id="20" name="object 29">
                <a:extLst>
                  <a:ext uri="{FF2B5EF4-FFF2-40B4-BE49-F238E27FC236}">
                    <a16:creationId xmlns:a16="http://schemas.microsoft.com/office/drawing/2014/main" id="{E386F143-E359-2419-DED0-A4C80A81BE51}"/>
                  </a:ext>
                </a:extLst>
              </p:cNvPr>
              <p:cNvSpPr txBox="1"/>
              <p:nvPr/>
            </p:nvSpPr>
            <p:spPr>
              <a:xfrm>
                <a:off x="2493610" y="3189571"/>
                <a:ext cx="376555" cy="239395"/>
              </a:xfrm>
              <a:prstGeom prst="rect">
                <a:avLst/>
              </a:prstGeom>
            </p:spPr>
            <p:txBody>
              <a:bodyPr vert="horz" wrap="square" lIns="0" tIns="13335" rIns="0" bIns="0" rtlCol="0">
                <a:spAutoFit/>
              </a:bodyPr>
              <a:lstStyle/>
              <a:p>
                <a:pPr marL="12700">
                  <a:lnSpc>
                    <a:spcPct val="100000"/>
                  </a:lnSpc>
                  <a:spcBef>
                    <a:spcPts val="105"/>
                  </a:spcBef>
                  <a:tabLst>
                    <a:tab pos="363220" algn="l"/>
                  </a:tabLst>
                </a:pPr>
                <a:r>
                  <a:rPr sz="1400" b="1" u="heavy">
                    <a:solidFill>
                      <a:srgbClr val="FFFFFF"/>
                    </a:solidFill>
                    <a:uFill>
                      <a:solidFill>
                        <a:srgbClr val="FF00FF"/>
                      </a:solidFill>
                    </a:uFill>
                    <a:latin typeface="Times New Roman"/>
                    <a:cs typeface="Times New Roman"/>
                  </a:rPr>
                  <a:t> 	</a:t>
                </a:r>
                <a:endParaRPr sz="1400">
                  <a:latin typeface="Times New Roman"/>
                  <a:cs typeface="Times New Roman"/>
                </a:endParaRPr>
              </a:p>
            </p:txBody>
          </p:sp>
          <p:sp>
            <p:nvSpPr>
              <p:cNvPr id="21" name="object 30">
                <a:extLst>
                  <a:ext uri="{FF2B5EF4-FFF2-40B4-BE49-F238E27FC236}">
                    <a16:creationId xmlns:a16="http://schemas.microsoft.com/office/drawing/2014/main" id="{96E081D9-8318-F8E8-BF3A-C7C5DC4315B1}"/>
                  </a:ext>
                </a:extLst>
              </p:cNvPr>
              <p:cNvSpPr txBox="1"/>
              <p:nvPr/>
            </p:nvSpPr>
            <p:spPr>
              <a:xfrm>
                <a:off x="1774949" y="3833242"/>
                <a:ext cx="791395" cy="340583"/>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Times New Roman"/>
                    <a:cs typeface="Times New Roman"/>
                  </a:rPr>
                  <a:t>AGS</a:t>
                </a:r>
                <a:endParaRPr sz="1800">
                  <a:latin typeface="Times New Roman"/>
                  <a:cs typeface="Times New Roman"/>
                </a:endParaRPr>
              </a:p>
            </p:txBody>
          </p:sp>
          <p:sp>
            <p:nvSpPr>
              <p:cNvPr id="22" name="object 31">
                <a:extLst>
                  <a:ext uri="{FF2B5EF4-FFF2-40B4-BE49-F238E27FC236}">
                    <a16:creationId xmlns:a16="http://schemas.microsoft.com/office/drawing/2014/main" id="{3BDF00B8-57E7-0DB8-D757-B48576CBAC6D}"/>
                  </a:ext>
                </a:extLst>
              </p:cNvPr>
              <p:cNvSpPr txBox="1"/>
              <p:nvPr/>
            </p:nvSpPr>
            <p:spPr>
              <a:xfrm>
                <a:off x="4935982" y="5062854"/>
                <a:ext cx="970047" cy="300632"/>
              </a:xfrm>
              <a:prstGeom prst="rect">
                <a:avLst/>
              </a:prstGeom>
            </p:spPr>
            <p:txBody>
              <a:bodyPr vert="horz" wrap="square" lIns="0" tIns="12700" rIns="0" bIns="0" rtlCol="0" anchor="t">
                <a:spAutoFit/>
              </a:bodyPr>
              <a:lstStyle/>
              <a:p>
                <a:pPr marL="12700">
                  <a:lnSpc>
                    <a:spcPct val="100000"/>
                  </a:lnSpc>
                  <a:spcBef>
                    <a:spcPts val="100"/>
                  </a:spcBef>
                </a:pPr>
                <a:r>
                  <a:rPr lang="en-US" sz="1400" b="1" spc="-135">
                    <a:solidFill>
                      <a:srgbClr val="FFFFFF"/>
                    </a:solidFill>
                    <a:latin typeface="Times New Roman"/>
                    <a:cs typeface="Times New Roman"/>
                  </a:rPr>
                  <a:t>T</a:t>
                </a:r>
                <a:r>
                  <a:rPr lang="en-US" sz="1400" b="1">
                    <a:solidFill>
                      <a:srgbClr val="FFFFFF"/>
                    </a:solidFill>
                    <a:latin typeface="Times New Roman"/>
                    <a:cs typeface="Times New Roman"/>
                  </a:rPr>
                  <a:t>ande</a:t>
                </a:r>
                <a:r>
                  <a:rPr lang="en-US" sz="1400" b="1" spc="-20">
                    <a:solidFill>
                      <a:srgbClr val="FFFFFF"/>
                    </a:solidFill>
                    <a:latin typeface="Times New Roman"/>
                    <a:cs typeface="Times New Roman"/>
                  </a:rPr>
                  <a:t>m</a:t>
                </a:r>
                <a:endParaRPr lang="en-US" sz="1400" b="1">
                  <a:solidFill>
                    <a:srgbClr val="FFFFFF"/>
                  </a:solidFill>
                  <a:latin typeface="Times New Roman"/>
                  <a:cs typeface="Times New Roman"/>
                </a:endParaRPr>
              </a:p>
            </p:txBody>
          </p:sp>
          <p:grpSp>
            <p:nvGrpSpPr>
              <p:cNvPr id="23" name="object 32">
                <a:extLst>
                  <a:ext uri="{FF2B5EF4-FFF2-40B4-BE49-F238E27FC236}">
                    <a16:creationId xmlns:a16="http://schemas.microsoft.com/office/drawing/2014/main" id="{143E84B6-EBBE-5453-F4A1-B0137453DC01}"/>
                  </a:ext>
                </a:extLst>
              </p:cNvPr>
              <p:cNvGrpSpPr/>
              <p:nvPr/>
            </p:nvGrpSpPr>
            <p:grpSpPr>
              <a:xfrm>
                <a:off x="910996" y="1052321"/>
                <a:ext cx="7582891" cy="1754505"/>
                <a:chOff x="910996" y="1052321"/>
                <a:chExt cx="7582891" cy="1754505"/>
              </a:xfrm>
            </p:grpSpPr>
            <p:sp>
              <p:nvSpPr>
                <p:cNvPr id="31" name="object 33">
                  <a:extLst>
                    <a:ext uri="{FF2B5EF4-FFF2-40B4-BE49-F238E27FC236}">
                      <a16:creationId xmlns:a16="http://schemas.microsoft.com/office/drawing/2014/main" id="{44C5ECB9-DF34-D2B8-2B09-28304DFDE3CA}"/>
                    </a:ext>
                  </a:extLst>
                </p:cNvPr>
                <p:cNvSpPr/>
                <p:nvPr/>
              </p:nvSpPr>
              <p:spPr>
                <a:xfrm>
                  <a:off x="3623309" y="2705861"/>
                  <a:ext cx="155575" cy="100965"/>
                </a:xfrm>
                <a:custGeom>
                  <a:avLst/>
                  <a:gdLst/>
                  <a:ahLst/>
                  <a:cxnLst/>
                  <a:rect l="l" t="t" r="r" b="b"/>
                  <a:pathLst>
                    <a:path w="155575" h="100964">
                      <a:moveTo>
                        <a:pt x="0" y="100584"/>
                      </a:moveTo>
                      <a:lnTo>
                        <a:pt x="155448" y="100584"/>
                      </a:lnTo>
                      <a:lnTo>
                        <a:pt x="155448" y="0"/>
                      </a:lnTo>
                      <a:lnTo>
                        <a:pt x="0" y="0"/>
                      </a:lnTo>
                      <a:lnTo>
                        <a:pt x="0" y="100584"/>
                      </a:lnTo>
                      <a:close/>
                    </a:path>
                  </a:pathLst>
                </a:custGeom>
                <a:ln w="25907">
                  <a:solidFill>
                    <a:srgbClr val="FFFFFF"/>
                  </a:solidFill>
                </a:ln>
              </p:spPr>
              <p:txBody>
                <a:bodyPr wrap="square" lIns="0" tIns="0" rIns="0" bIns="0" rtlCol="0"/>
                <a:lstStyle/>
                <a:p>
                  <a:endParaRPr/>
                </a:p>
              </p:txBody>
            </p:sp>
            <p:sp>
              <p:nvSpPr>
                <p:cNvPr id="32" name="object 34">
                  <a:extLst>
                    <a:ext uri="{FF2B5EF4-FFF2-40B4-BE49-F238E27FC236}">
                      <a16:creationId xmlns:a16="http://schemas.microsoft.com/office/drawing/2014/main" id="{E67AC44F-00F3-091C-8271-916406317BCF}"/>
                    </a:ext>
                  </a:extLst>
                </p:cNvPr>
                <p:cNvSpPr/>
                <p:nvPr/>
              </p:nvSpPr>
              <p:spPr>
                <a:xfrm>
                  <a:off x="910996" y="2045715"/>
                  <a:ext cx="182880" cy="176530"/>
                </a:xfrm>
                <a:custGeom>
                  <a:avLst/>
                  <a:gdLst/>
                  <a:ahLst/>
                  <a:cxnLst/>
                  <a:rect l="l" t="t" r="r" b="b"/>
                  <a:pathLst>
                    <a:path w="182880" h="176530">
                      <a:moveTo>
                        <a:pt x="65328" y="0"/>
                      </a:moveTo>
                      <a:lnTo>
                        <a:pt x="182321" y="100330"/>
                      </a:lnTo>
                      <a:lnTo>
                        <a:pt x="116992" y="176530"/>
                      </a:lnTo>
                      <a:lnTo>
                        <a:pt x="0" y="76073"/>
                      </a:lnTo>
                      <a:lnTo>
                        <a:pt x="65328" y="0"/>
                      </a:lnTo>
                    </a:path>
                  </a:pathLst>
                </a:custGeom>
                <a:ln w="25400">
                  <a:solidFill>
                    <a:srgbClr val="FFFFFF"/>
                  </a:solidFill>
                </a:ln>
              </p:spPr>
              <p:txBody>
                <a:bodyPr wrap="square" lIns="0" tIns="0" rIns="0" bIns="0" rtlCol="0"/>
                <a:lstStyle/>
                <a:p>
                  <a:endParaRPr/>
                </a:p>
              </p:txBody>
            </p:sp>
            <p:sp>
              <p:nvSpPr>
                <p:cNvPr id="33" name="object 35">
                  <a:extLst>
                    <a:ext uri="{FF2B5EF4-FFF2-40B4-BE49-F238E27FC236}">
                      <a16:creationId xmlns:a16="http://schemas.microsoft.com/office/drawing/2014/main" id="{6E15AEB1-6495-A4E2-0F0A-6C23823AC36D}"/>
                    </a:ext>
                  </a:extLst>
                </p:cNvPr>
                <p:cNvSpPr/>
                <p:nvPr/>
              </p:nvSpPr>
              <p:spPr>
                <a:xfrm>
                  <a:off x="6244589" y="2705861"/>
                  <a:ext cx="154305" cy="100965"/>
                </a:xfrm>
                <a:custGeom>
                  <a:avLst/>
                  <a:gdLst/>
                  <a:ahLst/>
                  <a:cxnLst/>
                  <a:rect l="l" t="t" r="r" b="b"/>
                  <a:pathLst>
                    <a:path w="154304" h="100964">
                      <a:moveTo>
                        <a:pt x="0" y="100584"/>
                      </a:moveTo>
                      <a:lnTo>
                        <a:pt x="153924" y="100584"/>
                      </a:lnTo>
                      <a:lnTo>
                        <a:pt x="153924" y="0"/>
                      </a:lnTo>
                      <a:lnTo>
                        <a:pt x="0" y="0"/>
                      </a:lnTo>
                      <a:lnTo>
                        <a:pt x="0" y="100584"/>
                      </a:lnTo>
                      <a:close/>
                    </a:path>
                  </a:pathLst>
                </a:custGeom>
                <a:ln w="25908">
                  <a:solidFill>
                    <a:srgbClr val="FFFFFF"/>
                  </a:solidFill>
                </a:ln>
              </p:spPr>
              <p:txBody>
                <a:bodyPr wrap="square" lIns="0" tIns="0" rIns="0" bIns="0" rtlCol="0"/>
                <a:lstStyle/>
                <a:p>
                  <a:endParaRPr/>
                </a:p>
              </p:txBody>
            </p:sp>
            <p:sp>
              <p:nvSpPr>
                <p:cNvPr id="34" name="object 36">
                  <a:extLst>
                    <a:ext uri="{FF2B5EF4-FFF2-40B4-BE49-F238E27FC236}">
                      <a16:creationId xmlns:a16="http://schemas.microsoft.com/office/drawing/2014/main" id="{031DD6AE-C343-BAAC-C677-DEA916C47730}"/>
                    </a:ext>
                  </a:extLst>
                </p:cNvPr>
                <p:cNvSpPr/>
                <p:nvPr/>
              </p:nvSpPr>
              <p:spPr>
                <a:xfrm>
                  <a:off x="8311642" y="1434464"/>
                  <a:ext cx="182245" cy="156845"/>
                </a:xfrm>
                <a:custGeom>
                  <a:avLst/>
                  <a:gdLst/>
                  <a:ahLst/>
                  <a:cxnLst/>
                  <a:rect l="l" t="t" r="r" b="b"/>
                  <a:pathLst>
                    <a:path w="182245" h="156844">
                      <a:moveTo>
                        <a:pt x="42544" y="0"/>
                      </a:moveTo>
                      <a:lnTo>
                        <a:pt x="182244" y="65532"/>
                      </a:lnTo>
                      <a:lnTo>
                        <a:pt x="139573" y="156337"/>
                      </a:lnTo>
                      <a:lnTo>
                        <a:pt x="0" y="90805"/>
                      </a:lnTo>
                      <a:lnTo>
                        <a:pt x="42544" y="0"/>
                      </a:lnTo>
                    </a:path>
                  </a:pathLst>
                </a:custGeom>
                <a:ln w="25400">
                  <a:solidFill>
                    <a:srgbClr val="FFFFFF"/>
                  </a:solidFill>
                </a:ln>
              </p:spPr>
              <p:txBody>
                <a:bodyPr wrap="square" lIns="0" tIns="0" rIns="0" bIns="0" rtlCol="0"/>
                <a:lstStyle/>
                <a:p>
                  <a:endParaRPr/>
                </a:p>
              </p:txBody>
            </p:sp>
            <p:sp>
              <p:nvSpPr>
                <p:cNvPr id="35" name="object 37">
                  <a:extLst>
                    <a:ext uri="{FF2B5EF4-FFF2-40B4-BE49-F238E27FC236}">
                      <a16:creationId xmlns:a16="http://schemas.microsoft.com/office/drawing/2014/main" id="{CF546C52-9355-6EE0-8BE4-1F11495A6573}"/>
                    </a:ext>
                  </a:extLst>
                </p:cNvPr>
                <p:cNvSpPr/>
                <p:nvPr/>
              </p:nvSpPr>
              <p:spPr>
                <a:xfrm>
                  <a:off x="5397245" y="1052321"/>
                  <a:ext cx="154305" cy="100965"/>
                </a:xfrm>
                <a:custGeom>
                  <a:avLst/>
                  <a:gdLst/>
                  <a:ahLst/>
                  <a:cxnLst/>
                  <a:rect l="l" t="t" r="r" b="b"/>
                  <a:pathLst>
                    <a:path w="154304" h="100965">
                      <a:moveTo>
                        <a:pt x="0" y="100584"/>
                      </a:moveTo>
                      <a:lnTo>
                        <a:pt x="153924" y="100584"/>
                      </a:lnTo>
                      <a:lnTo>
                        <a:pt x="153924" y="0"/>
                      </a:lnTo>
                      <a:lnTo>
                        <a:pt x="0" y="0"/>
                      </a:lnTo>
                      <a:lnTo>
                        <a:pt x="0" y="100584"/>
                      </a:lnTo>
                      <a:close/>
                    </a:path>
                  </a:pathLst>
                </a:custGeom>
                <a:ln w="25908">
                  <a:solidFill>
                    <a:srgbClr val="FFFFFF"/>
                  </a:solidFill>
                </a:ln>
              </p:spPr>
              <p:txBody>
                <a:bodyPr wrap="square" lIns="0" tIns="0" rIns="0" bIns="0" rtlCol="0"/>
                <a:lstStyle/>
                <a:p>
                  <a:endParaRPr/>
                </a:p>
              </p:txBody>
            </p:sp>
            <p:sp>
              <p:nvSpPr>
                <p:cNvPr id="36" name="object 38">
                  <a:extLst>
                    <a:ext uri="{FF2B5EF4-FFF2-40B4-BE49-F238E27FC236}">
                      <a16:creationId xmlns:a16="http://schemas.microsoft.com/office/drawing/2014/main" id="{09E00955-B6D2-E941-F144-78279AC03707}"/>
                    </a:ext>
                  </a:extLst>
                </p:cNvPr>
                <p:cNvSpPr/>
                <p:nvPr/>
              </p:nvSpPr>
              <p:spPr>
                <a:xfrm>
                  <a:off x="2767837" y="1139570"/>
                  <a:ext cx="168910" cy="125095"/>
                </a:xfrm>
                <a:custGeom>
                  <a:avLst/>
                  <a:gdLst/>
                  <a:ahLst/>
                  <a:cxnLst/>
                  <a:rect l="l" t="t" r="r" b="b"/>
                  <a:pathLst>
                    <a:path w="168910" h="125094">
                      <a:moveTo>
                        <a:pt x="0" y="26034"/>
                      </a:moveTo>
                      <a:lnTo>
                        <a:pt x="152019" y="0"/>
                      </a:lnTo>
                      <a:lnTo>
                        <a:pt x="168910" y="98932"/>
                      </a:lnTo>
                      <a:lnTo>
                        <a:pt x="16891" y="124840"/>
                      </a:lnTo>
                      <a:lnTo>
                        <a:pt x="0" y="26034"/>
                      </a:lnTo>
                      <a:close/>
                    </a:path>
                  </a:pathLst>
                </a:custGeom>
                <a:ln w="25400">
                  <a:solidFill>
                    <a:srgbClr val="FFFFFF"/>
                  </a:solidFill>
                </a:ln>
              </p:spPr>
              <p:txBody>
                <a:bodyPr wrap="square" lIns="0" tIns="0" rIns="0" bIns="0" rtlCol="0"/>
                <a:lstStyle/>
                <a:p>
                  <a:endParaRPr/>
                </a:p>
              </p:txBody>
            </p:sp>
          </p:grpSp>
          <p:sp>
            <p:nvSpPr>
              <p:cNvPr id="24" name="object 39">
                <a:extLst>
                  <a:ext uri="{FF2B5EF4-FFF2-40B4-BE49-F238E27FC236}">
                    <a16:creationId xmlns:a16="http://schemas.microsoft.com/office/drawing/2014/main" id="{12171E6A-3AEA-2CB6-632B-F9AF095DB5FC}"/>
                  </a:ext>
                </a:extLst>
              </p:cNvPr>
              <p:cNvSpPr txBox="1"/>
              <p:nvPr/>
            </p:nvSpPr>
            <p:spPr>
              <a:xfrm>
                <a:off x="3761994" y="2884677"/>
                <a:ext cx="1068705"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6:00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5" name="object 40">
                <a:extLst>
                  <a:ext uri="{FF2B5EF4-FFF2-40B4-BE49-F238E27FC236}">
                    <a16:creationId xmlns:a16="http://schemas.microsoft.com/office/drawing/2014/main" id="{D42F8179-4AF7-D559-B974-D2E5660ED725}"/>
                  </a:ext>
                </a:extLst>
              </p:cNvPr>
              <p:cNvSpPr txBox="1"/>
              <p:nvPr/>
            </p:nvSpPr>
            <p:spPr>
              <a:xfrm>
                <a:off x="525272" y="2218181"/>
                <a:ext cx="1068705"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8:00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6" name="object 41">
                <a:extLst>
                  <a:ext uri="{FF2B5EF4-FFF2-40B4-BE49-F238E27FC236}">
                    <a16:creationId xmlns:a16="http://schemas.microsoft.com/office/drawing/2014/main" id="{41AC7D11-3797-0455-6C03-0CC13973B526}"/>
                  </a:ext>
                </a:extLst>
              </p:cNvPr>
              <p:cNvSpPr txBox="1"/>
              <p:nvPr/>
            </p:nvSpPr>
            <p:spPr>
              <a:xfrm>
                <a:off x="2305050" y="1339342"/>
                <a:ext cx="1170940" cy="269240"/>
              </a:xfrm>
              <a:prstGeom prst="rect">
                <a:avLst/>
              </a:prstGeom>
            </p:spPr>
            <p:txBody>
              <a:bodyPr vert="horz" wrap="square" lIns="0" tIns="12065" rIns="0" bIns="0" rtlCol="0">
                <a:spAutoFit/>
              </a:bodyPr>
              <a:lstStyle/>
              <a:p>
                <a:pPr marL="12700">
                  <a:lnSpc>
                    <a:spcPct val="100000"/>
                  </a:lnSpc>
                  <a:spcBef>
                    <a:spcPts val="95"/>
                  </a:spcBef>
                </a:pPr>
                <a:r>
                  <a:rPr sz="1600" b="1" spc="-5">
                    <a:solidFill>
                      <a:srgbClr val="FFFF00"/>
                    </a:solidFill>
                    <a:latin typeface="Times New Roman"/>
                    <a:cs typeface="Times New Roman"/>
                  </a:rPr>
                  <a:t>10:00</a:t>
                </a:r>
                <a:r>
                  <a:rPr sz="1600" b="1" spc="-45">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27" name="object 42">
                <a:extLst>
                  <a:ext uri="{FF2B5EF4-FFF2-40B4-BE49-F238E27FC236}">
                    <a16:creationId xmlns:a16="http://schemas.microsoft.com/office/drawing/2014/main" id="{C78CAB38-557A-E71B-6FDA-1793755D0034}"/>
                  </a:ext>
                </a:extLst>
              </p:cNvPr>
              <p:cNvSpPr txBox="1"/>
              <p:nvPr/>
            </p:nvSpPr>
            <p:spPr>
              <a:xfrm>
                <a:off x="4319396" y="1162203"/>
                <a:ext cx="1727200" cy="826769"/>
              </a:xfrm>
              <a:prstGeom prst="rect">
                <a:avLst/>
              </a:prstGeom>
            </p:spPr>
            <p:txBody>
              <a:bodyPr vert="horz" wrap="square" lIns="0" tIns="67310" rIns="0" bIns="0" rtlCol="0">
                <a:spAutoFit/>
              </a:bodyPr>
              <a:lstStyle/>
              <a:p>
                <a:pPr marL="709295">
                  <a:lnSpc>
                    <a:spcPct val="100000"/>
                  </a:lnSpc>
                  <a:spcBef>
                    <a:spcPts val="530"/>
                  </a:spcBef>
                </a:pPr>
                <a:r>
                  <a:rPr sz="1400" b="1">
                    <a:solidFill>
                      <a:srgbClr val="FFFF00"/>
                    </a:solidFill>
                    <a:latin typeface="Times New Roman"/>
                    <a:cs typeface="Times New Roman"/>
                  </a:rPr>
                  <a:t>12:00</a:t>
                </a:r>
                <a:r>
                  <a:rPr sz="1400" b="1" spc="-85">
                    <a:solidFill>
                      <a:srgbClr val="FFFF00"/>
                    </a:solidFill>
                    <a:latin typeface="Times New Roman"/>
                    <a:cs typeface="Times New Roman"/>
                  </a:rPr>
                  <a:t> </a:t>
                </a:r>
                <a:r>
                  <a:rPr sz="1400" b="1">
                    <a:solidFill>
                      <a:srgbClr val="FFFF00"/>
                    </a:solidFill>
                    <a:latin typeface="Times New Roman"/>
                    <a:cs typeface="Times New Roman"/>
                  </a:rPr>
                  <a:t>o’clock</a:t>
                </a:r>
                <a:endParaRPr sz="1400">
                  <a:latin typeface="Times New Roman"/>
                  <a:cs typeface="Times New Roman"/>
                </a:endParaRPr>
              </a:p>
              <a:p>
                <a:pPr marL="12700">
                  <a:lnSpc>
                    <a:spcPct val="100000"/>
                  </a:lnSpc>
                  <a:spcBef>
                    <a:spcPts val="835"/>
                  </a:spcBef>
                </a:pPr>
                <a:r>
                  <a:rPr sz="2800" b="1" spc="-5">
                    <a:solidFill>
                      <a:srgbClr val="FFFFFF"/>
                    </a:solidFill>
                    <a:latin typeface="Times New Roman"/>
                    <a:cs typeface="Times New Roman"/>
                  </a:rPr>
                  <a:t>RHIC</a:t>
                </a:r>
                <a:endParaRPr sz="2800">
                  <a:latin typeface="Times New Roman"/>
                  <a:cs typeface="Times New Roman"/>
                </a:endParaRPr>
              </a:p>
            </p:txBody>
          </p:sp>
          <p:sp>
            <p:nvSpPr>
              <p:cNvPr id="28" name="object 43">
                <a:extLst>
                  <a:ext uri="{FF2B5EF4-FFF2-40B4-BE49-F238E27FC236}">
                    <a16:creationId xmlns:a16="http://schemas.microsoft.com/office/drawing/2014/main" id="{8645C935-AEB1-F22A-A770-78EB57B0BA80}"/>
                  </a:ext>
                </a:extLst>
              </p:cNvPr>
              <p:cNvSpPr txBox="1"/>
              <p:nvPr/>
            </p:nvSpPr>
            <p:spPr>
              <a:xfrm>
                <a:off x="6095746" y="2876804"/>
                <a:ext cx="942340" cy="239395"/>
              </a:xfrm>
              <a:prstGeom prst="rect">
                <a:avLst/>
              </a:prstGeom>
            </p:spPr>
            <p:txBody>
              <a:bodyPr vert="horz" wrap="square" lIns="0" tIns="13335" rIns="0" bIns="0" rtlCol="0">
                <a:spAutoFit/>
              </a:bodyPr>
              <a:lstStyle/>
              <a:p>
                <a:pPr marL="12700">
                  <a:lnSpc>
                    <a:spcPct val="100000"/>
                  </a:lnSpc>
                  <a:spcBef>
                    <a:spcPts val="105"/>
                  </a:spcBef>
                </a:pPr>
                <a:r>
                  <a:rPr sz="1400" b="1">
                    <a:solidFill>
                      <a:srgbClr val="FFFF00"/>
                    </a:solidFill>
                    <a:latin typeface="Times New Roman"/>
                    <a:cs typeface="Times New Roman"/>
                  </a:rPr>
                  <a:t>4:00</a:t>
                </a:r>
                <a:r>
                  <a:rPr sz="1400" b="1" spc="-80">
                    <a:solidFill>
                      <a:srgbClr val="FFFF00"/>
                    </a:solidFill>
                    <a:latin typeface="Times New Roman"/>
                    <a:cs typeface="Times New Roman"/>
                  </a:rPr>
                  <a:t> </a:t>
                </a:r>
                <a:r>
                  <a:rPr sz="1400" b="1">
                    <a:solidFill>
                      <a:srgbClr val="FFFF00"/>
                    </a:solidFill>
                    <a:latin typeface="Times New Roman"/>
                    <a:cs typeface="Times New Roman"/>
                  </a:rPr>
                  <a:t>o’clock</a:t>
                </a:r>
                <a:endParaRPr sz="1400">
                  <a:latin typeface="Times New Roman"/>
                  <a:cs typeface="Times New Roman"/>
                </a:endParaRPr>
              </a:p>
            </p:txBody>
          </p:sp>
          <p:sp>
            <p:nvSpPr>
              <p:cNvPr id="29" name="object 44">
                <a:extLst>
                  <a:ext uri="{FF2B5EF4-FFF2-40B4-BE49-F238E27FC236}">
                    <a16:creationId xmlns:a16="http://schemas.microsoft.com/office/drawing/2014/main" id="{21E24640-1493-CE34-F51B-3F14FBE72D46}"/>
                  </a:ext>
                </a:extLst>
              </p:cNvPr>
              <p:cNvSpPr txBox="1"/>
              <p:nvPr/>
            </p:nvSpPr>
            <p:spPr>
              <a:xfrm>
                <a:off x="7648225" y="1397055"/>
                <a:ext cx="1069340" cy="259045"/>
              </a:xfrm>
              <a:prstGeom prst="rect">
                <a:avLst/>
              </a:prstGeom>
            </p:spPr>
            <p:txBody>
              <a:bodyPr vert="horz" wrap="square" lIns="0" tIns="12700" rIns="0" bIns="0" rtlCol="0">
                <a:spAutoFit/>
              </a:bodyPr>
              <a:lstStyle/>
              <a:p>
                <a:pPr marL="12700">
                  <a:lnSpc>
                    <a:spcPct val="100000"/>
                  </a:lnSpc>
                  <a:spcBef>
                    <a:spcPts val="5"/>
                  </a:spcBef>
                </a:pPr>
                <a:r>
                  <a:rPr sz="1600" b="1" spc="-5">
                    <a:solidFill>
                      <a:srgbClr val="FFFF00"/>
                    </a:solidFill>
                    <a:latin typeface="Times New Roman"/>
                    <a:cs typeface="Times New Roman"/>
                  </a:rPr>
                  <a:t>2:00</a:t>
                </a:r>
                <a:r>
                  <a:rPr sz="1600" b="1" spc="-50">
                    <a:solidFill>
                      <a:srgbClr val="FFFF00"/>
                    </a:solidFill>
                    <a:latin typeface="Times New Roman"/>
                    <a:cs typeface="Times New Roman"/>
                  </a:rPr>
                  <a:t> </a:t>
                </a:r>
                <a:r>
                  <a:rPr sz="1600" b="1" spc="-5">
                    <a:solidFill>
                      <a:srgbClr val="FFFF00"/>
                    </a:solidFill>
                    <a:latin typeface="Times New Roman"/>
                    <a:cs typeface="Times New Roman"/>
                  </a:rPr>
                  <a:t>o’clock</a:t>
                </a:r>
                <a:endParaRPr sz="1600">
                  <a:latin typeface="Times New Roman"/>
                  <a:cs typeface="Times New Roman"/>
                </a:endParaRPr>
              </a:p>
            </p:txBody>
          </p:sp>
          <p:sp>
            <p:nvSpPr>
              <p:cNvPr id="30" name="object 45">
                <a:extLst>
                  <a:ext uri="{FF2B5EF4-FFF2-40B4-BE49-F238E27FC236}">
                    <a16:creationId xmlns:a16="http://schemas.microsoft.com/office/drawing/2014/main" id="{15519282-A729-CD99-8AF6-D5A1087D76EF}"/>
                  </a:ext>
                </a:extLst>
              </p:cNvPr>
              <p:cNvSpPr txBox="1"/>
              <p:nvPr/>
            </p:nvSpPr>
            <p:spPr>
              <a:xfrm>
                <a:off x="497264" y="3411659"/>
                <a:ext cx="1557704" cy="318603"/>
              </a:xfrm>
              <a:prstGeom prst="rect">
                <a:avLst/>
              </a:prstGeom>
            </p:spPr>
            <p:txBody>
              <a:bodyPr vert="horz" wrap="square" lIns="0" tIns="13335" rIns="0" bIns="0" rtlCol="0">
                <a:spAutoFit/>
              </a:bodyPr>
              <a:lstStyle/>
              <a:p>
                <a:pPr marL="38100">
                  <a:lnSpc>
                    <a:spcPct val="100000"/>
                  </a:lnSpc>
                  <a:spcBef>
                    <a:spcPts val="105"/>
                  </a:spcBef>
                </a:pPr>
                <a:r>
                  <a:rPr sz="2100" b="1" spc="-97" baseline="27777">
                    <a:solidFill>
                      <a:srgbClr val="FFFFFF"/>
                    </a:solidFill>
                    <a:latin typeface="Times New Roman"/>
                    <a:cs typeface="Times New Roman"/>
                  </a:rPr>
                  <a:t>EBIS</a:t>
                </a:r>
                <a:r>
                  <a:rPr sz="1400" b="1" spc="-65">
                    <a:solidFill>
                      <a:srgbClr val="FFFFFF"/>
                    </a:solidFill>
                    <a:latin typeface="Times New Roman"/>
                    <a:cs typeface="Times New Roman"/>
                  </a:rPr>
                  <a:t>Booster</a:t>
                </a:r>
                <a:endParaRPr sz="1400">
                  <a:latin typeface="Times New Roman"/>
                  <a:cs typeface="Times New Roman"/>
                </a:endParaRPr>
              </a:p>
            </p:txBody>
          </p:sp>
        </p:grpSp>
        <p:sp>
          <p:nvSpPr>
            <p:cNvPr id="60" name="Rectangle 59">
              <a:extLst>
                <a:ext uri="{FF2B5EF4-FFF2-40B4-BE49-F238E27FC236}">
                  <a16:creationId xmlns:a16="http://schemas.microsoft.com/office/drawing/2014/main" id="{1BB12522-E7C9-979D-AA12-CF5A53C1406A}"/>
                </a:ext>
              </a:extLst>
            </p:cNvPr>
            <p:cNvSpPr/>
            <p:nvPr/>
          </p:nvSpPr>
          <p:spPr>
            <a:xfrm>
              <a:off x="10436469" y="2762637"/>
              <a:ext cx="967788" cy="71786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2166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8A52-712A-FC15-116B-8AC7FF90C4A6}"/>
            </a:ext>
          </a:extLst>
        </p:cNvPr>
        <p:cNvGrpSpPr/>
        <p:nvPr/>
      </p:nvGrpSpPr>
      <p:grpSpPr>
        <a:xfrm>
          <a:off x="0" y="0"/>
          <a:ext cx="0" cy="0"/>
          <a:chOff x="0" y="0"/>
          <a:chExt cx="0" cy="0"/>
        </a:xfrm>
      </p:grpSpPr>
      <p:grpSp>
        <p:nvGrpSpPr>
          <p:cNvPr id="63" name="Group 62">
            <a:extLst>
              <a:ext uri="{FF2B5EF4-FFF2-40B4-BE49-F238E27FC236}">
                <a16:creationId xmlns:a16="http://schemas.microsoft.com/office/drawing/2014/main" id="{A6E1BEB0-AC33-ECC2-E06E-7467C01A2310}"/>
              </a:ext>
            </a:extLst>
          </p:cNvPr>
          <p:cNvGrpSpPr/>
          <p:nvPr/>
        </p:nvGrpSpPr>
        <p:grpSpPr>
          <a:xfrm>
            <a:off x="487428" y="905685"/>
            <a:ext cx="11403053" cy="5774675"/>
            <a:chOff x="487428" y="905685"/>
            <a:chExt cx="11403053" cy="5774675"/>
          </a:xfrm>
        </p:grpSpPr>
        <p:grpSp>
          <p:nvGrpSpPr>
            <p:cNvPr id="61" name="Group 60">
              <a:extLst>
                <a:ext uri="{FF2B5EF4-FFF2-40B4-BE49-F238E27FC236}">
                  <a16:creationId xmlns:a16="http://schemas.microsoft.com/office/drawing/2014/main" id="{80F81E2B-35C0-2515-D34E-75DFEA8000F0}"/>
                </a:ext>
              </a:extLst>
            </p:cNvPr>
            <p:cNvGrpSpPr/>
            <p:nvPr/>
          </p:nvGrpSpPr>
          <p:grpSpPr>
            <a:xfrm>
              <a:off x="487428" y="905685"/>
              <a:ext cx="11403053" cy="5774675"/>
              <a:chOff x="487428" y="905685"/>
              <a:chExt cx="11403053" cy="5774675"/>
            </a:xfrm>
          </p:grpSpPr>
          <p:grpSp>
            <p:nvGrpSpPr>
              <p:cNvPr id="39" name="Group 38">
                <a:extLst>
                  <a:ext uri="{FF2B5EF4-FFF2-40B4-BE49-F238E27FC236}">
                    <a16:creationId xmlns:a16="http://schemas.microsoft.com/office/drawing/2014/main" id="{78ACBDC9-F054-B4DC-D6D6-3AF3E05A114D}"/>
                  </a:ext>
                </a:extLst>
              </p:cNvPr>
              <p:cNvGrpSpPr/>
              <p:nvPr/>
            </p:nvGrpSpPr>
            <p:grpSpPr>
              <a:xfrm>
                <a:off x="487428" y="905685"/>
                <a:ext cx="11217144" cy="5774675"/>
                <a:chOff x="487428" y="905685"/>
                <a:chExt cx="11217144" cy="5774675"/>
              </a:xfrm>
            </p:grpSpPr>
            <p:pic>
              <p:nvPicPr>
                <p:cNvPr id="4" name="Picture 3">
                  <a:extLst>
                    <a:ext uri="{FF2B5EF4-FFF2-40B4-BE49-F238E27FC236}">
                      <a16:creationId xmlns:a16="http://schemas.microsoft.com/office/drawing/2014/main" id="{2E6C7EEE-DE3A-A1DE-4DDA-C0461FFB0F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7428" y="1071788"/>
                  <a:ext cx="11217144" cy="5608572"/>
                </a:xfrm>
                <a:prstGeom prst="rect">
                  <a:avLst/>
                </a:prstGeom>
              </p:spPr>
            </p:pic>
            <p:cxnSp>
              <p:nvCxnSpPr>
                <p:cNvPr id="9" name="Straight Arrow Connector 8">
                  <a:extLst>
                    <a:ext uri="{FF2B5EF4-FFF2-40B4-BE49-F238E27FC236}">
                      <a16:creationId xmlns:a16="http://schemas.microsoft.com/office/drawing/2014/main" id="{927057EE-5017-B404-CA35-FD4693266715}"/>
                    </a:ext>
                  </a:extLst>
                </p:cNvPr>
                <p:cNvCxnSpPr>
                  <a:cxnSpLocks/>
                </p:cNvCxnSpPr>
                <p:nvPr/>
              </p:nvCxnSpPr>
              <p:spPr>
                <a:xfrm flipV="1">
                  <a:off x="9060873" y="3435902"/>
                  <a:ext cx="209233" cy="687673"/>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2624B57-55C4-D7FA-8459-E4391927EB90}"/>
                    </a:ext>
                  </a:extLst>
                </p:cNvPr>
                <p:cNvSpPr txBox="1"/>
                <p:nvPr/>
              </p:nvSpPr>
              <p:spPr>
                <a:xfrm>
                  <a:off x="8341492" y="4129672"/>
                  <a:ext cx="1316386" cy="261610"/>
                </a:xfrm>
                <a:prstGeom prst="rect">
                  <a:avLst/>
                </a:prstGeom>
                <a:noFill/>
              </p:spPr>
              <p:txBody>
                <a:bodyPr wrap="none" rtlCol="0">
                  <a:spAutoFit/>
                </a:bodyPr>
                <a:lstStyle/>
                <a:p>
                  <a:r>
                    <a:rPr lang="en-US" sz="1100"/>
                    <a:t>Extraction bushing</a:t>
                  </a:r>
                </a:p>
              </p:txBody>
            </p:sp>
            <p:cxnSp>
              <p:nvCxnSpPr>
                <p:cNvPr id="27" name="Straight Arrow Connector 26">
                  <a:extLst>
                    <a:ext uri="{FF2B5EF4-FFF2-40B4-BE49-F238E27FC236}">
                      <a16:creationId xmlns:a16="http://schemas.microsoft.com/office/drawing/2014/main" id="{3AB17238-F8C6-CA89-760F-6DD7B52BFA87}"/>
                    </a:ext>
                  </a:extLst>
                </p:cNvPr>
                <p:cNvCxnSpPr>
                  <a:cxnSpLocks/>
                </p:cNvCxnSpPr>
                <p:nvPr/>
              </p:nvCxnSpPr>
              <p:spPr>
                <a:xfrm flipH="1" flipV="1">
                  <a:off x="9657878" y="4949851"/>
                  <a:ext cx="459725" cy="461901"/>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A88122B-8795-A0AA-C25A-D7DBA967DFA9}"/>
                    </a:ext>
                  </a:extLst>
                </p:cNvPr>
                <p:cNvSpPr txBox="1"/>
                <p:nvPr/>
              </p:nvSpPr>
              <p:spPr>
                <a:xfrm>
                  <a:off x="9823237" y="5450042"/>
                  <a:ext cx="1474515" cy="261610"/>
                </a:xfrm>
                <a:prstGeom prst="rect">
                  <a:avLst/>
                </a:prstGeom>
                <a:noFill/>
              </p:spPr>
              <p:txBody>
                <a:bodyPr wrap="square" rtlCol="0">
                  <a:spAutoFit/>
                </a:bodyPr>
                <a:lstStyle/>
                <a:p>
                  <a:r>
                    <a:rPr lang="en-US" sz="1100"/>
                    <a:t>Helium jumper line</a:t>
                  </a:r>
                </a:p>
              </p:txBody>
            </p:sp>
            <p:cxnSp>
              <p:nvCxnSpPr>
                <p:cNvPr id="29" name="Straight Arrow Connector 28">
                  <a:extLst>
                    <a:ext uri="{FF2B5EF4-FFF2-40B4-BE49-F238E27FC236}">
                      <a16:creationId xmlns:a16="http://schemas.microsoft.com/office/drawing/2014/main" id="{2C35DBCF-1658-494A-EBE9-03A07217DD6B}"/>
                    </a:ext>
                  </a:extLst>
                </p:cNvPr>
                <p:cNvCxnSpPr>
                  <a:cxnSpLocks/>
                </p:cNvCxnSpPr>
                <p:nvPr/>
              </p:nvCxnSpPr>
              <p:spPr>
                <a:xfrm>
                  <a:off x="7801724" y="1131210"/>
                  <a:ext cx="350196" cy="398834"/>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DCED23B-3DAB-9D2C-6B2D-B3C759C295A6}"/>
                    </a:ext>
                  </a:extLst>
                </p:cNvPr>
                <p:cNvSpPr txBox="1"/>
                <p:nvPr/>
              </p:nvSpPr>
              <p:spPr>
                <a:xfrm>
                  <a:off x="6852781" y="905685"/>
                  <a:ext cx="2000869" cy="261610"/>
                </a:xfrm>
                <a:prstGeom prst="rect">
                  <a:avLst/>
                </a:prstGeom>
                <a:noFill/>
              </p:spPr>
              <p:txBody>
                <a:bodyPr wrap="none" rtlCol="0">
                  <a:spAutoFit/>
                </a:bodyPr>
                <a:lstStyle/>
                <a:p>
                  <a:r>
                    <a:rPr lang="en-US" sz="1100"/>
                    <a:t>Anti-rotation extraction flange</a:t>
                  </a:r>
                </a:p>
              </p:txBody>
            </p:sp>
            <p:cxnSp>
              <p:nvCxnSpPr>
                <p:cNvPr id="31" name="Straight Arrow Connector 30">
                  <a:extLst>
                    <a:ext uri="{FF2B5EF4-FFF2-40B4-BE49-F238E27FC236}">
                      <a16:creationId xmlns:a16="http://schemas.microsoft.com/office/drawing/2014/main" id="{1A3060BB-C382-B044-06AF-EF5F172BD097}"/>
                    </a:ext>
                  </a:extLst>
                </p:cNvPr>
                <p:cNvCxnSpPr>
                  <a:cxnSpLocks/>
                </p:cNvCxnSpPr>
                <p:nvPr/>
              </p:nvCxnSpPr>
              <p:spPr>
                <a:xfrm>
                  <a:off x="3439854" y="1741773"/>
                  <a:ext cx="312904" cy="641603"/>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DD3F264-DA88-E35D-C5E5-14EA3E232139}"/>
                    </a:ext>
                  </a:extLst>
                </p:cNvPr>
                <p:cNvSpPr txBox="1"/>
                <p:nvPr/>
              </p:nvSpPr>
              <p:spPr>
                <a:xfrm>
                  <a:off x="2656640" y="1489437"/>
                  <a:ext cx="1553630" cy="261610"/>
                </a:xfrm>
                <a:prstGeom prst="rect">
                  <a:avLst/>
                </a:prstGeom>
                <a:noFill/>
              </p:spPr>
              <p:txBody>
                <a:bodyPr wrap="none" rtlCol="0">
                  <a:spAutoFit/>
                </a:bodyPr>
                <a:lstStyle/>
                <a:p>
                  <a:r>
                    <a:rPr lang="en-US" sz="1100"/>
                    <a:t>Fixed extraction flange</a:t>
                  </a:r>
                </a:p>
              </p:txBody>
            </p:sp>
            <p:cxnSp>
              <p:nvCxnSpPr>
                <p:cNvPr id="33" name="Straight Arrow Connector 32">
                  <a:extLst>
                    <a:ext uri="{FF2B5EF4-FFF2-40B4-BE49-F238E27FC236}">
                      <a16:creationId xmlns:a16="http://schemas.microsoft.com/office/drawing/2014/main" id="{B1CF2D13-9494-D3B2-5071-26EEE2768951}"/>
                    </a:ext>
                  </a:extLst>
                </p:cNvPr>
                <p:cNvCxnSpPr>
                  <a:cxnSpLocks/>
                </p:cNvCxnSpPr>
                <p:nvPr/>
              </p:nvCxnSpPr>
              <p:spPr>
                <a:xfrm>
                  <a:off x="5705387" y="1466169"/>
                  <a:ext cx="297341" cy="475986"/>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0C72B93-7EE6-9949-327D-38304A2B5BE0}"/>
                    </a:ext>
                  </a:extLst>
                </p:cNvPr>
                <p:cNvSpPr txBox="1"/>
                <p:nvPr/>
              </p:nvSpPr>
              <p:spPr>
                <a:xfrm>
                  <a:off x="4837994" y="1214285"/>
                  <a:ext cx="1462260" cy="261610"/>
                </a:xfrm>
                <a:prstGeom prst="rect">
                  <a:avLst/>
                </a:prstGeom>
                <a:noFill/>
              </p:spPr>
              <p:txBody>
                <a:bodyPr wrap="square" rtlCol="0">
                  <a:spAutoFit/>
                </a:bodyPr>
                <a:lstStyle/>
                <a:p>
                  <a:r>
                    <a:rPr lang="en-US" sz="1100"/>
                    <a:t>Interconnect module</a:t>
                  </a:r>
                </a:p>
              </p:txBody>
            </p:sp>
            <p:cxnSp>
              <p:nvCxnSpPr>
                <p:cNvPr id="35" name="Straight Arrow Connector 34">
                  <a:extLst>
                    <a:ext uri="{FF2B5EF4-FFF2-40B4-BE49-F238E27FC236}">
                      <a16:creationId xmlns:a16="http://schemas.microsoft.com/office/drawing/2014/main" id="{58D7EB35-2265-CE7B-9E76-D200D2ED7B12}"/>
                    </a:ext>
                  </a:extLst>
                </p:cNvPr>
                <p:cNvCxnSpPr>
                  <a:cxnSpLocks/>
                </p:cNvCxnSpPr>
                <p:nvPr/>
              </p:nvCxnSpPr>
              <p:spPr>
                <a:xfrm flipV="1">
                  <a:off x="3329306" y="4442161"/>
                  <a:ext cx="1069735" cy="690992"/>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ED3B609-C3F6-C3EF-9987-177DAA2C79AE}"/>
                    </a:ext>
                  </a:extLst>
                </p:cNvPr>
                <p:cNvSpPr txBox="1"/>
                <p:nvPr/>
              </p:nvSpPr>
              <p:spPr>
                <a:xfrm>
                  <a:off x="2436372" y="5133154"/>
                  <a:ext cx="1316386" cy="261610"/>
                </a:xfrm>
                <a:prstGeom prst="rect">
                  <a:avLst/>
                </a:prstGeom>
                <a:noFill/>
              </p:spPr>
              <p:txBody>
                <a:bodyPr wrap="none" rtlCol="0">
                  <a:spAutoFit/>
                </a:bodyPr>
                <a:lstStyle/>
                <a:p>
                  <a:r>
                    <a:rPr lang="en-US" sz="1100"/>
                    <a:t>Extraction bushing</a:t>
                  </a:r>
                </a:p>
              </p:txBody>
            </p:sp>
            <p:cxnSp>
              <p:nvCxnSpPr>
                <p:cNvPr id="37" name="Straight Arrow Connector 36">
                  <a:extLst>
                    <a:ext uri="{FF2B5EF4-FFF2-40B4-BE49-F238E27FC236}">
                      <a16:creationId xmlns:a16="http://schemas.microsoft.com/office/drawing/2014/main" id="{F844C36E-A775-6AA1-E9D9-B3F6D0FF8FE9}"/>
                    </a:ext>
                  </a:extLst>
                </p:cNvPr>
                <p:cNvCxnSpPr>
                  <a:cxnSpLocks/>
                </p:cNvCxnSpPr>
                <p:nvPr/>
              </p:nvCxnSpPr>
              <p:spPr>
                <a:xfrm flipV="1">
                  <a:off x="4138924" y="5086803"/>
                  <a:ext cx="260118" cy="587124"/>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F61D8F6-8C29-4626-BE3A-1AE354D9CB84}"/>
                    </a:ext>
                  </a:extLst>
                </p:cNvPr>
                <p:cNvSpPr txBox="1"/>
                <p:nvPr/>
              </p:nvSpPr>
              <p:spPr>
                <a:xfrm>
                  <a:off x="3439854" y="5680024"/>
                  <a:ext cx="1398140" cy="261610"/>
                </a:xfrm>
                <a:prstGeom prst="rect">
                  <a:avLst/>
                </a:prstGeom>
                <a:noFill/>
              </p:spPr>
              <p:txBody>
                <a:bodyPr wrap="none" rtlCol="0">
                  <a:spAutoFit/>
                </a:bodyPr>
                <a:lstStyle/>
                <a:p>
                  <a:r>
                    <a:rPr lang="en-US" sz="1100"/>
                    <a:t>Strain relief bracket</a:t>
                  </a:r>
                </a:p>
              </p:txBody>
            </p:sp>
          </p:grpSp>
          <p:cxnSp>
            <p:nvCxnSpPr>
              <p:cNvPr id="56" name="Straight Arrow Connector 55">
                <a:extLst>
                  <a:ext uri="{FF2B5EF4-FFF2-40B4-BE49-F238E27FC236}">
                    <a16:creationId xmlns:a16="http://schemas.microsoft.com/office/drawing/2014/main" id="{780DDF6D-D298-FA8E-0A5F-B4A8FA5B3A10}"/>
                  </a:ext>
                </a:extLst>
              </p:cNvPr>
              <p:cNvCxnSpPr>
                <a:cxnSpLocks/>
              </p:cNvCxnSpPr>
              <p:nvPr/>
            </p:nvCxnSpPr>
            <p:spPr>
              <a:xfrm flipH="1" flipV="1">
                <a:off x="10874559" y="2712972"/>
                <a:ext cx="423193" cy="708067"/>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B7BD4C0C-5294-B05C-A3D1-5716A1DEFDBA}"/>
                  </a:ext>
                </a:extLst>
              </p:cNvPr>
              <p:cNvSpPr txBox="1"/>
              <p:nvPr/>
            </p:nvSpPr>
            <p:spPr>
              <a:xfrm>
                <a:off x="10555673" y="2947623"/>
                <a:ext cx="1334808" cy="430887"/>
              </a:xfrm>
              <a:prstGeom prst="rect">
                <a:avLst/>
              </a:prstGeom>
              <a:noFill/>
            </p:spPr>
            <p:txBody>
              <a:bodyPr wrap="square" rtlCol="0">
                <a:spAutoFit/>
              </a:bodyPr>
              <a:lstStyle/>
              <a:p>
                <a:pPr algn="ctr"/>
                <a:r>
                  <a:rPr lang="en-US" sz="1100"/>
                  <a:t>Existing magnet cold bore</a:t>
                </a:r>
              </a:p>
            </p:txBody>
          </p:sp>
        </p:grpSp>
        <p:grpSp>
          <p:nvGrpSpPr>
            <p:cNvPr id="62" name="Group 61">
              <a:extLst>
                <a:ext uri="{FF2B5EF4-FFF2-40B4-BE49-F238E27FC236}">
                  <a16:creationId xmlns:a16="http://schemas.microsoft.com/office/drawing/2014/main" id="{151F311A-4D2C-C07A-66EF-CCFE688D6D5F}"/>
                </a:ext>
              </a:extLst>
            </p:cNvPr>
            <p:cNvGrpSpPr/>
            <p:nvPr/>
          </p:nvGrpSpPr>
          <p:grpSpPr>
            <a:xfrm>
              <a:off x="819821" y="2167932"/>
              <a:ext cx="7172143" cy="3232929"/>
              <a:chOff x="-10894573" y="629984"/>
              <a:chExt cx="7172143" cy="3232929"/>
            </a:xfrm>
          </p:grpSpPr>
          <p:cxnSp>
            <p:nvCxnSpPr>
              <p:cNvPr id="46" name="Straight Arrow Connector 45">
                <a:extLst>
                  <a:ext uri="{FF2B5EF4-FFF2-40B4-BE49-F238E27FC236}">
                    <a16:creationId xmlns:a16="http://schemas.microsoft.com/office/drawing/2014/main" id="{E438CCE4-0AD5-B567-0549-872374560E9A}"/>
                  </a:ext>
                </a:extLst>
              </p:cNvPr>
              <p:cNvCxnSpPr>
                <a:cxnSpLocks/>
              </p:cNvCxnSpPr>
              <p:nvPr/>
            </p:nvCxnSpPr>
            <p:spPr>
              <a:xfrm flipH="1" flipV="1">
                <a:off x="-5711666" y="3145191"/>
                <a:ext cx="657973" cy="450015"/>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DD87E6A2-CFCA-3A4F-C3E7-9556797F008D}"/>
                  </a:ext>
                </a:extLst>
              </p:cNvPr>
              <p:cNvSpPr txBox="1"/>
              <p:nvPr/>
            </p:nvSpPr>
            <p:spPr>
              <a:xfrm>
                <a:off x="-5314123" y="3601303"/>
                <a:ext cx="1174533" cy="261610"/>
              </a:xfrm>
              <a:prstGeom prst="rect">
                <a:avLst/>
              </a:prstGeom>
              <a:noFill/>
            </p:spPr>
            <p:txBody>
              <a:bodyPr wrap="square" rtlCol="0">
                <a:spAutoFit/>
              </a:bodyPr>
              <a:lstStyle/>
              <a:p>
                <a:r>
                  <a:rPr lang="en-US" sz="1100"/>
                  <a:t>Thermal strap</a:t>
                </a:r>
              </a:p>
            </p:txBody>
          </p:sp>
          <p:cxnSp>
            <p:nvCxnSpPr>
              <p:cNvPr id="50" name="Straight Arrow Connector 49">
                <a:extLst>
                  <a:ext uri="{FF2B5EF4-FFF2-40B4-BE49-F238E27FC236}">
                    <a16:creationId xmlns:a16="http://schemas.microsoft.com/office/drawing/2014/main" id="{C1CCA8B5-6BFE-7740-3798-8D1CD3209D84}"/>
                  </a:ext>
                </a:extLst>
              </p:cNvPr>
              <p:cNvCxnSpPr>
                <a:cxnSpLocks/>
              </p:cNvCxnSpPr>
              <p:nvPr/>
            </p:nvCxnSpPr>
            <p:spPr>
              <a:xfrm flipH="1" flipV="1">
                <a:off x="-5878991" y="2525747"/>
                <a:ext cx="657973" cy="450015"/>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AC523A3B-BC71-809D-313B-9948D5E61882}"/>
                  </a:ext>
                </a:extLst>
              </p:cNvPr>
              <p:cNvSpPr txBox="1"/>
              <p:nvPr/>
            </p:nvSpPr>
            <p:spPr>
              <a:xfrm>
                <a:off x="-5314057" y="2929938"/>
                <a:ext cx="1591627" cy="261610"/>
              </a:xfrm>
              <a:prstGeom prst="rect">
                <a:avLst/>
              </a:prstGeom>
              <a:noFill/>
            </p:spPr>
            <p:txBody>
              <a:bodyPr wrap="square" rtlCol="0">
                <a:spAutoFit/>
              </a:bodyPr>
              <a:lstStyle/>
              <a:p>
                <a:r>
                  <a:rPr lang="en-US" sz="1100"/>
                  <a:t>Beam position monitor</a:t>
                </a:r>
              </a:p>
            </p:txBody>
          </p:sp>
          <p:cxnSp>
            <p:nvCxnSpPr>
              <p:cNvPr id="54" name="Straight Arrow Connector 53">
                <a:extLst>
                  <a:ext uri="{FF2B5EF4-FFF2-40B4-BE49-F238E27FC236}">
                    <a16:creationId xmlns:a16="http://schemas.microsoft.com/office/drawing/2014/main" id="{76357B45-304D-AACF-C588-829819C2E17E}"/>
                  </a:ext>
                </a:extLst>
              </p:cNvPr>
              <p:cNvCxnSpPr>
                <a:cxnSpLocks/>
              </p:cNvCxnSpPr>
              <p:nvPr/>
            </p:nvCxnSpPr>
            <p:spPr>
              <a:xfrm>
                <a:off x="-10078067" y="1086853"/>
                <a:ext cx="312904" cy="641603"/>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09845042-78EC-99EB-4874-DF841CE6B5AD}"/>
                  </a:ext>
                </a:extLst>
              </p:cNvPr>
              <p:cNvSpPr txBox="1"/>
              <p:nvPr/>
            </p:nvSpPr>
            <p:spPr>
              <a:xfrm>
                <a:off x="-10894573" y="629984"/>
                <a:ext cx="1334808" cy="430887"/>
              </a:xfrm>
              <a:prstGeom prst="rect">
                <a:avLst/>
              </a:prstGeom>
              <a:noFill/>
            </p:spPr>
            <p:txBody>
              <a:bodyPr wrap="square" rtlCol="0">
                <a:spAutoFit/>
              </a:bodyPr>
              <a:lstStyle/>
              <a:p>
                <a:pPr algn="ctr"/>
                <a:r>
                  <a:rPr lang="en-US" sz="1100"/>
                  <a:t>Existing magnet cold bore</a:t>
                </a:r>
              </a:p>
            </p:txBody>
          </p:sp>
        </p:grpSp>
      </p:grpSp>
      <p:sp>
        <p:nvSpPr>
          <p:cNvPr id="2" name="Slide Number Placeholder 1">
            <a:extLst>
              <a:ext uri="{FF2B5EF4-FFF2-40B4-BE49-F238E27FC236}">
                <a16:creationId xmlns:a16="http://schemas.microsoft.com/office/drawing/2014/main" id="{EA9B3525-B8BD-B0F6-E626-FDF54ECDC9C4}"/>
              </a:ext>
            </a:extLst>
          </p:cNvPr>
          <p:cNvSpPr>
            <a:spLocks noGrp="1"/>
          </p:cNvSpPr>
          <p:nvPr>
            <p:ph type="sldNum" sz="quarter" idx="4"/>
          </p:nvPr>
        </p:nvSpPr>
        <p:spPr>
          <a:xfrm>
            <a:off x="11451649" y="6533724"/>
            <a:ext cx="432486" cy="294041"/>
          </a:xfrm>
        </p:spPr>
        <p:txBody>
          <a:bodyPr/>
          <a:lstStyle/>
          <a:p>
            <a:pPr algn="ctr"/>
            <a:fld id="{933A556B-7C63-244D-9B7C-B0EA8042B330}" type="slidenum">
              <a:rPr lang="en-US" smtClean="0"/>
              <a:pPr algn="ctr"/>
              <a:t>30</a:t>
            </a:fld>
            <a:endParaRPr lang="en-US"/>
          </a:p>
        </p:txBody>
      </p:sp>
      <p:sp>
        <p:nvSpPr>
          <p:cNvPr id="5" name="Title 4">
            <a:extLst>
              <a:ext uri="{FF2B5EF4-FFF2-40B4-BE49-F238E27FC236}">
                <a16:creationId xmlns:a16="http://schemas.microsoft.com/office/drawing/2014/main" id="{5893CF13-1C9B-AF5D-3420-6BF56FB90EF3}"/>
              </a:ext>
            </a:extLst>
          </p:cNvPr>
          <p:cNvSpPr>
            <a:spLocks noGrp="1"/>
          </p:cNvSpPr>
          <p:nvPr>
            <p:ph type="title"/>
          </p:nvPr>
        </p:nvSpPr>
        <p:spPr>
          <a:xfrm>
            <a:off x="310903" y="-39213"/>
            <a:ext cx="11049000" cy="1325563"/>
          </a:xfrm>
        </p:spPr>
        <p:txBody>
          <a:bodyPr/>
          <a:lstStyle/>
          <a:p>
            <a:r>
              <a:rPr lang="en-US"/>
              <a:t>Magnet Interconnect Assembly</a:t>
            </a:r>
          </a:p>
        </p:txBody>
      </p:sp>
      <p:sp>
        <p:nvSpPr>
          <p:cNvPr id="1039" name="Rectangle 6">
            <a:extLst>
              <a:ext uri="{FF2B5EF4-FFF2-40B4-BE49-F238E27FC236}">
                <a16:creationId xmlns:a16="http://schemas.microsoft.com/office/drawing/2014/main" id="{8DAEE13D-D46F-8142-2FA4-E0BCAAF3C48D}"/>
              </a:ext>
            </a:extLst>
          </p:cNvPr>
          <p:cNvSpPr>
            <a:spLocks noChangeArrowheads="1"/>
          </p:cNvSpPr>
          <p:nvPr/>
        </p:nvSpPr>
        <p:spPr bwMode="auto">
          <a:xfrm>
            <a:off x="2055920" y="908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063" name="Group 1062">
            <a:extLst>
              <a:ext uri="{FF2B5EF4-FFF2-40B4-BE49-F238E27FC236}">
                <a16:creationId xmlns:a16="http://schemas.microsoft.com/office/drawing/2014/main" id="{CBBDE6DB-6D3F-E4E2-1AA4-FA3A5D9FDEB6}"/>
              </a:ext>
            </a:extLst>
          </p:cNvPr>
          <p:cNvGrpSpPr/>
          <p:nvPr/>
        </p:nvGrpSpPr>
        <p:grpSpPr>
          <a:xfrm>
            <a:off x="487428" y="1077885"/>
            <a:ext cx="11217144" cy="5415563"/>
            <a:chOff x="487428" y="1077885"/>
            <a:chExt cx="11217144" cy="5415563"/>
          </a:xfrm>
        </p:grpSpPr>
        <p:pic>
          <p:nvPicPr>
            <p:cNvPr id="8" name="Picture 7">
              <a:extLst>
                <a:ext uri="{FF2B5EF4-FFF2-40B4-BE49-F238E27FC236}">
                  <a16:creationId xmlns:a16="http://schemas.microsoft.com/office/drawing/2014/main" id="{D7FA8B9E-F3BB-E165-F663-AEC445CC5033}"/>
                </a:ext>
              </a:extLst>
            </p:cNvPr>
            <p:cNvPicPr>
              <a:picLocks noChangeAspect="1"/>
            </p:cNvPicPr>
            <p:nvPr/>
          </p:nvPicPr>
          <p:blipFill>
            <a:blip r:embed="rId3"/>
            <a:srcRect b="9000"/>
            <a:stretch/>
          </p:blipFill>
          <p:spPr>
            <a:xfrm>
              <a:off x="487428" y="1077885"/>
              <a:ext cx="11217144" cy="5103840"/>
            </a:xfrm>
            <a:prstGeom prst="rect">
              <a:avLst/>
            </a:prstGeom>
          </p:spPr>
        </p:pic>
        <p:cxnSp>
          <p:nvCxnSpPr>
            <p:cNvPr id="1026" name="Straight Arrow Connector 1025">
              <a:extLst>
                <a:ext uri="{FF2B5EF4-FFF2-40B4-BE49-F238E27FC236}">
                  <a16:creationId xmlns:a16="http://schemas.microsoft.com/office/drawing/2014/main" id="{A4F541E4-342B-839E-28A3-2616EEBC55CD}"/>
                </a:ext>
              </a:extLst>
            </p:cNvPr>
            <p:cNvCxnSpPr>
              <a:cxnSpLocks/>
            </p:cNvCxnSpPr>
            <p:nvPr/>
          </p:nvCxnSpPr>
          <p:spPr>
            <a:xfrm flipH="1">
              <a:off x="7180538" y="1530044"/>
              <a:ext cx="122024" cy="1182928"/>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1027" name="TextBox 1026">
              <a:extLst>
                <a:ext uri="{FF2B5EF4-FFF2-40B4-BE49-F238E27FC236}">
                  <a16:creationId xmlns:a16="http://schemas.microsoft.com/office/drawing/2014/main" id="{5F8CE872-EA7A-FAF4-6C48-A5B0D18FDB83}"/>
                </a:ext>
              </a:extLst>
            </p:cNvPr>
            <p:cNvSpPr txBox="1"/>
            <p:nvPr/>
          </p:nvSpPr>
          <p:spPr>
            <a:xfrm>
              <a:off x="6622941" y="1251743"/>
              <a:ext cx="1332416" cy="261610"/>
            </a:xfrm>
            <a:prstGeom prst="rect">
              <a:avLst/>
            </a:prstGeom>
            <a:noFill/>
          </p:spPr>
          <p:txBody>
            <a:bodyPr wrap="none" rtlCol="0">
              <a:spAutoFit/>
            </a:bodyPr>
            <a:lstStyle/>
            <a:p>
              <a:r>
                <a:rPr lang="en-US" sz="1100"/>
                <a:t>Flexible RF bridge</a:t>
              </a:r>
            </a:p>
          </p:txBody>
        </p:sp>
        <p:cxnSp>
          <p:nvCxnSpPr>
            <p:cNvPr id="1031" name="Straight Arrow Connector 1030">
              <a:extLst>
                <a:ext uri="{FF2B5EF4-FFF2-40B4-BE49-F238E27FC236}">
                  <a16:creationId xmlns:a16="http://schemas.microsoft.com/office/drawing/2014/main" id="{96893B5C-7066-4456-E80F-72B446EA28FF}"/>
                </a:ext>
              </a:extLst>
            </p:cNvPr>
            <p:cNvCxnSpPr>
              <a:cxnSpLocks/>
            </p:cNvCxnSpPr>
            <p:nvPr/>
          </p:nvCxnSpPr>
          <p:spPr>
            <a:xfrm flipH="1" flipV="1">
              <a:off x="8654053" y="2949842"/>
              <a:ext cx="843032" cy="1264498"/>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1032" name="TextBox 1031">
              <a:extLst>
                <a:ext uri="{FF2B5EF4-FFF2-40B4-BE49-F238E27FC236}">
                  <a16:creationId xmlns:a16="http://schemas.microsoft.com/office/drawing/2014/main" id="{5D4C9E03-3A83-E174-DC40-F74AFDF53CE4}"/>
                </a:ext>
              </a:extLst>
            </p:cNvPr>
            <p:cNvSpPr txBox="1"/>
            <p:nvPr/>
          </p:nvSpPr>
          <p:spPr>
            <a:xfrm>
              <a:off x="9134312" y="4220586"/>
              <a:ext cx="1672253" cy="261610"/>
            </a:xfrm>
            <a:prstGeom prst="rect">
              <a:avLst/>
            </a:prstGeom>
            <a:noFill/>
          </p:spPr>
          <p:txBody>
            <a:bodyPr wrap="none" rtlCol="0">
              <a:spAutoFit/>
            </a:bodyPr>
            <a:lstStyle/>
            <a:p>
              <a:r>
                <a:rPr lang="en-US" sz="1100"/>
                <a:t>Gold plated contact ring</a:t>
              </a:r>
            </a:p>
          </p:txBody>
        </p:sp>
        <p:cxnSp>
          <p:nvCxnSpPr>
            <p:cNvPr id="1040" name="Straight Arrow Connector 1039">
              <a:extLst>
                <a:ext uri="{FF2B5EF4-FFF2-40B4-BE49-F238E27FC236}">
                  <a16:creationId xmlns:a16="http://schemas.microsoft.com/office/drawing/2014/main" id="{FD6D1EFA-E0AC-24C4-3B73-22D970AB20C7}"/>
                </a:ext>
              </a:extLst>
            </p:cNvPr>
            <p:cNvCxnSpPr>
              <a:cxnSpLocks/>
            </p:cNvCxnSpPr>
            <p:nvPr/>
          </p:nvCxnSpPr>
          <p:spPr>
            <a:xfrm>
              <a:off x="6009266" y="1567475"/>
              <a:ext cx="683185" cy="815901"/>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1041" name="TextBox 1040">
              <a:extLst>
                <a:ext uri="{FF2B5EF4-FFF2-40B4-BE49-F238E27FC236}">
                  <a16:creationId xmlns:a16="http://schemas.microsoft.com/office/drawing/2014/main" id="{99087C0D-F297-F695-2310-0E37D2B1A4AD}"/>
                </a:ext>
              </a:extLst>
            </p:cNvPr>
            <p:cNvSpPr txBox="1"/>
            <p:nvPr/>
          </p:nvSpPr>
          <p:spPr>
            <a:xfrm>
              <a:off x="5420284" y="1323721"/>
              <a:ext cx="867545" cy="261610"/>
            </a:xfrm>
            <a:prstGeom prst="rect">
              <a:avLst/>
            </a:prstGeom>
            <a:noFill/>
          </p:spPr>
          <p:txBody>
            <a:bodyPr wrap="none" rtlCol="0">
              <a:spAutoFit/>
            </a:bodyPr>
            <a:lstStyle/>
            <a:p>
              <a:r>
                <a:rPr lang="en-US" sz="1100"/>
                <a:t>Spring ring</a:t>
              </a:r>
            </a:p>
          </p:txBody>
        </p:sp>
        <p:cxnSp>
          <p:nvCxnSpPr>
            <p:cNvPr id="1044" name="Straight Arrow Connector 1043">
              <a:extLst>
                <a:ext uri="{FF2B5EF4-FFF2-40B4-BE49-F238E27FC236}">
                  <a16:creationId xmlns:a16="http://schemas.microsoft.com/office/drawing/2014/main" id="{F1D61115-087B-F236-0CC7-53CEF7909976}"/>
                </a:ext>
              </a:extLst>
            </p:cNvPr>
            <p:cNvCxnSpPr>
              <a:cxnSpLocks/>
            </p:cNvCxnSpPr>
            <p:nvPr/>
          </p:nvCxnSpPr>
          <p:spPr>
            <a:xfrm>
              <a:off x="2055920" y="2538237"/>
              <a:ext cx="612692" cy="872078"/>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1045" name="TextBox 1044">
              <a:extLst>
                <a:ext uri="{FF2B5EF4-FFF2-40B4-BE49-F238E27FC236}">
                  <a16:creationId xmlns:a16="http://schemas.microsoft.com/office/drawing/2014/main" id="{E02B6C95-7B8C-D578-F513-2336C46048B4}"/>
                </a:ext>
              </a:extLst>
            </p:cNvPr>
            <p:cNvSpPr txBox="1"/>
            <p:nvPr/>
          </p:nvSpPr>
          <p:spPr>
            <a:xfrm>
              <a:off x="1291139" y="2247728"/>
              <a:ext cx="1071127" cy="261610"/>
            </a:xfrm>
            <a:prstGeom prst="rect">
              <a:avLst/>
            </a:prstGeom>
            <a:noFill/>
          </p:spPr>
          <p:txBody>
            <a:bodyPr wrap="none" rtlCol="0">
              <a:spAutoFit/>
            </a:bodyPr>
            <a:lstStyle/>
            <a:p>
              <a:r>
                <a:rPr lang="en-US" sz="1100"/>
                <a:t>Pumping slots</a:t>
              </a:r>
            </a:p>
          </p:txBody>
        </p:sp>
        <p:pic>
          <p:nvPicPr>
            <p:cNvPr id="1049" name="Picture 1048">
              <a:extLst>
                <a:ext uri="{FF2B5EF4-FFF2-40B4-BE49-F238E27FC236}">
                  <a16:creationId xmlns:a16="http://schemas.microsoft.com/office/drawing/2014/main" id="{E5C1B7E2-B8A6-2FB8-BE64-BB695BEB1ADB}"/>
                </a:ext>
              </a:extLst>
            </p:cNvPr>
            <p:cNvPicPr>
              <a:picLocks noChangeAspect="1"/>
            </p:cNvPicPr>
            <p:nvPr/>
          </p:nvPicPr>
          <p:blipFill>
            <a:blip r:embed="rId4"/>
            <a:srcRect l="21409" t="15629" r="37903" b="43601"/>
            <a:stretch/>
          </p:blipFill>
          <p:spPr>
            <a:xfrm>
              <a:off x="5347838" y="4308274"/>
              <a:ext cx="2484492" cy="2185174"/>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50" name="Oval 1049">
              <a:extLst>
                <a:ext uri="{FF2B5EF4-FFF2-40B4-BE49-F238E27FC236}">
                  <a16:creationId xmlns:a16="http://schemas.microsoft.com/office/drawing/2014/main" id="{744B2C9A-11FC-799E-D60D-7010E1812017}"/>
                </a:ext>
              </a:extLst>
            </p:cNvPr>
            <p:cNvSpPr/>
            <p:nvPr/>
          </p:nvSpPr>
          <p:spPr>
            <a:xfrm>
              <a:off x="4156626" y="2690184"/>
              <a:ext cx="546730" cy="50069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1" name="Straight Arrow Connector 1050">
              <a:extLst>
                <a:ext uri="{FF2B5EF4-FFF2-40B4-BE49-F238E27FC236}">
                  <a16:creationId xmlns:a16="http://schemas.microsoft.com/office/drawing/2014/main" id="{F128ACC1-7923-EB90-0F98-AAAEBBA03D0D}"/>
                </a:ext>
              </a:extLst>
            </p:cNvPr>
            <p:cNvCxnSpPr>
              <a:cxnSpLocks/>
              <a:stCxn id="1050" idx="5"/>
            </p:cNvCxnSpPr>
            <p:nvPr/>
          </p:nvCxnSpPr>
          <p:spPr>
            <a:xfrm>
              <a:off x="4623289" y="3117551"/>
              <a:ext cx="1168375" cy="1396159"/>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1058" name="Straight Arrow Connector 1057">
              <a:extLst>
                <a:ext uri="{FF2B5EF4-FFF2-40B4-BE49-F238E27FC236}">
                  <a16:creationId xmlns:a16="http://schemas.microsoft.com/office/drawing/2014/main" id="{406458C7-E83F-4858-1A29-C9FBA77CFE95}"/>
                </a:ext>
              </a:extLst>
            </p:cNvPr>
            <p:cNvCxnSpPr>
              <a:cxnSpLocks/>
            </p:cNvCxnSpPr>
            <p:nvPr/>
          </p:nvCxnSpPr>
          <p:spPr>
            <a:xfrm>
              <a:off x="2055920" y="2538237"/>
              <a:ext cx="207118" cy="909449"/>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BC85A645-E028-62A4-D35E-E0DC9A47A48B}"/>
              </a:ext>
            </a:extLst>
          </p:cNvPr>
          <p:cNvSpPr txBox="1"/>
          <p:nvPr/>
        </p:nvSpPr>
        <p:spPr>
          <a:xfrm>
            <a:off x="2849555" y="6244460"/>
            <a:ext cx="2877711" cy="369332"/>
          </a:xfrm>
          <a:prstGeom prst="rect">
            <a:avLst/>
          </a:prstGeom>
          <a:noFill/>
        </p:spPr>
        <p:txBody>
          <a:bodyPr wrap="none" rtlCol="0">
            <a:spAutoFit/>
          </a:bodyPr>
          <a:lstStyle/>
          <a:p>
            <a:r>
              <a:rPr lang="en-US"/>
              <a:t>Courtesy of Charlie Hetzel</a:t>
            </a:r>
          </a:p>
        </p:txBody>
      </p:sp>
    </p:spTree>
    <p:extLst>
      <p:ext uri="{BB962C8B-B14F-4D97-AF65-F5344CB8AC3E}">
        <p14:creationId xmlns:p14="http://schemas.microsoft.com/office/powerpoint/2010/main" val="6311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39"/>
                                        </p:tgtEl>
                                      </p:cBhvr>
                                    </p:animEffect>
                                    <p:set>
                                      <p:cBhvr>
                                        <p:cTn id="7" dur="1" fill="hold">
                                          <p:stCondLst>
                                            <p:cond delay="499"/>
                                          </p:stCondLst>
                                        </p:cTn>
                                        <p:tgtEl>
                                          <p:spTgt spid="103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63"/>
                                        </p:tgtEl>
                                        <p:attrNameLst>
                                          <p:attrName>style.visibility</p:attrName>
                                        </p:attrNameLst>
                                      </p:cBhvr>
                                      <p:to>
                                        <p:strVal val="visible"/>
                                      </p:to>
                                    </p:set>
                                    <p:animEffect transition="in" filter="fade">
                                      <p:cBhvr>
                                        <p:cTn id="13"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DDCBF-465F-24CA-01CA-F24BFE03B288}"/>
              </a:ext>
            </a:extLst>
          </p:cNvPr>
          <p:cNvSpPr>
            <a:spLocks noGrp="1"/>
          </p:cNvSpPr>
          <p:nvPr>
            <p:ph type="sldNum" sz="quarter" idx="4"/>
          </p:nvPr>
        </p:nvSpPr>
        <p:spPr/>
        <p:txBody>
          <a:bodyPr/>
          <a:lstStyle/>
          <a:p>
            <a:fld id="{933A556B-7C63-244D-9B7C-B0EA8042B330}" type="slidenum">
              <a:rPr lang="en-US" smtClean="0"/>
              <a:pPr/>
              <a:t>31</a:t>
            </a:fld>
            <a:endParaRPr lang="en-US"/>
          </a:p>
        </p:txBody>
      </p:sp>
      <p:sp>
        <p:nvSpPr>
          <p:cNvPr id="5" name="Title 1">
            <a:extLst>
              <a:ext uri="{FF2B5EF4-FFF2-40B4-BE49-F238E27FC236}">
                <a16:creationId xmlns:a16="http://schemas.microsoft.com/office/drawing/2014/main" id="{81266A0F-DC79-E100-FF4A-13F0F193AA95}"/>
              </a:ext>
            </a:extLst>
          </p:cNvPr>
          <p:cNvSpPr>
            <a:spLocks noGrp="1"/>
          </p:cNvSpPr>
          <p:nvPr>
            <p:ph type="title"/>
          </p:nvPr>
        </p:nvSpPr>
        <p:spPr>
          <a:xfrm>
            <a:off x="462579" y="0"/>
            <a:ext cx="11499925" cy="825178"/>
          </a:xfrm>
        </p:spPr>
        <p:txBody>
          <a:bodyPr>
            <a:normAutofit/>
          </a:bodyPr>
          <a:lstStyle/>
          <a:p>
            <a:r>
              <a:rPr lang="en-US"/>
              <a:t>HSR Collimation &amp; Losses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1B9489-FDDF-FB8F-A4DA-93A8F738FB56}"/>
                  </a:ext>
                </a:extLst>
              </p:cNvPr>
              <p:cNvSpPr txBox="1"/>
              <p:nvPr/>
            </p:nvSpPr>
            <p:spPr>
              <a:xfrm>
                <a:off x="362494" y="4010170"/>
                <a:ext cx="11826440" cy="2081980"/>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a:solidFill>
                      <a:srgbClr val="0000FF"/>
                    </a:solidFill>
                    <a:sym typeface="Wingdings" pitchFamily="2" charset="2"/>
                  </a:rPr>
                  <a:t>Preliminary results</a:t>
                </a:r>
                <a:r>
                  <a:rPr lang="en-US">
                    <a:sym typeface="Wingdings" pitchFamily="2" charset="2"/>
                  </a:rPr>
                  <a:t>: </a:t>
                </a:r>
              </a:p>
              <a:p>
                <a:pPr marL="742950" lvl="1" indent="-285750">
                  <a:spcBef>
                    <a:spcPts val="500"/>
                  </a:spcBef>
                  <a:buFont typeface="Courier New" panose="02070309020205020404" pitchFamily="49" charset="0"/>
                  <a:buChar char="o"/>
                </a:pPr>
                <a:r>
                  <a:rPr lang="en-US" b="1">
                    <a:sym typeface="Wingdings" pitchFamily="2" charset="2"/>
                  </a:rPr>
                  <a:t>Collimation inefficiency &lt; 10</a:t>
                </a:r>
                <a:r>
                  <a:rPr lang="en-US" b="1" baseline="30000">
                    <a:sym typeface="Wingdings" pitchFamily="2" charset="2"/>
                  </a:rPr>
                  <a:t>−5</a:t>
                </a:r>
                <a:r>
                  <a:rPr lang="en-US" b="1">
                    <a:sym typeface="Wingdings" pitchFamily="2" charset="2"/>
                  </a:rPr>
                  <a:t> [m</a:t>
                </a:r>
                <a:r>
                  <a:rPr lang="en-US" b="1" baseline="30000">
                    <a:sym typeface="Wingdings" pitchFamily="2" charset="2"/>
                  </a:rPr>
                  <a:t>−1</a:t>
                </a:r>
                <a:r>
                  <a:rPr lang="en-US" b="1">
                    <a:sym typeface="Wingdings" pitchFamily="2" charset="2"/>
                  </a:rPr>
                  <a:t>] (≈LHC-level) </a:t>
                </a:r>
                <a:r>
                  <a:rPr lang="en-US" i="1"/>
                  <a:t>→ beam losses </a:t>
                </a:r>
                <a:r>
                  <a:rPr lang="en-US" i="1">
                    <a:sym typeface="Wingdings" pitchFamily="2" charset="2"/>
                  </a:rPr>
                  <a:t>escaped collimators and reached IR6</a:t>
                </a:r>
              </a:p>
              <a:p>
                <a:pPr marL="742950" lvl="1" indent="-285750">
                  <a:spcBef>
                    <a:spcPts val="500"/>
                  </a:spcBef>
                  <a:buFont typeface="Courier New" panose="02070309020205020404" pitchFamily="49" charset="0"/>
                  <a:buChar char="o"/>
                </a:pPr>
                <a:r>
                  <a:rPr lang="en-US" b="1">
                    <a:sym typeface="Wingdings" pitchFamily="2" charset="2"/>
                  </a:rPr>
                  <a:t>Beam lifetime</a:t>
                </a:r>
                <a:r>
                  <a:rPr lang="en-US">
                    <a:sym typeface="Wingdings" pitchFamily="2" charset="2"/>
                  </a:rPr>
                  <a:t> (IBS, beam-beam, </a:t>
                </a:r>
                <a:r>
                  <a:rPr lang="en-US" err="1">
                    <a:sym typeface="Wingdings" pitchFamily="2" charset="2"/>
                  </a:rPr>
                  <a:t>Touschek</a:t>
                </a:r>
                <a:r>
                  <a:rPr lang="en-US">
                    <a:sym typeface="Wingdings" pitchFamily="2" charset="2"/>
                  </a:rPr>
                  <a:t>) at 6σ aperture is </a:t>
                </a:r>
                <a:r>
                  <a:rPr lang="en-US" b="1">
                    <a:sym typeface="Wingdings" pitchFamily="2" charset="2"/>
                  </a:rPr>
                  <a:t>&gt; 7 hours </a:t>
                </a:r>
                <a:r>
                  <a:rPr lang="en-US" i="1"/>
                  <a:t>→ 60 pb</a:t>
                </a:r>
                <a:r>
                  <a:rPr lang="en-US" i="1" baseline="30000"/>
                  <a:t>−1</a:t>
                </a:r>
                <a:r>
                  <a:rPr lang="en-US" i="1"/>
                  <a:t> per 10 hrs. fill</a:t>
                </a:r>
              </a:p>
              <a:p>
                <a:pPr marL="742950" lvl="1" indent="-285750">
                  <a:spcBef>
                    <a:spcPts val="500"/>
                  </a:spcBef>
                  <a:buFont typeface="Courier New" panose="02070309020205020404" pitchFamily="49" charset="0"/>
                  <a:buChar char="o"/>
                </a:pPr>
                <a:r>
                  <a:rPr lang="en-US" b="1"/>
                  <a:t>The heat load in cold sections is below the limit (</a:t>
                </a:r>
                <a:r>
                  <a:rPr lang="en-US" b="1">
                    <a:solidFill>
                      <a:srgbClr val="FF40FF"/>
                    </a:solidFill>
                  </a:rPr>
                  <a:t>~0.5 </a:t>
                </a:r>
                <a:r>
                  <a:rPr lang="en-US" b="1" err="1">
                    <a:solidFill>
                      <a:srgbClr val="FF40FF"/>
                    </a:solidFill>
                  </a:rPr>
                  <a:t>mW</a:t>
                </a:r>
                <a:r>
                  <a:rPr lang="en-US" b="1">
                    <a:solidFill>
                      <a:srgbClr val="FF40FF"/>
                    </a:solidFill>
                  </a:rPr>
                  <a:t>/m</a:t>
                </a:r>
                <a:r>
                  <a:rPr lang="en-US" b="1"/>
                  <a:t>)</a:t>
                </a:r>
              </a:p>
              <a:p>
                <a:pPr marL="742950" lvl="1" indent="-285750">
                  <a:spcBef>
                    <a:spcPts val="500"/>
                  </a:spcBef>
                  <a:buFont typeface="Courier New" panose="02070309020205020404" pitchFamily="49" charset="0"/>
                  <a:buChar char="o"/>
                </a:pPr>
                <a:r>
                  <a:rPr lang="en-US" b="1"/>
                  <a:t>No losses in the </a:t>
                </a:r>
                <a:r>
                  <a:rPr lang="en-US" b="1" err="1"/>
                  <a:t>ePIC</a:t>
                </a:r>
                <a:r>
                  <a:rPr lang="en-US" b="1"/>
                  <a:t> region</a:t>
                </a:r>
              </a:p>
              <a:p>
                <a:pPr marL="742950" lvl="1" indent="-285750">
                  <a:spcBef>
                    <a:spcPts val="500"/>
                  </a:spcBef>
                  <a:buFont typeface="Courier New" panose="02070309020205020404" pitchFamily="49" charset="0"/>
                  <a:buChar char="o"/>
                </a:pPr>
                <a:r>
                  <a:rPr lang="en-US" b="1"/>
                  <a:t>Setup simulations for BFPP gold ions (</a:t>
                </a:r>
                <a14:m>
                  <m:oMath xmlns:m="http://schemas.openxmlformats.org/officeDocument/2006/math">
                    <m:sSubSup>
                      <m:sSubSupPr>
                        <m:ctrlPr>
                          <a:rPr lang="en-US" i="1">
                            <a:latin typeface="Cambria Math" panose="02040503050406030204" pitchFamily="18" charset="0"/>
                          </a:rPr>
                        </m:ctrlPr>
                      </m:sSubSupPr>
                      <m:e>
                        <m:r>
                          <m:rPr>
                            <m:sty m:val="p"/>
                          </m:rPr>
                          <a:rPr lang="en-US">
                            <a:latin typeface="Cambria Math" panose="02040503050406030204" pitchFamily="18" charset="0"/>
                          </a:rPr>
                          <m:t>Au</m:t>
                        </m:r>
                      </m:e>
                      <m:sub>
                        <m:r>
                          <a:rPr lang="en-US" i="1">
                            <a:latin typeface="Cambria Math" panose="02040503050406030204" pitchFamily="18" charset="0"/>
                          </a:rPr>
                          <m:t>197</m:t>
                        </m:r>
                      </m:sub>
                      <m:sup>
                        <m:r>
                          <a:rPr lang="en-US" i="1">
                            <a:latin typeface="Cambria Math" panose="02040503050406030204" pitchFamily="18" charset="0"/>
                          </a:rPr>
                          <m:t>+78</m:t>
                        </m:r>
                      </m:sup>
                    </m:sSubSup>
                  </m:oMath>
                </a14:m>
                <a:r>
                  <a:rPr lang="en-US" b="1"/>
                  <a:t>) </a:t>
                </a:r>
                <a:r>
                  <a:rPr lang="en-US" i="1"/>
                  <a:t>→ one of the major damage sources at LHC experiments</a:t>
                </a:r>
              </a:p>
            </p:txBody>
          </p:sp>
        </mc:Choice>
        <mc:Fallback xmlns="">
          <p:sp>
            <p:nvSpPr>
              <p:cNvPr id="6" name="TextBox 5">
                <a:extLst>
                  <a:ext uri="{FF2B5EF4-FFF2-40B4-BE49-F238E27FC236}">
                    <a16:creationId xmlns:a16="http://schemas.microsoft.com/office/drawing/2014/main" id="{1D1B9489-FDDF-FB8F-A4DA-93A8F738FB56}"/>
                  </a:ext>
                </a:extLst>
              </p:cNvPr>
              <p:cNvSpPr txBox="1">
                <a:spLocks noRot="1" noChangeAspect="1" noMove="1" noResize="1" noEditPoints="1" noAdjustHandles="1" noChangeArrowheads="1" noChangeShapeType="1" noTextEdit="1"/>
              </p:cNvSpPr>
              <p:nvPr/>
            </p:nvSpPr>
            <p:spPr>
              <a:xfrm>
                <a:off x="362494" y="4010170"/>
                <a:ext cx="11826440" cy="2081980"/>
              </a:xfrm>
              <a:prstGeom prst="rect">
                <a:avLst/>
              </a:prstGeom>
              <a:blipFill>
                <a:blip r:embed="rId2"/>
                <a:stretch>
                  <a:fillRect l="-309" t="-1760" b="-381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20E3146-7F37-E359-BFC8-FEA88655ED62}"/>
              </a:ext>
            </a:extLst>
          </p:cNvPr>
          <p:cNvSpPr txBox="1"/>
          <p:nvPr/>
        </p:nvSpPr>
        <p:spPr>
          <a:xfrm>
            <a:off x="362494" y="1060167"/>
            <a:ext cx="4757510" cy="2841804"/>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en-US">
                <a:solidFill>
                  <a:srgbClr val="0000FF"/>
                </a:solidFill>
              </a:rPr>
              <a:t>Tool</a:t>
            </a:r>
            <a:r>
              <a:rPr lang="en-US"/>
              <a:t>: </a:t>
            </a:r>
            <a:r>
              <a:rPr lang="en-US" b="1">
                <a:hlinkClick r:id="rId3"/>
              </a:rPr>
              <a:t>Xsuite</a:t>
            </a:r>
            <a:endParaRPr lang="en-US"/>
          </a:p>
          <a:p>
            <a:pPr marL="285750" indent="-285750">
              <a:spcBef>
                <a:spcPts val="500"/>
              </a:spcBef>
              <a:buFont typeface="Arial" panose="020B0604020202020204" pitchFamily="34" charset="0"/>
              <a:buChar char="•"/>
            </a:pPr>
            <a:r>
              <a:rPr lang="en-US">
                <a:solidFill>
                  <a:srgbClr val="0000FF"/>
                </a:solidFill>
              </a:rPr>
              <a:t>Method</a:t>
            </a:r>
            <a:r>
              <a:rPr lang="en-US"/>
              <a:t>: Annular halo for </a:t>
            </a:r>
            <a:r>
              <a:rPr lang="en-US" err="1"/>
              <a:t>betatron</a:t>
            </a:r>
            <a:r>
              <a:rPr lang="en-US"/>
              <a:t> and RF sweep for momentum collimation (CERN-like)</a:t>
            </a:r>
          </a:p>
          <a:p>
            <a:pPr marL="285750" indent="-285750">
              <a:spcBef>
                <a:spcPts val="500"/>
              </a:spcBef>
              <a:buFont typeface="Arial" panose="020B0604020202020204" pitchFamily="34" charset="0"/>
              <a:buChar char="•"/>
            </a:pPr>
            <a:r>
              <a:rPr lang="en-US">
                <a:solidFill>
                  <a:srgbClr val="0000FF"/>
                </a:solidFill>
              </a:rPr>
              <a:t>Setup</a:t>
            </a:r>
            <a:r>
              <a:rPr lang="en-US"/>
              <a:t>: One primary with two secondary </a:t>
            </a:r>
            <a:r>
              <a:rPr lang="en-US" err="1"/>
              <a:t>betatron</a:t>
            </a:r>
            <a:r>
              <a:rPr lang="en-US"/>
              <a:t> per plane + one primary with two secondary momentum </a:t>
            </a:r>
          </a:p>
          <a:p>
            <a:pPr lvl="1">
              <a:spcBef>
                <a:spcPts val="500"/>
              </a:spcBef>
            </a:pPr>
            <a:r>
              <a:rPr lang="en-US" i="1"/>
              <a:t>→</a:t>
            </a:r>
            <a:r>
              <a:rPr lang="en-US" i="1">
                <a:sym typeface="Wingdings" pitchFamily="2" charset="2"/>
              </a:rPr>
              <a:t> </a:t>
            </a:r>
            <a:r>
              <a:rPr lang="en-US" b="1" i="1">
                <a:sym typeface="Wingdings" pitchFamily="2" charset="2"/>
              </a:rPr>
              <a:t>9 collimators in IR12</a:t>
            </a:r>
          </a:p>
          <a:p>
            <a:pPr lvl="1">
              <a:spcBef>
                <a:spcPts val="500"/>
              </a:spcBef>
            </a:pPr>
            <a:r>
              <a:rPr lang="en-US" b="1"/>
              <a:t>+ 2 vertical tertiary collimators in IR8</a:t>
            </a:r>
            <a:r>
              <a:rPr lang="en-US" b="1" i="1">
                <a:sym typeface="Wingdings" pitchFamily="2" charset="2"/>
              </a:rPr>
              <a:t> </a:t>
            </a:r>
          </a:p>
        </p:txBody>
      </p:sp>
      <p:grpSp>
        <p:nvGrpSpPr>
          <p:cNvPr id="8" name="Group 7">
            <a:extLst>
              <a:ext uri="{FF2B5EF4-FFF2-40B4-BE49-F238E27FC236}">
                <a16:creationId xmlns:a16="http://schemas.microsoft.com/office/drawing/2014/main" id="{1532C06F-370F-13DF-7880-D134AF5111FB}"/>
              </a:ext>
            </a:extLst>
          </p:cNvPr>
          <p:cNvGrpSpPr/>
          <p:nvPr/>
        </p:nvGrpSpPr>
        <p:grpSpPr>
          <a:xfrm>
            <a:off x="5078292" y="672406"/>
            <a:ext cx="7128478" cy="3684742"/>
            <a:chOff x="5078292" y="887558"/>
            <a:chExt cx="7128478" cy="3684742"/>
          </a:xfrm>
        </p:grpSpPr>
        <p:pic>
          <p:nvPicPr>
            <p:cNvPr id="9" name="Picture 8">
              <a:extLst>
                <a:ext uri="{FF2B5EF4-FFF2-40B4-BE49-F238E27FC236}">
                  <a16:creationId xmlns:a16="http://schemas.microsoft.com/office/drawing/2014/main" id="{D5C8FF7D-84D6-6626-702A-61124DA69E71}"/>
                </a:ext>
              </a:extLst>
            </p:cNvPr>
            <p:cNvPicPr>
              <a:picLocks noChangeAspect="1"/>
            </p:cNvPicPr>
            <p:nvPr/>
          </p:nvPicPr>
          <p:blipFill>
            <a:blip r:embed="rId4"/>
            <a:srcRect l="11677" b="11883"/>
            <a:stretch>
              <a:fillRect/>
            </a:stretch>
          </p:blipFill>
          <p:spPr>
            <a:xfrm>
              <a:off x="5727939" y="1125778"/>
              <a:ext cx="6460995" cy="1514569"/>
            </a:xfrm>
            <a:prstGeom prst="rect">
              <a:avLst/>
            </a:prstGeom>
          </p:spPr>
        </p:pic>
        <p:pic>
          <p:nvPicPr>
            <p:cNvPr id="10" name="Picture 9">
              <a:extLst>
                <a:ext uri="{FF2B5EF4-FFF2-40B4-BE49-F238E27FC236}">
                  <a16:creationId xmlns:a16="http://schemas.microsoft.com/office/drawing/2014/main" id="{1BC03D9B-04AE-4A65-6E9F-8B8FEF465EFE}"/>
                </a:ext>
              </a:extLst>
            </p:cNvPr>
            <p:cNvPicPr>
              <a:picLocks noChangeAspect="1"/>
            </p:cNvPicPr>
            <p:nvPr/>
          </p:nvPicPr>
          <p:blipFill>
            <a:blip r:embed="rId5"/>
            <a:srcRect l="11677" b="10569"/>
            <a:stretch>
              <a:fillRect/>
            </a:stretch>
          </p:blipFill>
          <p:spPr>
            <a:xfrm>
              <a:off x="5727939" y="2727371"/>
              <a:ext cx="6460996" cy="1537152"/>
            </a:xfrm>
            <a:prstGeom prst="rect">
              <a:avLst/>
            </a:prstGeom>
          </p:spPr>
        </p:pic>
        <p:sp>
          <p:nvSpPr>
            <p:cNvPr id="11" name="TextBox 10">
              <a:extLst>
                <a:ext uri="{FF2B5EF4-FFF2-40B4-BE49-F238E27FC236}">
                  <a16:creationId xmlns:a16="http://schemas.microsoft.com/office/drawing/2014/main" id="{0FCE05DC-3062-FA1A-6072-F8CBD087AD27}"/>
                </a:ext>
              </a:extLst>
            </p:cNvPr>
            <p:cNvSpPr txBox="1"/>
            <p:nvPr/>
          </p:nvSpPr>
          <p:spPr>
            <a:xfrm>
              <a:off x="5616347" y="887558"/>
              <a:ext cx="798617"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IR6-FWD</a:t>
              </a:r>
            </a:p>
          </p:txBody>
        </p:sp>
        <p:sp>
          <p:nvSpPr>
            <p:cNvPr id="12" name="TextBox 11">
              <a:extLst>
                <a:ext uri="{FF2B5EF4-FFF2-40B4-BE49-F238E27FC236}">
                  <a16:creationId xmlns:a16="http://schemas.microsoft.com/office/drawing/2014/main" id="{0359761E-B312-F544-697F-98B84157448B}"/>
                </a:ext>
              </a:extLst>
            </p:cNvPr>
            <p:cNvSpPr txBox="1"/>
            <p:nvPr/>
          </p:nvSpPr>
          <p:spPr>
            <a:xfrm>
              <a:off x="6855092" y="887558"/>
              <a:ext cx="409087"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IR4</a:t>
              </a:r>
            </a:p>
          </p:txBody>
        </p:sp>
        <p:sp>
          <p:nvSpPr>
            <p:cNvPr id="13" name="TextBox 12">
              <a:extLst>
                <a:ext uri="{FF2B5EF4-FFF2-40B4-BE49-F238E27FC236}">
                  <a16:creationId xmlns:a16="http://schemas.microsoft.com/office/drawing/2014/main" id="{96CA3D71-F6F1-8AFF-BD40-D96A82BE761D}"/>
                </a:ext>
              </a:extLst>
            </p:cNvPr>
            <p:cNvSpPr txBox="1"/>
            <p:nvPr/>
          </p:nvSpPr>
          <p:spPr>
            <a:xfrm>
              <a:off x="7704307" y="887558"/>
              <a:ext cx="409087"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IR2</a:t>
              </a:r>
            </a:p>
          </p:txBody>
        </p:sp>
        <p:sp>
          <p:nvSpPr>
            <p:cNvPr id="14" name="TextBox 13">
              <a:extLst>
                <a:ext uri="{FF2B5EF4-FFF2-40B4-BE49-F238E27FC236}">
                  <a16:creationId xmlns:a16="http://schemas.microsoft.com/office/drawing/2014/main" id="{AD8EB07F-3DA1-52AB-344A-49B27EA415A0}"/>
                </a:ext>
              </a:extLst>
            </p:cNvPr>
            <p:cNvSpPr txBox="1"/>
            <p:nvPr/>
          </p:nvSpPr>
          <p:spPr>
            <a:xfrm>
              <a:off x="8553522" y="887558"/>
              <a:ext cx="490840"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IR12</a:t>
              </a:r>
            </a:p>
          </p:txBody>
        </p:sp>
        <p:sp>
          <p:nvSpPr>
            <p:cNvPr id="15" name="TextBox 14">
              <a:extLst>
                <a:ext uri="{FF2B5EF4-FFF2-40B4-BE49-F238E27FC236}">
                  <a16:creationId xmlns:a16="http://schemas.microsoft.com/office/drawing/2014/main" id="{51DD99BF-CF2A-82A4-D5A1-4EF7423E5401}"/>
                </a:ext>
              </a:extLst>
            </p:cNvPr>
            <p:cNvSpPr txBox="1"/>
            <p:nvPr/>
          </p:nvSpPr>
          <p:spPr>
            <a:xfrm>
              <a:off x="9484490" y="887558"/>
              <a:ext cx="490840"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IR10</a:t>
              </a:r>
            </a:p>
          </p:txBody>
        </p:sp>
        <p:sp>
          <p:nvSpPr>
            <p:cNvPr id="16" name="TextBox 15">
              <a:extLst>
                <a:ext uri="{FF2B5EF4-FFF2-40B4-BE49-F238E27FC236}">
                  <a16:creationId xmlns:a16="http://schemas.microsoft.com/office/drawing/2014/main" id="{46CC870A-2555-B302-DBA1-B8E6FB93F14A}"/>
                </a:ext>
              </a:extLst>
            </p:cNvPr>
            <p:cNvSpPr txBox="1"/>
            <p:nvPr/>
          </p:nvSpPr>
          <p:spPr>
            <a:xfrm>
              <a:off x="10415458" y="887558"/>
              <a:ext cx="409087"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IR8</a:t>
              </a:r>
            </a:p>
          </p:txBody>
        </p:sp>
        <p:sp>
          <p:nvSpPr>
            <p:cNvPr id="17" name="TextBox 16">
              <a:extLst>
                <a:ext uri="{FF2B5EF4-FFF2-40B4-BE49-F238E27FC236}">
                  <a16:creationId xmlns:a16="http://schemas.microsoft.com/office/drawing/2014/main" id="{071317B6-E605-8476-E0D1-D1D35C06E44D}"/>
                </a:ext>
              </a:extLst>
            </p:cNvPr>
            <p:cNvSpPr txBox="1"/>
            <p:nvPr/>
          </p:nvSpPr>
          <p:spPr>
            <a:xfrm>
              <a:off x="11264672" y="887558"/>
              <a:ext cx="806439" cy="276999"/>
            </a:xfrm>
            <a:prstGeom prst="rect">
              <a:avLst/>
            </a:prstGeom>
            <a:noFill/>
            <a:effectLst>
              <a:outerShdw blurRad="50800" dist="38100" dir="2700000" algn="tl" rotWithShape="0">
                <a:prstClr val="black">
                  <a:alpha val="40000"/>
                </a:prstClr>
              </a:outerShdw>
            </a:effectLst>
          </p:spPr>
          <p:txBody>
            <a:bodyPr wrap="none" rtlCol="0" anchor="ctr">
              <a:spAutoFit/>
            </a:bodyPr>
            <a:lstStyle/>
            <a:p>
              <a:pPr algn="ctr"/>
              <a:r>
                <a:rPr lang="en-US" sz="1200" b="1">
                  <a:highlight>
                    <a:srgbClr val="FFFF00"/>
                  </a:highlight>
                </a:rPr>
                <a:t>IR6-BWD</a:t>
              </a:r>
            </a:p>
          </p:txBody>
        </p:sp>
        <p:grpSp>
          <p:nvGrpSpPr>
            <p:cNvPr id="18" name="Group 17">
              <a:extLst>
                <a:ext uri="{FF2B5EF4-FFF2-40B4-BE49-F238E27FC236}">
                  <a16:creationId xmlns:a16="http://schemas.microsoft.com/office/drawing/2014/main" id="{18ACF328-F767-A865-E2C5-370F41B6FE5D}"/>
                </a:ext>
              </a:extLst>
            </p:cNvPr>
            <p:cNvGrpSpPr/>
            <p:nvPr/>
          </p:nvGrpSpPr>
          <p:grpSpPr>
            <a:xfrm>
              <a:off x="5078292" y="1175970"/>
              <a:ext cx="739402" cy="1636095"/>
              <a:chOff x="5092166" y="1096458"/>
              <a:chExt cx="739402" cy="1636095"/>
            </a:xfrm>
          </p:grpSpPr>
          <p:sp>
            <p:nvSpPr>
              <p:cNvPr id="38" name="TextBox 37">
                <a:extLst>
                  <a:ext uri="{FF2B5EF4-FFF2-40B4-BE49-F238E27FC236}">
                    <a16:creationId xmlns:a16="http://schemas.microsoft.com/office/drawing/2014/main" id="{C81B38C9-DF39-4FA0-A8C6-3CF1E85FCA5B}"/>
                  </a:ext>
                </a:extLst>
              </p:cNvPr>
              <p:cNvSpPr txBox="1"/>
              <p:nvPr/>
            </p:nvSpPr>
            <p:spPr>
              <a:xfrm rot="16200000">
                <a:off x="4640761" y="1675302"/>
                <a:ext cx="1210588" cy="307777"/>
              </a:xfrm>
              <a:prstGeom prst="rect">
                <a:avLst/>
              </a:prstGeom>
              <a:noFill/>
            </p:spPr>
            <p:txBody>
              <a:bodyPr wrap="none" rtlCol="0">
                <a:spAutoFit/>
              </a:bodyPr>
              <a:lstStyle/>
              <a:p>
                <a:pPr algn="ctr"/>
                <a:r>
                  <a:rPr lang="en-US" sz="1400"/>
                  <a:t>Power [W/m]</a:t>
                </a:r>
              </a:p>
            </p:txBody>
          </p:sp>
          <p:sp>
            <p:nvSpPr>
              <p:cNvPr id="39" name="TextBox 38">
                <a:extLst>
                  <a:ext uri="{FF2B5EF4-FFF2-40B4-BE49-F238E27FC236}">
                    <a16:creationId xmlns:a16="http://schemas.microsoft.com/office/drawing/2014/main" id="{302FBB3E-28DC-1E2A-D356-5A82F2B49F7E}"/>
                  </a:ext>
                </a:extLst>
              </p:cNvPr>
              <p:cNvSpPr txBox="1"/>
              <p:nvPr/>
            </p:nvSpPr>
            <p:spPr>
              <a:xfrm>
                <a:off x="5380804" y="1096458"/>
                <a:ext cx="450764" cy="307777"/>
              </a:xfrm>
              <a:prstGeom prst="rect">
                <a:avLst/>
              </a:prstGeom>
              <a:noFill/>
            </p:spPr>
            <p:txBody>
              <a:bodyPr wrap="none" rtlCol="0">
                <a:spAutoFit/>
              </a:bodyPr>
              <a:lstStyle/>
              <a:p>
                <a:r>
                  <a:rPr lang="en-US" sz="1400"/>
                  <a:t>10</a:t>
                </a:r>
                <a:r>
                  <a:rPr lang="en-US" sz="1400" baseline="30000"/>
                  <a:t>4</a:t>
                </a:r>
              </a:p>
            </p:txBody>
          </p:sp>
          <p:sp>
            <p:nvSpPr>
              <p:cNvPr id="40" name="TextBox 39">
                <a:extLst>
                  <a:ext uri="{FF2B5EF4-FFF2-40B4-BE49-F238E27FC236}">
                    <a16:creationId xmlns:a16="http://schemas.microsoft.com/office/drawing/2014/main" id="{6802056C-E918-3B7E-8805-9E98D1559856}"/>
                  </a:ext>
                </a:extLst>
              </p:cNvPr>
              <p:cNvSpPr txBox="1"/>
              <p:nvPr/>
            </p:nvSpPr>
            <p:spPr>
              <a:xfrm>
                <a:off x="5380804" y="1362122"/>
                <a:ext cx="450764" cy="307777"/>
              </a:xfrm>
              <a:prstGeom prst="rect">
                <a:avLst/>
              </a:prstGeom>
              <a:noFill/>
            </p:spPr>
            <p:txBody>
              <a:bodyPr wrap="none" rtlCol="0">
                <a:spAutoFit/>
              </a:bodyPr>
              <a:lstStyle/>
              <a:p>
                <a:r>
                  <a:rPr lang="en-US" sz="1400"/>
                  <a:t>10</a:t>
                </a:r>
                <a:r>
                  <a:rPr lang="en-US" sz="1400" baseline="30000"/>
                  <a:t>2</a:t>
                </a:r>
              </a:p>
            </p:txBody>
          </p:sp>
          <p:sp>
            <p:nvSpPr>
              <p:cNvPr id="41" name="TextBox 40">
                <a:extLst>
                  <a:ext uri="{FF2B5EF4-FFF2-40B4-BE49-F238E27FC236}">
                    <a16:creationId xmlns:a16="http://schemas.microsoft.com/office/drawing/2014/main" id="{396B308F-94F8-38E8-A3CF-11043AE2DE4B}"/>
                  </a:ext>
                </a:extLst>
              </p:cNvPr>
              <p:cNvSpPr txBox="1"/>
              <p:nvPr/>
            </p:nvSpPr>
            <p:spPr>
              <a:xfrm>
                <a:off x="5310271" y="2424776"/>
                <a:ext cx="521297" cy="307777"/>
              </a:xfrm>
              <a:prstGeom prst="rect">
                <a:avLst/>
              </a:prstGeom>
              <a:noFill/>
            </p:spPr>
            <p:txBody>
              <a:bodyPr wrap="none" rtlCol="0">
                <a:spAutoFit/>
              </a:bodyPr>
              <a:lstStyle/>
              <a:p>
                <a:r>
                  <a:rPr lang="en-US" sz="1400"/>
                  <a:t>10</a:t>
                </a:r>
                <a:r>
                  <a:rPr lang="en-US" sz="1400" baseline="30000"/>
                  <a:t>−6</a:t>
                </a:r>
              </a:p>
            </p:txBody>
          </p:sp>
          <p:sp>
            <p:nvSpPr>
              <p:cNvPr id="42" name="TextBox 41">
                <a:extLst>
                  <a:ext uri="{FF2B5EF4-FFF2-40B4-BE49-F238E27FC236}">
                    <a16:creationId xmlns:a16="http://schemas.microsoft.com/office/drawing/2014/main" id="{6D1E46A3-DBD5-627D-8FD2-D64BCF8FD2FB}"/>
                  </a:ext>
                </a:extLst>
              </p:cNvPr>
              <p:cNvSpPr txBox="1"/>
              <p:nvPr/>
            </p:nvSpPr>
            <p:spPr>
              <a:xfrm>
                <a:off x="5310271" y="2159114"/>
                <a:ext cx="521297" cy="307777"/>
              </a:xfrm>
              <a:prstGeom prst="rect">
                <a:avLst/>
              </a:prstGeom>
              <a:noFill/>
            </p:spPr>
            <p:txBody>
              <a:bodyPr wrap="none" rtlCol="0">
                <a:spAutoFit/>
              </a:bodyPr>
              <a:lstStyle/>
              <a:p>
                <a:r>
                  <a:rPr lang="en-US" sz="1400"/>
                  <a:t>10</a:t>
                </a:r>
                <a:r>
                  <a:rPr lang="en-US" sz="1400" baseline="30000"/>
                  <a:t>−4</a:t>
                </a:r>
              </a:p>
            </p:txBody>
          </p:sp>
          <p:sp>
            <p:nvSpPr>
              <p:cNvPr id="43" name="TextBox 42">
                <a:extLst>
                  <a:ext uri="{FF2B5EF4-FFF2-40B4-BE49-F238E27FC236}">
                    <a16:creationId xmlns:a16="http://schemas.microsoft.com/office/drawing/2014/main" id="{3B109F5F-3EBF-811E-04C9-AEB2E253BEFC}"/>
                  </a:ext>
                </a:extLst>
              </p:cNvPr>
              <p:cNvSpPr txBox="1"/>
              <p:nvPr/>
            </p:nvSpPr>
            <p:spPr>
              <a:xfrm>
                <a:off x="5310271" y="1893450"/>
                <a:ext cx="521297" cy="307777"/>
              </a:xfrm>
              <a:prstGeom prst="rect">
                <a:avLst/>
              </a:prstGeom>
              <a:noFill/>
            </p:spPr>
            <p:txBody>
              <a:bodyPr wrap="none" rtlCol="0">
                <a:spAutoFit/>
              </a:bodyPr>
              <a:lstStyle/>
              <a:p>
                <a:r>
                  <a:rPr lang="en-US" sz="1400"/>
                  <a:t>10</a:t>
                </a:r>
                <a:r>
                  <a:rPr lang="en-US" sz="1400" baseline="30000"/>
                  <a:t>−2</a:t>
                </a:r>
              </a:p>
            </p:txBody>
          </p:sp>
          <p:sp>
            <p:nvSpPr>
              <p:cNvPr id="44" name="TextBox 43">
                <a:extLst>
                  <a:ext uri="{FF2B5EF4-FFF2-40B4-BE49-F238E27FC236}">
                    <a16:creationId xmlns:a16="http://schemas.microsoft.com/office/drawing/2014/main" id="{BCF6D4C3-4DA1-FC21-0C93-60A17B45D96A}"/>
                  </a:ext>
                </a:extLst>
              </p:cNvPr>
              <p:cNvSpPr txBox="1"/>
              <p:nvPr/>
            </p:nvSpPr>
            <p:spPr>
              <a:xfrm>
                <a:off x="5547516" y="1627786"/>
                <a:ext cx="284052" cy="307777"/>
              </a:xfrm>
              <a:prstGeom prst="rect">
                <a:avLst/>
              </a:prstGeom>
              <a:noFill/>
            </p:spPr>
            <p:txBody>
              <a:bodyPr wrap="none" rtlCol="0">
                <a:spAutoFit/>
              </a:bodyPr>
              <a:lstStyle/>
              <a:p>
                <a:r>
                  <a:rPr lang="en-US" sz="1400"/>
                  <a:t>1</a:t>
                </a:r>
                <a:endParaRPr lang="en-US" sz="1400" baseline="30000"/>
              </a:p>
            </p:txBody>
          </p:sp>
        </p:grpSp>
        <p:grpSp>
          <p:nvGrpSpPr>
            <p:cNvPr id="19" name="Group 18">
              <a:extLst>
                <a:ext uri="{FF2B5EF4-FFF2-40B4-BE49-F238E27FC236}">
                  <a16:creationId xmlns:a16="http://schemas.microsoft.com/office/drawing/2014/main" id="{A982E798-D318-C1C2-4739-5E2487BD927C}"/>
                </a:ext>
              </a:extLst>
            </p:cNvPr>
            <p:cNvGrpSpPr/>
            <p:nvPr/>
          </p:nvGrpSpPr>
          <p:grpSpPr>
            <a:xfrm>
              <a:off x="5078292" y="2782317"/>
              <a:ext cx="739402" cy="1636095"/>
              <a:chOff x="5092166" y="1096458"/>
              <a:chExt cx="739402" cy="1636095"/>
            </a:xfrm>
          </p:grpSpPr>
          <p:sp>
            <p:nvSpPr>
              <p:cNvPr id="31" name="TextBox 30">
                <a:extLst>
                  <a:ext uri="{FF2B5EF4-FFF2-40B4-BE49-F238E27FC236}">
                    <a16:creationId xmlns:a16="http://schemas.microsoft.com/office/drawing/2014/main" id="{2C46E336-C311-58A9-4983-BDCB1A88E095}"/>
                  </a:ext>
                </a:extLst>
              </p:cNvPr>
              <p:cNvSpPr txBox="1"/>
              <p:nvPr/>
            </p:nvSpPr>
            <p:spPr>
              <a:xfrm rot="16200000">
                <a:off x="4640761" y="1675302"/>
                <a:ext cx="1210588" cy="307777"/>
              </a:xfrm>
              <a:prstGeom prst="rect">
                <a:avLst/>
              </a:prstGeom>
              <a:noFill/>
            </p:spPr>
            <p:txBody>
              <a:bodyPr wrap="none" rtlCol="0">
                <a:spAutoFit/>
              </a:bodyPr>
              <a:lstStyle/>
              <a:p>
                <a:pPr algn="ctr"/>
                <a:r>
                  <a:rPr lang="en-US" sz="1400"/>
                  <a:t>Power [W/m]</a:t>
                </a:r>
              </a:p>
            </p:txBody>
          </p:sp>
          <p:sp>
            <p:nvSpPr>
              <p:cNvPr id="32" name="TextBox 31">
                <a:extLst>
                  <a:ext uri="{FF2B5EF4-FFF2-40B4-BE49-F238E27FC236}">
                    <a16:creationId xmlns:a16="http://schemas.microsoft.com/office/drawing/2014/main" id="{0D0F69E3-D829-2F07-86CB-402339080FFF}"/>
                  </a:ext>
                </a:extLst>
              </p:cNvPr>
              <p:cNvSpPr txBox="1"/>
              <p:nvPr/>
            </p:nvSpPr>
            <p:spPr>
              <a:xfrm>
                <a:off x="5380804" y="1096458"/>
                <a:ext cx="450764" cy="307777"/>
              </a:xfrm>
              <a:prstGeom prst="rect">
                <a:avLst/>
              </a:prstGeom>
              <a:noFill/>
            </p:spPr>
            <p:txBody>
              <a:bodyPr wrap="none" rtlCol="0">
                <a:spAutoFit/>
              </a:bodyPr>
              <a:lstStyle/>
              <a:p>
                <a:r>
                  <a:rPr lang="en-US" sz="1400"/>
                  <a:t>10</a:t>
                </a:r>
                <a:r>
                  <a:rPr lang="en-US" sz="1400" baseline="30000"/>
                  <a:t>4</a:t>
                </a:r>
              </a:p>
            </p:txBody>
          </p:sp>
          <p:sp>
            <p:nvSpPr>
              <p:cNvPr id="33" name="TextBox 32">
                <a:extLst>
                  <a:ext uri="{FF2B5EF4-FFF2-40B4-BE49-F238E27FC236}">
                    <a16:creationId xmlns:a16="http://schemas.microsoft.com/office/drawing/2014/main" id="{794E57C6-BE57-0020-4B9E-EEE5E3CEF603}"/>
                  </a:ext>
                </a:extLst>
              </p:cNvPr>
              <p:cNvSpPr txBox="1"/>
              <p:nvPr/>
            </p:nvSpPr>
            <p:spPr>
              <a:xfrm>
                <a:off x="5380804" y="1362122"/>
                <a:ext cx="450764" cy="307777"/>
              </a:xfrm>
              <a:prstGeom prst="rect">
                <a:avLst/>
              </a:prstGeom>
              <a:noFill/>
            </p:spPr>
            <p:txBody>
              <a:bodyPr wrap="none" rtlCol="0">
                <a:spAutoFit/>
              </a:bodyPr>
              <a:lstStyle/>
              <a:p>
                <a:r>
                  <a:rPr lang="en-US" sz="1400"/>
                  <a:t>10</a:t>
                </a:r>
                <a:r>
                  <a:rPr lang="en-US" sz="1400" baseline="30000"/>
                  <a:t>2</a:t>
                </a:r>
              </a:p>
            </p:txBody>
          </p:sp>
          <p:sp>
            <p:nvSpPr>
              <p:cNvPr id="34" name="TextBox 33">
                <a:extLst>
                  <a:ext uri="{FF2B5EF4-FFF2-40B4-BE49-F238E27FC236}">
                    <a16:creationId xmlns:a16="http://schemas.microsoft.com/office/drawing/2014/main" id="{80401C7F-0F01-44E7-8ED1-7E11FB5E8A82}"/>
                  </a:ext>
                </a:extLst>
              </p:cNvPr>
              <p:cNvSpPr txBox="1"/>
              <p:nvPr/>
            </p:nvSpPr>
            <p:spPr>
              <a:xfrm>
                <a:off x="5310271" y="2424776"/>
                <a:ext cx="521297" cy="307777"/>
              </a:xfrm>
              <a:prstGeom prst="rect">
                <a:avLst/>
              </a:prstGeom>
              <a:noFill/>
            </p:spPr>
            <p:txBody>
              <a:bodyPr wrap="none" rtlCol="0">
                <a:spAutoFit/>
              </a:bodyPr>
              <a:lstStyle/>
              <a:p>
                <a:r>
                  <a:rPr lang="en-US" sz="1400"/>
                  <a:t>10</a:t>
                </a:r>
                <a:r>
                  <a:rPr lang="en-US" sz="1400" baseline="30000"/>
                  <a:t>−6</a:t>
                </a:r>
              </a:p>
            </p:txBody>
          </p:sp>
          <p:sp>
            <p:nvSpPr>
              <p:cNvPr id="35" name="TextBox 34">
                <a:extLst>
                  <a:ext uri="{FF2B5EF4-FFF2-40B4-BE49-F238E27FC236}">
                    <a16:creationId xmlns:a16="http://schemas.microsoft.com/office/drawing/2014/main" id="{A443A30F-FAAF-ABDD-CF19-16591E46A59E}"/>
                  </a:ext>
                </a:extLst>
              </p:cNvPr>
              <p:cNvSpPr txBox="1"/>
              <p:nvPr/>
            </p:nvSpPr>
            <p:spPr>
              <a:xfrm>
                <a:off x="5310271" y="2159114"/>
                <a:ext cx="521297" cy="307777"/>
              </a:xfrm>
              <a:prstGeom prst="rect">
                <a:avLst/>
              </a:prstGeom>
              <a:noFill/>
            </p:spPr>
            <p:txBody>
              <a:bodyPr wrap="none" rtlCol="0">
                <a:spAutoFit/>
              </a:bodyPr>
              <a:lstStyle/>
              <a:p>
                <a:r>
                  <a:rPr lang="en-US" sz="1400"/>
                  <a:t>10</a:t>
                </a:r>
                <a:r>
                  <a:rPr lang="en-US" sz="1400" baseline="30000"/>
                  <a:t>−4</a:t>
                </a:r>
              </a:p>
            </p:txBody>
          </p:sp>
          <p:sp>
            <p:nvSpPr>
              <p:cNvPr id="36" name="TextBox 35">
                <a:extLst>
                  <a:ext uri="{FF2B5EF4-FFF2-40B4-BE49-F238E27FC236}">
                    <a16:creationId xmlns:a16="http://schemas.microsoft.com/office/drawing/2014/main" id="{7C9B476F-5AF7-9998-9371-522CBBD57EEC}"/>
                  </a:ext>
                </a:extLst>
              </p:cNvPr>
              <p:cNvSpPr txBox="1"/>
              <p:nvPr/>
            </p:nvSpPr>
            <p:spPr>
              <a:xfrm>
                <a:off x="5310271" y="1893450"/>
                <a:ext cx="521297" cy="307777"/>
              </a:xfrm>
              <a:prstGeom prst="rect">
                <a:avLst/>
              </a:prstGeom>
              <a:noFill/>
            </p:spPr>
            <p:txBody>
              <a:bodyPr wrap="none" rtlCol="0">
                <a:spAutoFit/>
              </a:bodyPr>
              <a:lstStyle/>
              <a:p>
                <a:r>
                  <a:rPr lang="en-US" sz="1400"/>
                  <a:t>10</a:t>
                </a:r>
                <a:r>
                  <a:rPr lang="en-US" sz="1400" baseline="30000"/>
                  <a:t>−2</a:t>
                </a:r>
              </a:p>
            </p:txBody>
          </p:sp>
          <p:sp>
            <p:nvSpPr>
              <p:cNvPr id="37" name="TextBox 36">
                <a:extLst>
                  <a:ext uri="{FF2B5EF4-FFF2-40B4-BE49-F238E27FC236}">
                    <a16:creationId xmlns:a16="http://schemas.microsoft.com/office/drawing/2014/main" id="{04069DC9-2314-B042-4E6D-A985825D3AA1}"/>
                  </a:ext>
                </a:extLst>
              </p:cNvPr>
              <p:cNvSpPr txBox="1"/>
              <p:nvPr/>
            </p:nvSpPr>
            <p:spPr>
              <a:xfrm>
                <a:off x="5547516" y="1627786"/>
                <a:ext cx="284052" cy="307777"/>
              </a:xfrm>
              <a:prstGeom prst="rect">
                <a:avLst/>
              </a:prstGeom>
              <a:noFill/>
            </p:spPr>
            <p:txBody>
              <a:bodyPr wrap="none" rtlCol="0">
                <a:spAutoFit/>
              </a:bodyPr>
              <a:lstStyle/>
              <a:p>
                <a:r>
                  <a:rPr lang="en-US" sz="1400"/>
                  <a:t>1</a:t>
                </a:r>
                <a:endParaRPr lang="en-US" sz="1400" baseline="30000"/>
              </a:p>
            </p:txBody>
          </p:sp>
        </p:grpSp>
        <p:grpSp>
          <p:nvGrpSpPr>
            <p:cNvPr id="20" name="Group 19">
              <a:extLst>
                <a:ext uri="{FF2B5EF4-FFF2-40B4-BE49-F238E27FC236}">
                  <a16:creationId xmlns:a16="http://schemas.microsoft.com/office/drawing/2014/main" id="{CFDBC09D-9E8F-131A-B2AB-86943953D76A}"/>
                </a:ext>
              </a:extLst>
            </p:cNvPr>
            <p:cNvGrpSpPr/>
            <p:nvPr/>
          </p:nvGrpSpPr>
          <p:grpSpPr>
            <a:xfrm>
              <a:off x="5901287" y="4170322"/>
              <a:ext cx="6305483" cy="401978"/>
              <a:chOff x="5901287" y="4090810"/>
              <a:chExt cx="6305483" cy="401978"/>
            </a:xfrm>
          </p:grpSpPr>
          <p:sp>
            <p:nvSpPr>
              <p:cNvPr id="25" name="TextBox 24">
                <a:extLst>
                  <a:ext uri="{FF2B5EF4-FFF2-40B4-BE49-F238E27FC236}">
                    <a16:creationId xmlns:a16="http://schemas.microsoft.com/office/drawing/2014/main" id="{D24F80A7-0623-F866-052D-0E6411BA5836}"/>
                  </a:ext>
                </a:extLst>
              </p:cNvPr>
              <p:cNvSpPr txBox="1"/>
              <p:nvPr/>
            </p:nvSpPr>
            <p:spPr>
              <a:xfrm>
                <a:off x="5901287" y="4090810"/>
                <a:ext cx="284052" cy="307777"/>
              </a:xfrm>
              <a:prstGeom prst="rect">
                <a:avLst/>
              </a:prstGeom>
              <a:noFill/>
            </p:spPr>
            <p:txBody>
              <a:bodyPr wrap="none" rtlCol="0">
                <a:spAutoFit/>
              </a:bodyPr>
              <a:lstStyle/>
              <a:p>
                <a:r>
                  <a:rPr lang="en-US" sz="1400"/>
                  <a:t>0</a:t>
                </a:r>
              </a:p>
            </p:txBody>
          </p:sp>
          <p:sp>
            <p:nvSpPr>
              <p:cNvPr id="26" name="TextBox 25">
                <a:extLst>
                  <a:ext uri="{FF2B5EF4-FFF2-40B4-BE49-F238E27FC236}">
                    <a16:creationId xmlns:a16="http://schemas.microsoft.com/office/drawing/2014/main" id="{B7FDC29B-0280-8D40-8CA0-F75E46360DF9}"/>
                  </a:ext>
                </a:extLst>
              </p:cNvPr>
              <p:cNvSpPr txBox="1"/>
              <p:nvPr/>
            </p:nvSpPr>
            <p:spPr>
              <a:xfrm>
                <a:off x="7212891" y="4090810"/>
                <a:ext cx="582211" cy="307777"/>
              </a:xfrm>
              <a:prstGeom prst="rect">
                <a:avLst/>
              </a:prstGeom>
              <a:noFill/>
            </p:spPr>
            <p:txBody>
              <a:bodyPr wrap="none" rtlCol="0">
                <a:spAutoFit/>
              </a:bodyPr>
              <a:lstStyle/>
              <a:p>
                <a:r>
                  <a:rPr lang="en-US" sz="1400"/>
                  <a:t>1000</a:t>
                </a:r>
              </a:p>
            </p:txBody>
          </p:sp>
          <p:sp>
            <p:nvSpPr>
              <p:cNvPr id="27" name="TextBox 26">
                <a:extLst>
                  <a:ext uri="{FF2B5EF4-FFF2-40B4-BE49-F238E27FC236}">
                    <a16:creationId xmlns:a16="http://schemas.microsoft.com/office/drawing/2014/main" id="{755BCB8A-88B5-F247-B663-7318BE1C9285}"/>
                  </a:ext>
                </a:extLst>
              </p:cNvPr>
              <p:cNvSpPr txBox="1"/>
              <p:nvPr/>
            </p:nvSpPr>
            <p:spPr>
              <a:xfrm>
                <a:off x="8701713" y="4090810"/>
                <a:ext cx="582211" cy="307777"/>
              </a:xfrm>
              <a:prstGeom prst="rect">
                <a:avLst/>
              </a:prstGeom>
              <a:noFill/>
            </p:spPr>
            <p:txBody>
              <a:bodyPr wrap="none" rtlCol="0">
                <a:spAutoFit/>
              </a:bodyPr>
              <a:lstStyle/>
              <a:p>
                <a:r>
                  <a:rPr lang="en-US" sz="1400"/>
                  <a:t>2000</a:t>
                </a:r>
              </a:p>
            </p:txBody>
          </p:sp>
          <p:sp>
            <p:nvSpPr>
              <p:cNvPr id="28" name="TextBox 27">
                <a:extLst>
                  <a:ext uri="{FF2B5EF4-FFF2-40B4-BE49-F238E27FC236}">
                    <a16:creationId xmlns:a16="http://schemas.microsoft.com/office/drawing/2014/main" id="{498FC0E4-8920-F0CE-ED7A-9FD247100CCB}"/>
                  </a:ext>
                </a:extLst>
              </p:cNvPr>
              <p:cNvSpPr txBox="1"/>
              <p:nvPr/>
            </p:nvSpPr>
            <p:spPr>
              <a:xfrm>
                <a:off x="10154218" y="4090810"/>
                <a:ext cx="582211" cy="307777"/>
              </a:xfrm>
              <a:prstGeom prst="rect">
                <a:avLst/>
              </a:prstGeom>
              <a:noFill/>
            </p:spPr>
            <p:txBody>
              <a:bodyPr wrap="none" rtlCol="0">
                <a:spAutoFit/>
              </a:bodyPr>
              <a:lstStyle/>
              <a:p>
                <a:r>
                  <a:rPr lang="en-US" sz="1400"/>
                  <a:t>3000</a:t>
                </a:r>
              </a:p>
            </p:txBody>
          </p:sp>
          <p:sp>
            <p:nvSpPr>
              <p:cNvPr id="29" name="TextBox 28">
                <a:extLst>
                  <a:ext uri="{FF2B5EF4-FFF2-40B4-BE49-F238E27FC236}">
                    <a16:creationId xmlns:a16="http://schemas.microsoft.com/office/drawing/2014/main" id="{23DE6DB3-3F1B-8F2D-B311-459112AE5C76}"/>
                  </a:ext>
                </a:extLst>
              </p:cNvPr>
              <p:cNvSpPr txBox="1"/>
              <p:nvPr/>
            </p:nvSpPr>
            <p:spPr>
              <a:xfrm>
                <a:off x="11624559" y="4090810"/>
                <a:ext cx="582211" cy="307777"/>
              </a:xfrm>
              <a:prstGeom prst="rect">
                <a:avLst/>
              </a:prstGeom>
              <a:noFill/>
            </p:spPr>
            <p:txBody>
              <a:bodyPr wrap="none" rtlCol="0">
                <a:spAutoFit/>
              </a:bodyPr>
              <a:lstStyle/>
              <a:p>
                <a:r>
                  <a:rPr lang="en-US" sz="1400"/>
                  <a:t>4000</a:t>
                </a:r>
              </a:p>
            </p:txBody>
          </p:sp>
          <p:sp>
            <p:nvSpPr>
              <p:cNvPr id="30" name="TextBox 29">
                <a:extLst>
                  <a:ext uri="{FF2B5EF4-FFF2-40B4-BE49-F238E27FC236}">
                    <a16:creationId xmlns:a16="http://schemas.microsoft.com/office/drawing/2014/main" id="{9AA706AC-BA1C-2CF6-3F7C-0BBA958EB470}"/>
                  </a:ext>
                </a:extLst>
              </p:cNvPr>
              <p:cNvSpPr txBox="1"/>
              <p:nvPr/>
            </p:nvSpPr>
            <p:spPr>
              <a:xfrm>
                <a:off x="10955389" y="4185011"/>
                <a:ext cx="603050" cy="307777"/>
              </a:xfrm>
              <a:prstGeom prst="rect">
                <a:avLst/>
              </a:prstGeom>
              <a:noFill/>
            </p:spPr>
            <p:txBody>
              <a:bodyPr wrap="none" rtlCol="0">
                <a:spAutoFit/>
              </a:bodyPr>
              <a:lstStyle/>
              <a:p>
                <a:r>
                  <a:rPr lang="en-US" sz="1400"/>
                  <a:t>S [m]</a:t>
                </a:r>
              </a:p>
            </p:txBody>
          </p:sp>
        </p:grpSp>
        <p:sp>
          <p:nvSpPr>
            <p:cNvPr id="21" name="TextBox 20">
              <a:extLst>
                <a:ext uri="{FF2B5EF4-FFF2-40B4-BE49-F238E27FC236}">
                  <a16:creationId xmlns:a16="http://schemas.microsoft.com/office/drawing/2014/main" id="{768F1F7D-4A77-A53D-A641-9D6D6F367A2C}"/>
                </a:ext>
              </a:extLst>
            </p:cNvPr>
            <p:cNvSpPr txBox="1"/>
            <p:nvPr/>
          </p:nvSpPr>
          <p:spPr>
            <a:xfrm>
              <a:off x="6159563" y="1349469"/>
              <a:ext cx="1838965" cy="369332"/>
            </a:xfrm>
            <a:prstGeom prst="rect">
              <a:avLst/>
            </a:prstGeom>
            <a:noFill/>
          </p:spPr>
          <p:txBody>
            <a:bodyPr wrap="none" rtlCol="0">
              <a:spAutoFit/>
            </a:bodyPr>
            <a:lstStyle/>
            <a:p>
              <a:r>
                <a:rPr lang="en-US"/>
                <a:t>Proton 275 GeV</a:t>
              </a:r>
            </a:p>
          </p:txBody>
        </p:sp>
        <p:sp>
          <p:nvSpPr>
            <p:cNvPr id="22" name="TextBox 21">
              <a:extLst>
                <a:ext uri="{FF2B5EF4-FFF2-40B4-BE49-F238E27FC236}">
                  <a16:creationId xmlns:a16="http://schemas.microsoft.com/office/drawing/2014/main" id="{03A5D69F-389E-8A70-9D38-B53AE117D11B}"/>
                </a:ext>
              </a:extLst>
            </p:cNvPr>
            <p:cNvSpPr txBox="1"/>
            <p:nvPr/>
          </p:nvSpPr>
          <p:spPr>
            <a:xfrm>
              <a:off x="6140152" y="2994718"/>
              <a:ext cx="2052741" cy="369332"/>
            </a:xfrm>
            <a:prstGeom prst="rect">
              <a:avLst/>
            </a:prstGeom>
            <a:noFill/>
          </p:spPr>
          <p:txBody>
            <a:bodyPr wrap="none" rtlCol="0">
              <a:spAutoFit/>
            </a:bodyPr>
            <a:lstStyle/>
            <a:p>
              <a:r>
                <a:rPr lang="en-US"/>
                <a:t>Au ions 110 </a:t>
              </a:r>
              <a:r>
                <a:rPr lang="en-US" err="1"/>
                <a:t>AGeV</a:t>
              </a:r>
              <a:endParaRPr lang="en-US"/>
            </a:p>
          </p:txBody>
        </p:sp>
        <p:cxnSp>
          <p:nvCxnSpPr>
            <p:cNvPr id="23" name="Straight Connector 22">
              <a:extLst>
                <a:ext uri="{FF2B5EF4-FFF2-40B4-BE49-F238E27FC236}">
                  <a16:creationId xmlns:a16="http://schemas.microsoft.com/office/drawing/2014/main" id="{6BB65DD5-A44A-BAC1-F467-77102192F92B}"/>
                </a:ext>
              </a:extLst>
            </p:cNvPr>
            <p:cNvCxnSpPr>
              <a:cxnSpLocks/>
            </p:cNvCxnSpPr>
            <p:nvPr/>
          </p:nvCxnSpPr>
          <p:spPr>
            <a:xfrm>
              <a:off x="5764957" y="3463957"/>
              <a:ext cx="6126480" cy="0"/>
            </a:xfrm>
            <a:prstGeom prst="line">
              <a:avLst/>
            </a:prstGeom>
            <a:ln w="38100">
              <a:solidFill>
                <a:srgbClr val="FF40FF"/>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617DC8-6174-2D4F-7098-ECEB45ECEC37}"/>
                </a:ext>
              </a:extLst>
            </p:cNvPr>
            <p:cNvCxnSpPr>
              <a:cxnSpLocks/>
            </p:cNvCxnSpPr>
            <p:nvPr/>
          </p:nvCxnSpPr>
          <p:spPr>
            <a:xfrm>
              <a:off x="5764957" y="1881794"/>
              <a:ext cx="6126480" cy="0"/>
            </a:xfrm>
            <a:prstGeom prst="line">
              <a:avLst/>
            </a:prstGeom>
            <a:ln w="38100">
              <a:solidFill>
                <a:srgbClr val="FF40FF"/>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5" name="Right Arrow 44">
            <a:extLst>
              <a:ext uri="{FF2B5EF4-FFF2-40B4-BE49-F238E27FC236}">
                <a16:creationId xmlns:a16="http://schemas.microsoft.com/office/drawing/2014/main" id="{52415C78-4E7B-18E5-EE4D-828CBE81F8FB}"/>
              </a:ext>
            </a:extLst>
          </p:cNvPr>
          <p:cNvSpPr/>
          <p:nvPr/>
        </p:nvSpPr>
        <p:spPr>
          <a:xfrm>
            <a:off x="6275714" y="2383101"/>
            <a:ext cx="669753" cy="348954"/>
          </a:xfrm>
          <a:prstGeom prst="rightArrow">
            <a:avLst/>
          </a:prstGeom>
          <a:solidFill>
            <a:srgbClr val="0070C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HSR</a:t>
            </a:r>
          </a:p>
        </p:txBody>
      </p:sp>
      <p:sp>
        <p:nvSpPr>
          <p:cNvPr id="3" name="TextBox 2">
            <a:extLst>
              <a:ext uri="{FF2B5EF4-FFF2-40B4-BE49-F238E27FC236}">
                <a16:creationId xmlns:a16="http://schemas.microsoft.com/office/drawing/2014/main" id="{0103D23B-3EA6-8FDF-F067-32CCDC1C4EB0}"/>
              </a:ext>
            </a:extLst>
          </p:cNvPr>
          <p:cNvSpPr txBox="1"/>
          <p:nvPr/>
        </p:nvSpPr>
        <p:spPr>
          <a:xfrm>
            <a:off x="2849555" y="6244460"/>
            <a:ext cx="2903424" cy="369332"/>
          </a:xfrm>
          <a:prstGeom prst="rect">
            <a:avLst/>
          </a:prstGeom>
          <a:noFill/>
        </p:spPr>
        <p:txBody>
          <a:bodyPr wrap="none" rtlCol="0">
            <a:spAutoFit/>
          </a:bodyPr>
          <a:lstStyle/>
          <a:p>
            <a:r>
              <a:rPr lang="en-US"/>
              <a:t>Courtesy of Andrii </a:t>
            </a:r>
            <a:r>
              <a:rPr lang="en-US" err="1"/>
              <a:t>Natochii</a:t>
            </a:r>
            <a:endParaRPr lang="en-US"/>
          </a:p>
        </p:txBody>
      </p:sp>
    </p:spTree>
    <p:extLst>
      <p:ext uri="{BB962C8B-B14F-4D97-AF65-F5344CB8AC3E}">
        <p14:creationId xmlns:p14="http://schemas.microsoft.com/office/powerpoint/2010/main" val="350007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1624-1E62-7745-C96E-205030565B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1D5B9-AD80-5AB8-B75A-DD10DD546305}"/>
              </a:ext>
            </a:extLst>
          </p:cNvPr>
          <p:cNvSpPr>
            <a:spLocks noGrp="1"/>
          </p:cNvSpPr>
          <p:nvPr>
            <p:ph type="sldNum" sz="quarter" idx="4"/>
          </p:nvPr>
        </p:nvSpPr>
        <p:spPr/>
        <p:txBody>
          <a:bodyPr/>
          <a:lstStyle/>
          <a:p>
            <a:fld id="{933A556B-7C63-244D-9B7C-B0EA8042B330}" type="slidenum">
              <a:rPr lang="en-US" smtClean="0"/>
              <a:pPr/>
              <a:t>32</a:t>
            </a:fld>
            <a:endParaRPr lang="en-US"/>
          </a:p>
        </p:txBody>
      </p:sp>
      <p:pic>
        <p:nvPicPr>
          <p:cNvPr id="3" name="Content Placeholder 6" descr="A picture containing device, caliper&#10;&#10;AI-generated content may be incorrect.">
            <a:extLst>
              <a:ext uri="{FF2B5EF4-FFF2-40B4-BE49-F238E27FC236}">
                <a16:creationId xmlns:a16="http://schemas.microsoft.com/office/drawing/2014/main" id="{D4BAFF66-3354-D982-ED74-D11D76EFE59B}"/>
              </a:ext>
            </a:extLst>
          </p:cNvPr>
          <p:cNvPicPr>
            <a:picLocks noGrp="1" noChangeAspect="1"/>
          </p:cNvPicPr>
          <p:nvPr>
            <p:ph idx="1"/>
          </p:nvPr>
        </p:nvPicPr>
        <p:blipFill>
          <a:blip r:embed="rId2"/>
          <a:srcRect t="26631" b="26299"/>
          <a:stretch/>
        </p:blipFill>
        <p:spPr>
          <a:xfrm>
            <a:off x="253583" y="2097191"/>
            <a:ext cx="11938416" cy="3636089"/>
          </a:xfrm>
        </p:spPr>
      </p:pic>
      <p:sp>
        <p:nvSpPr>
          <p:cNvPr id="4" name="Down Arrow Callout 3">
            <a:extLst>
              <a:ext uri="{FF2B5EF4-FFF2-40B4-BE49-F238E27FC236}">
                <a16:creationId xmlns:a16="http://schemas.microsoft.com/office/drawing/2014/main" id="{B24AEFF5-479D-2045-C873-5DFF629D39ED}"/>
              </a:ext>
            </a:extLst>
          </p:cNvPr>
          <p:cNvSpPr/>
          <p:nvPr/>
        </p:nvSpPr>
        <p:spPr>
          <a:xfrm>
            <a:off x="8122979" y="1122037"/>
            <a:ext cx="1053007" cy="1804355"/>
          </a:xfrm>
          <a:prstGeom prst="downArrowCallout">
            <a:avLst>
              <a:gd name="adj1" fmla="val 7872"/>
              <a:gd name="adj2" fmla="val 16340"/>
              <a:gd name="adj3" fmla="val 18601"/>
              <a:gd name="adj4" fmla="val 21743"/>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3">
                    <a:lumMod val="75000"/>
                  </a:schemeClr>
                </a:solidFill>
              </a:rPr>
              <a:t>Secondary mom. H-coll.</a:t>
            </a:r>
          </a:p>
        </p:txBody>
      </p:sp>
      <p:sp>
        <p:nvSpPr>
          <p:cNvPr id="5" name="TextBox 4">
            <a:extLst>
              <a:ext uri="{FF2B5EF4-FFF2-40B4-BE49-F238E27FC236}">
                <a16:creationId xmlns:a16="http://schemas.microsoft.com/office/drawing/2014/main" id="{4D30070D-64B8-0562-50E0-69B3B5602BB3}"/>
              </a:ext>
            </a:extLst>
          </p:cNvPr>
          <p:cNvSpPr txBox="1"/>
          <p:nvPr/>
        </p:nvSpPr>
        <p:spPr>
          <a:xfrm>
            <a:off x="218660" y="18184"/>
            <a:ext cx="11973339" cy="707886"/>
          </a:xfrm>
          <a:prstGeom prst="rect">
            <a:avLst/>
          </a:prstGeom>
          <a:noFill/>
        </p:spPr>
        <p:txBody>
          <a:bodyPr wrap="square" anchor="ctr">
            <a:spAutoFit/>
          </a:bodyPr>
          <a:lstStyle/>
          <a:p>
            <a:r>
              <a:rPr lang="en-US" sz="4000" b="1"/>
              <a:t>HSR Collimators in IR12</a:t>
            </a:r>
            <a:endParaRPr lang="en-US" sz="4000"/>
          </a:p>
        </p:txBody>
      </p:sp>
      <p:sp>
        <p:nvSpPr>
          <p:cNvPr id="6" name="TextBox 5">
            <a:extLst>
              <a:ext uri="{FF2B5EF4-FFF2-40B4-BE49-F238E27FC236}">
                <a16:creationId xmlns:a16="http://schemas.microsoft.com/office/drawing/2014/main" id="{64D78EBE-4415-C4A9-B8BC-B88E7E15C643}"/>
              </a:ext>
            </a:extLst>
          </p:cNvPr>
          <p:cNvSpPr txBox="1"/>
          <p:nvPr/>
        </p:nvSpPr>
        <p:spPr>
          <a:xfrm>
            <a:off x="2227633" y="4545677"/>
            <a:ext cx="1766830" cy="33855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none" rtlCol="0">
            <a:spAutoFit/>
          </a:bodyPr>
          <a:lstStyle/>
          <a:p>
            <a:r>
              <a:rPr lang="en-US" sz="1600"/>
              <a:t>End Cold Section</a:t>
            </a:r>
          </a:p>
        </p:txBody>
      </p:sp>
      <p:cxnSp>
        <p:nvCxnSpPr>
          <p:cNvPr id="7" name="Straight Arrow Connector 6">
            <a:extLst>
              <a:ext uri="{FF2B5EF4-FFF2-40B4-BE49-F238E27FC236}">
                <a16:creationId xmlns:a16="http://schemas.microsoft.com/office/drawing/2014/main" id="{A89BF142-ED00-317D-2A0C-6A8BD063EEDF}"/>
              </a:ext>
            </a:extLst>
          </p:cNvPr>
          <p:cNvCxnSpPr>
            <a:cxnSpLocks/>
            <a:stCxn id="6" idx="0"/>
          </p:cNvCxnSpPr>
          <p:nvPr/>
        </p:nvCxnSpPr>
        <p:spPr>
          <a:xfrm flipV="1">
            <a:off x="3111048" y="3070849"/>
            <a:ext cx="0" cy="1474828"/>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64E6666-7D70-2F25-0D58-CAA1D464C83A}"/>
              </a:ext>
            </a:extLst>
          </p:cNvPr>
          <p:cNvSpPr txBox="1"/>
          <p:nvPr/>
        </p:nvSpPr>
        <p:spPr>
          <a:xfrm>
            <a:off x="8440365" y="4542936"/>
            <a:ext cx="1766830" cy="33855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600"/>
              <a:t>End Cold Section</a:t>
            </a:r>
          </a:p>
        </p:txBody>
      </p:sp>
      <p:cxnSp>
        <p:nvCxnSpPr>
          <p:cNvPr id="9" name="Straight Arrow Connector 8">
            <a:extLst>
              <a:ext uri="{FF2B5EF4-FFF2-40B4-BE49-F238E27FC236}">
                <a16:creationId xmlns:a16="http://schemas.microsoft.com/office/drawing/2014/main" id="{EA6F2E83-397B-E94A-64A2-CB0F99EF9092}"/>
              </a:ext>
            </a:extLst>
          </p:cNvPr>
          <p:cNvCxnSpPr>
            <a:cxnSpLocks/>
            <a:stCxn id="8" idx="0"/>
          </p:cNvCxnSpPr>
          <p:nvPr/>
        </p:nvCxnSpPr>
        <p:spPr>
          <a:xfrm flipV="1">
            <a:off x="9323780" y="3068108"/>
            <a:ext cx="0" cy="1474828"/>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Left Arrow 9">
            <a:extLst>
              <a:ext uri="{FF2B5EF4-FFF2-40B4-BE49-F238E27FC236}">
                <a16:creationId xmlns:a16="http://schemas.microsoft.com/office/drawing/2014/main" id="{2994E2F1-7928-E004-7265-6FF50A15F03A}"/>
              </a:ext>
            </a:extLst>
          </p:cNvPr>
          <p:cNvSpPr/>
          <p:nvPr/>
        </p:nvSpPr>
        <p:spPr>
          <a:xfrm>
            <a:off x="10885410" y="3093271"/>
            <a:ext cx="914400" cy="457200"/>
          </a:xfrm>
          <a:prstGeom prst="leftArrow">
            <a:avLst/>
          </a:prstGeom>
          <a:solidFill>
            <a:srgbClr val="C0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HSR</a:t>
            </a:r>
          </a:p>
        </p:txBody>
      </p:sp>
      <p:sp>
        <p:nvSpPr>
          <p:cNvPr id="11" name="Right Arrow 10">
            <a:extLst>
              <a:ext uri="{FF2B5EF4-FFF2-40B4-BE49-F238E27FC236}">
                <a16:creationId xmlns:a16="http://schemas.microsoft.com/office/drawing/2014/main" id="{98448962-0A62-963D-8C47-EB11B8DDB5C5}"/>
              </a:ext>
            </a:extLst>
          </p:cNvPr>
          <p:cNvSpPr/>
          <p:nvPr/>
        </p:nvSpPr>
        <p:spPr>
          <a:xfrm>
            <a:off x="1088363" y="3200400"/>
            <a:ext cx="914400" cy="457200"/>
          </a:xfrm>
          <a:prstGeom prst="rightArrow">
            <a:avLst/>
          </a:prstGeom>
          <a:solidFill>
            <a:schemeClr val="accent6">
              <a:lumMod val="5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ESR</a:t>
            </a:r>
          </a:p>
        </p:txBody>
      </p:sp>
      <p:sp>
        <p:nvSpPr>
          <p:cNvPr id="12" name="Down Arrow Callout 11">
            <a:extLst>
              <a:ext uri="{FF2B5EF4-FFF2-40B4-BE49-F238E27FC236}">
                <a16:creationId xmlns:a16="http://schemas.microsoft.com/office/drawing/2014/main" id="{1C069064-1AE4-BA32-3FC1-72E23A34910C}"/>
              </a:ext>
            </a:extLst>
          </p:cNvPr>
          <p:cNvSpPr/>
          <p:nvPr/>
        </p:nvSpPr>
        <p:spPr>
          <a:xfrm>
            <a:off x="5072761" y="2143613"/>
            <a:ext cx="1023239" cy="822960"/>
          </a:xfrm>
          <a:prstGeom prst="downArrowCallout">
            <a:avLst>
              <a:gd name="adj1" fmla="val 11528"/>
              <a:gd name="adj2" fmla="val 16340"/>
              <a:gd name="adj3" fmla="val 25000"/>
              <a:gd name="adj4" fmla="val 47656"/>
            </a:avLst>
          </a:prstGeom>
          <a:solidFill>
            <a:srgbClr val="FFFF00"/>
          </a:solidFill>
          <a:ln w="28575">
            <a:solidFill>
              <a:srgbClr val="0000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0000FF"/>
                </a:solidFill>
              </a:rPr>
              <a:t>Secondary H-coll.</a:t>
            </a:r>
          </a:p>
        </p:txBody>
      </p:sp>
      <p:sp>
        <p:nvSpPr>
          <p:cNvPr id="13" name="Down Arrow Callout 12">
            <a:extLst>
              <a:ext uri="{FF2B5EF4-FFF2-40B4-BE49-F238E27FC236}">
                <a16:creationId xmlns:a16="http://schemas.microsoft.com/office/drawing/2014/main" id="{8A1C0F4A-D01F-6552-FB73-AFD54F34091C}"/>
              </a:ext>
            </a:extLst>
          </p:cNvPr>
          <p:cNvSpPr/>
          <p:nvPr/>
        </p:nvSpPr>
        <p:spPr>
          <a:xfrm>
            <a:off x="6336652" y="2143613"/>
            <a:ext cx="1023239" cy="822960"/>
          </a:xfrm>
          <a:prstGeom prst="downArrowCallout">
            <a:avLst>
              <a:gd name="adj1" fmla="val 11528"/>
              <a:gd name="adj2" fmla="val 16340"/>
              <a:gd name="adj3" fmla="val 25000"/>
              <a:gd name="adj4" fmla="val 47656"/>
            </a:avLst>
          </a:prstGeom>
          <a:solidFill>
            <a:srgbClr val="FFFF00"/>
          </a:solidFill>
          <a:ln w="28575">
            <a:solidFill>
              <a:srgbClr val="0000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0000FF"/>
                </a:solidFill>
              </a:rPr>
              <a:t>Secondary H-coll.</a:t>
            </a:r>
          </a:p>
        </p:txBody>
      </p:sp>
      <p:sp>
        <p:nvSpPr>
          <p:cNvPr id="14" name="Down Arrow Callout 13">
            <a:extLst>
              <a:ext uri="{FF2B5EF4-FFF2-40B4-BE49-F238E27FC236}">
                <a16:creationId xmlns:a16="http://schemas.microsoft.com/office/drawing/2014/main" id="{F49F111A-C671-6E3B-4785-02B90D1AE38F}"/>
              </a:ext>
            </a:extLst>
          </p:cNvPr>
          <p:cNvSpPr/>
          <p:nvPr/>
        </p:nvSpPr>
        <p:spPr>
          <a:xfrm>
            <a:off x="7789403" y="2143613"/>
            <a:ext cx="864354" cy="822960"/>
          </a:xfrm>
          <a:prstGeom prst="downArrowCallout">
            <a:avLst>
              <a:gd name="adj1" fmla="val 11528"/>
              <a:gd name="adj2" fmla="val 16340"/>
              <a:gd name="adj3" fmla="val 25000"/>
              <a:gd name="adj4" fmla="val 47656"/>
            </a:avLst>
          </a:prstGeom>
          <a:solidFill>
            <a:srgbClr val="FFFF00"/>
          </a:solidFill>
          <a:ln w="28575">
            <a:solidFill>
              <a:srgbClr val="0000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0000FF"/>
                </a:solidFill>
              </a:rPr>
              <a:t>Primary H-coll.</a:t>
            </a:r>
          </a:p>
        </p:txBody>
      </p:sp>
      <p:sp>
        <p:nvSpPr>
          <p:cNvPr id="15" name="Up Arrow Callout 14">
            <a:extLst>
              <a:ext uri="{FF2B5EF4-FFF2-40B4-BE49-F238E27FC236}">
                <a16:creationId xmlns:a16="http://schemas.microsoft.com/office/drawing/2014/main" id="{55F6FCCD-CBF5-CF4D-62CC-0869D5D05858}"/>
              </a:ext>
            </a:extLst>
          </p:cNvPr>
          <p:cNvSpPr/>
          <p:nvPr/>
        </p:nvSpPr>
        <p:spPr>
          <a:xfrm>
            <a:off x="8423016" y="3093271"/>
            <a:ext cx="868680" cy="822960"/>
          </a:xfrm>
          <a:prstGeom prst="upArrowCallout">
            <a:avLst>
              <a:gd name="adj1" fmla="val 8623"/>
              <a:gd name="adj2" fmla="val 14765"/>
              <a:gd name="adj3" fmla="val 25000"/>
              <a:gd name="adj4" fmla="val 43483"/>
            </a:avLst>
          </a:prstGeom>
          <a:solidFill>
            <a:schemeClr val="bg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FF0000"/>
                </a:solidFill>
              </a:rPr>
              <a:t>Primary V-coll.</a:t>
            </a:r>
          </a:p>
        </p:txBody>
      </p:sp>
      <p:sp>
        <p:nvSpPr>
          <p:cNvPr id="16" name="Up Arrow Callout 15">
            <a:extLst>
              <a:ext uri="{FF2B5EF4-FFF2-40B4-BE49-F238E27FC236}">
                <a16:creationId xmlns:a16="http://schemas.microsoft.com/office/drawing/2014/main" id="{82BCD27A-3D0E-2F1A-E58D-C6938379C3ED}"/>
              </a:ext>
            </a:extLst>
          </p:cNvPr>
          <p:cNvSpPr/>
          <p:nvPr/>
        </p:nvSpPr>
        <p:spPr>
          <a:xfrm>
            <a:off x="4118979" y="3093271"/>
            <a:ext cx="1024128" cy="822960"/>
          </a:xfrm>
          <a:prstGeom prst="upArrowCallout">
            <a:avLst>
              <a:gd name="adj1" fmla="val 8623"/>
              <a:gd name="adj2" fmla="val 14765"/>
              <a:gd name="adj3" fmla="val 25000"/>
              <a:gd name="adj4" fmla="val 43483"/>
            </a:avLst>
          </a:prstGeom>
          <a:solidFill>
            <a:schemeClr val="bg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FF0000"/>
                </a:solidFill>
              </a:rPr>
              <a:t>Secondary V-coll.</a:t>
            </a:r>
          </a:p>
        </p:txBody>
      </p:sp>
      <p:sp>
        <p:nvSpPr>
          <p:cNvPr id="17" name="Up Arrow Callout 16">
            <a:extLst>
              <a:ext uri="{FF2B5EF4-FFF2-40B4-BE49-F238E27FC236}">
                <a16:creationId xmlns:a16="http://schemas.microsoft.com/office/drawing/2014/main" id="{4C7CE0FE-12FB-ED04-3F60-4A78354C953B}"/>
              </a:ext>
            </a:extLst>
          </p:cNvPr>
          <p:cNvSpPr/>
          <p:nvPr/>
        </p:nvSpPr>
        <p:spPr>
          <a:xfrm>
            <a:off x="7359677" y="3093271"/>
            <a:ext cx="1024128" cy="822960"/>
          </a:xfrm>
          <a:prstGeom prst="upArrowCallout">
            <a:avLst>
              <a:gd name="adj1" fmla="val 8623"/>
              <a:gd name="adj2" fmla="val 14765"/>
              <a:gd name="adj3" fmla="val 25000"/>
              <a:gd name="adj4" fmla="val 43483"/>
            </a:avLst>
          </a:prstGeom>
          <a:solidFill>
            <a:schemeClr val="bg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FF0000"/>
                </a:solidFill>
              </a:rPr>
              <a:t>Secondary V-coll.</a:t>
            </a:r>
          </a:p>
        </p:txBody>
      </p:sp>
      <p:sp>
        <p:nvSpPr>
          <p:cNvPr id="18" name="Down Arrow Callout 17">
            <a:extLst>
              <a:ext uri="{FF2B5EF4-FFF2-40B4-BE49-F238E27FC236}">
                <a16:creationId xmlns:a16="http://schemas.microsoft.com/office/drawing/2014/main" id="{C916CA57-8447-D41F-7525-CF33FF7F723C}"/>
              </a:ext>
            </a:extLst>
          </p:cNvPr>
          <p:cNvSpPr/>
          <p:nvPr/>
        </p:nvSpPr>
        <p:spPr>
          <a:xfrm>
            <a:off x="8677175" y="1581863"/>
            <a:ext cx="1053007" cy="1344529"/>
          </a:xfrm>
          <a:prstGeom prst="downArrowCallout">
            <a:avLst>
              <a:gd name="adj1" fmla="val 7872"/>
              <a:gd name="adj2" fmla="val 16340"/>
              <a:gd name="adj3" fmla="val 18601"/>
              <a:gd name="adj4" fmla="val 27611"/>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3">
                    <a:lumMod val="75000"/>
                  </a:schemeClr>
                </a:solidFill>
              </a:rPr>
              <a:t>Secondary mom. H-coll.</a:t>
            </a:r>
          </a:p>
        </p:txBody>
      </p:sp>
      <p:sp>
        <p:nvSpPr>
          <p:cNvPr id="19" name="Down Arrow Callout 18">
            <a:extLst>
              <a:ext uri="{FF2B5EF4-FFF2-40B4-BE49-F238E27FC236}">
                <a16:creationId xmlns:a16="http://schemas.microsoft.com/office/drawing/2014/main" id="{7A3381BD-A7D5-2F38-636D-5C542F57C927}"/>
              </a:ext>
            </a:extLst>
          </p:cNvPr>
          <p:cNvSpPr/>
          <p:nvPr/>
        </p:nvSpPr>
        <p:spPr>
          <a:xfrm>
            <a:off x="10885410" y="1581863"/>
            <a:ext cx="1053007" cy="1344529"/>
          </a:xfrm>
          <a:prstGeom prst="downArrowCallout">
            <a:avLst>
              <a:gd name="adj1" fmla="val 7872"/>
              <a:gd name="adj2" fmla="val 16340"/>
              <a:gd name="adj3" fmla="val 18601"/>
              <a:gd name="adj4" fmla="val 27611"/>
            </a:avLst>
          </a:prstGeom>
          <a:solidFill>
            <a:schemeClr val="accent1">
              <a:lumMod val="40000"/>
              <a:lumOff val="60000"/>
            </a:schemeClr>
          </a:solidFill>
          <a:ln w="28575">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3">
                    <a:lumMod val="75000"/>
                  </a:schemeClr>
                </a:solidFill>
              </a:rPr>
              <a:t>Primary mom. H-coll.</a:t>
            </a:r>
          </a:p>
        </p:txBody>
      </p:sp>
      <p:sp>
        <p:nvSpPr>
          <p:cNvPr id="20" name="TextBox 19">
            <a:extLst>
              <a:ext uri="{FF2B5EF4-FFF2-40B4-BE49-F238E27FC236}">
                <a16:creationId xmlns:a16="http://schemas.microsoft.com/office/drawing/2014/main" id="{782D538C-EAE2-727A-0479-E56126F59742}"/>
              </a:ext>
            </a:extLst>
          </p:cNvPr>
          <p:cNvSpPr txBox="1"/>
          <p:nvPr/>
        </p:nvSpPr>
        <p:spPr>
          <a:xfrm>
            <a:off x="3621049" y="5989727"/>
            <a:ext cx="2903424" cy="369332"/>
          </a:xfrm>
          <a:prstGeom prst="rect">
            <a:avLst/>
          </a:prstGeom>
          <a:noFill/>
        </p:spPr>
        <p:txBody>
          <a:bodyPr wrap="none" rtlCol="0">
            <a:spAutoFit/>
          </a:bodyPr>
          <a:lstStyle/>
          <a:p>
            <a:r>
              <a:rPr lang="en-US"/>
              <a:t>Courtesy of Andrii </a:t>
            </a:r>
            <a:r>
              <a:rPr lang="en-US" err="1"/>
              <a:t>Natochii</a:t>
            </a:r>
            <a:endParaRPr lang="en-US"/>
          </a:p>
        </p:txBody>
      </p:sp>
    </p:spTree>
    <p:extLst>
      <p:ext uri="{BB962C8B-B14F-4D97-AF65-F5344CB8AC3E}">
        <p14:creationId xmlns:p14="http://schemas.microsoft.com/office/powerpoint/2010/main" val="1076157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4E60B-BF88-C91C-0409-968B013D7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CB3FC-DCDF-6336-243E-427CF6D89605}"/>
              </a:ext>
            </a:extLst>
          </p:cNvPr>
          <p:cNvSpPr>
            <a:spLocks noGrp="1"/>
          </p:cNvSpPr>
          <p:nvPr>
            <p:ph type="title"/>
          </p:nvPr>
        </p:nvSpPr>
        <p:spPr>
          <a:xfrm>
            <a:off x="614296" y="0"/>
            <a:ext cx="11499925" cy="825178"/>
          </a:xfrm>
        </p:spPr>
        <p:txBody>
          <a:bodyPr>
            <a:normAutofit/>
          </a:bodyPr>
          <a:lstStyle/>
          <a:p>
            <a:r>
              <a:rPr lang="en-US"/>
              <a:t>RHIC/HSR dump kickers parameters</a:t>
            </a:r>
          </a:p>
        </p:txBody>
      </p:sp>
      <p:sp>
        <p:nvSpPr>
          <p:cNvPr id="5" name="Slide Number Placeholder 4">
            <a:extLst>
              <a:ext uri="{FF2B5EF4-FFF2-40B4-BE49-F238E27FC236}">
                <a16:creationId xmlns:a16="http://schemas.microsoft.com/office/drawing/2014/main" id="{0424B5E9-333C-3809-BC4F-2DBBE0589D8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a:ln>
                <a:noFill/>
              </a:ln>
              <a:solidFill>
                <a:srgbClr val="00ACDB"/>
              </a:solidFill>
              <a:effectLst/>
              <a:uLnTx/>
              <a:uFillTx/>
              <a:latin typeface="Arial" panose="020B0604020202020204"/>
              <a:ea typeface="+mn-ea"/>
              <a:cs typeface="+mn-cs"/>
            </a:endParaRPr>
          </a:p>
        </p:txBody>
      </p:sp>
      <p:pic>
        <p:nvPicPr>
          <p:cNvPr id="2050" name="x_x_x_x_x_x_Picture 1">
            <a:extLst>
              <a:ext uri="{FF2B5EF4-FFF2-40B4-BE49-F238E27FC236}">
                <a16:creationId xmlns:a16="http://schemas.microsoft.com/office/drawing/2014/main" id="{375C0518-5F99-3F1E-2D11-FB8FD7F94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6" y="1026951"/>
            <a:ext cx="6735495" cy="480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x_Picture 1">
            <a:extLst>
              <a:ext uri="{FF2B5EF4-FFF2-40B4-BE49-F238E27FC236}">
                <a16:creationId xmlns:a16="http://schemas.microsoft.com/office/drawing/2014/main" id="{D46068E3-ADC4-0BB6-4F98-E95C7404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578" y="1508447"/>
            <a:ext cx="4878643" cy="331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40B458F-A58D-7897-6BFE-CEDF65A6E7BD}"/>
              </a:ext>
            </a:extLst>
          </p:cNvPr>
          <p:cNvSpPr txBox="1"/>
          <p:nvPr/>
        </p:nvSpPr>
        <p:spPr>
          <a:xfrm>
            <a:off x="1811546" y="4827494"/>
            <a:ext cx="3574374" cy="369332"/>
          </a:xfrm>
          <a:prstGeom prst="rect">
            <a:avLst/>
          </a:prstGeom>
          <a:noFill/>
        </p:spPr>
        <p:txBody>
          <a:bodyPr wrap="square" rtlCol="0">
            <a:spAutoFit/>
          </a:bodyPr>
          <a:lstStyle/>
          <a:p>
            <a:r>
              <a:rPr lang="en-US"/>
              <a:t>From RHIC Configuration Manual</a:t>
            </a:r>
            <a:endParaRPr lang="en-150"/>
          </a:p>
        </p:txBody>
      </p:sp>
      <p:sp>
        <p:nvSpPr>
          <p:cNvPr id="4" name="TextBox 3">
            <a:extLst>
              <a:ext uri="{FF2B5EF4-FFF2-40B4-BE49-F238E27FC236}">
                <a16:creationId xmlns:a16="http://schemas.microsoft.com/office/drawing/2014/main" id="{FAE93252-56C0-8B24-13D6-EA25925E377F}"/>
              </a:ext>
            </a:extLst>
          </p:cNvPr>
          <p:cNvSpPr txBox="1"/>
          <p:nvPr/>
        </p:nvSpPr>
        <p:spPr>
          <a:xfrm>
            <a:off x="9889480" y="4277248"/>
            <a:ext cx="2493838" cy="369332"/>
          </a:xfrm>
          <a:prstGeom prst="rect">
            <a:avLst/>
          </a:prstGeom>
          <a:noFill/>
        </p:spPr>
        <p:txBody>
          <a:bodyPr wrap="square" rtlCol="0">
            <a:spAutoFit/>
          </a:bodyPr>
          <a:lstStyle/>
          <a:p>
            <a:r>
              <a:rPr lang="en-US"/>
              <a:t>Courtesy of A. Drees</a:t>
            </a:r>
            <a:endParaRPr lang="en-150"/>
          </a:p>
        </p:txBody>
      </p:sp>
      <p:sp>
        <p:nvSpPr>
          <p:cNvPr id="10" name="TextBox 9">
            <a:extLst>
              <a:ext uri="{FF2B5EF4-FFF2-40B4-BE49-F238E27FC236}">
                <a16:creationId xmlns:a16="http://schemas.microsoft.com/office/drawing/2014/main" id="{35AD5EF7-C011-8BD9-47B1-D00B541D20DF}"/>
              </a:ext>
            </a:extLst>
          </p:cNvPr>
          <p:cNvSpPr txBox="1"/>
          <p:nvPr/>
        </p:nvSpPr>
        <p:spPr>
          <a:xfrm>
            <a:off x="4994041" y="6144986"/>
            <a:ext cx="2480166" cy="369332"/>
          </a:xfrm>
          <a:prstGeom prst="rect">
            <a:avLst/>
          </a:prstGeom>
          <a:noFill/>
        </p:spPr>
        <p:txBody>
          <a:bodyPr wrap="none" rtlCol="0">
            <a:spAutoFit/>
          </a:bodyPr>
          <a:lstStyle/>
          <a:p>
            <a:r>
              <a:rPr lang="en-US" dirty="0"/>
              <a:t>Courtesy of E. </a:t>
            </a:r>
            <a:r>
              <a:rPr lang="en-US" dirty="0" err="1"/>
              <a:t>Skordis</a:t>
            </a:r>
            <a:endParaRPr lang="en-US" dirty="0"/>
          </a:p>
        </p:txBody>
      </p:sp>
    </p:spTree>
    <p:extLst>
      <p:ext uri="{BB962C8B-B14F-4D97-AF65-F5344CB8AC3E}">
        <p14:creationId xmlns:p14="http://schemas.microsoft.com/office/powerpoint/2010/main" val="329132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5E6BD-EDCE-3537-B3B8-6CBDA31F5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C7880-38C3-70AA-B08F-E771858D1048}"/>
              </a:ext>
            </a:extLst>
          </p:cNvPr>
          <p:cNvSpPr>
            <a:spLocks noGrp="1"/>
          </p:cNvSpPr>
          <p:nvPr>
            <p:ph type="title"/>
          </p:nvPr>
        </p:nvSpPr>
        <p:spPr>
          <a:xfrm>
            <a:off x="614296" y="0"/>
            <a:ext cx="11499925" cy="825178"/>
          </a:xfrm>
        </p:spPr>
        <p:txBody>
          <a:bodyPr>
            <a:normAutofit/>
          </a:bodyPr>
          <a:lstStyle/>
          <a:p>
            <a:r>
              <a:rPr lang="en-US"/>
              <a:t>HSR Proton beam dump temperatures </a:t>
            </a:r>
            <a:r>
              <a:rPr lang="en-US" u="sng"/>
              <a:t>4/5</a:t>
            </a:r>
            <a:r>
              <a:rPr lang="en-US"/>
              <a:t> kickers</a:t>
            </a:r>
          </a:p>
        </p:txBody>
      </p:sp>
      <p:sp>
        <p:nvSpPr>
          <p:cNvPr id="5" name="Slide Number Placeholder 4">
            <a:extLst>
              <a:ext uri="{FF2B5EF4-FFF2-40B4-BE49-F238E27FC236}">
                <a16:creationId xmlns:a16="http://schemas.microsoft.com/office/drawing/2014/main" id="{DEE45E4E-3749-61C1-8B8C-817CB675D86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1" i="0" u="none" strike="noStrike" kern="1200" cap="none" spc="0" normalizeH="0" baseline="0" noProof="0">
              <a:ln>
                <a:noFill/>
              </a:ln>
              <a:solidFill>
                <a:srgbClr val="00ACDB"/>
              </a:solidFill>
              <a:effectLst/>
              <a:uLnTx/>
              <a:uFillTx/>
              <a:latin typeface="Arial" panose="020B0604020202020204"/>
              <a:ea typeface="+mn-ea"/>
              <a:cs typeface="+mn-cs"/>
            </a:endParaRPr>
          </a:p>
        </p:txBody>
      </p:sp>
      <p:cxnSp>
        <p:nvCxnSpPr>
          <p:cNvPr id="18" name="Straight Arrow Connector 17">
            <a:extLst>
              <a:ext uri="{FF2B5EF4-FFF2-40B4-BE49-F238E27FC236}">
                <a16:creationId xmlns:a16="http://schemas.microsoft.com/office/drawing/2014/main" id="{08DB7BCA-A2B3-E905-A17B-90B5CDE63F6A}"/>
              </a:ext>
            </a:extLst>
          </p:cNvPr>
          <p:cNvCxnSpPr>
            <a:cxnSpLocks/>
          </p:cNvCxnSpPr>
          <p:nvPr/>
        </p:nvCxnSpPr>
        <p:spPr>
          <a:xfrm flipH="1">
            <a:off x="9791452" y="1937041"/>
            <a:ext cx="64769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A0D2C7-996D-0F1E-6A6D-69571DCE918D}"/>
              </a:ext>
            </a:extLst>
          </p:cNvPr>
          <p:cNvSpPr txBox="1"/>
          <p:nvPr/>
        </p:nvSpPr>
        <p:spPr>
          <a:xfrm>
            <a:off x="9388959" y="2108183"/>
            <a:ext cx="1742530" cy="369332"/>
          </a:xfrm>
          <a:prstGeom prst="rect">
            <a:avLst/>
          </a:prstGeom>
          <a:solidFill>
            <a:schemeClr val="bg1">
              <a:alpha val="67000"/>
            </a:schemeClr>
          </a:solidFill>
        </p:spPr>
        <p:txBody>
          <a:bodyPr wrap="square" rtlCol="0">
            <a:spAutoFit/>
          </a:bodyPr>
          <a:lstStyle/>
          <a:p>
            <a:r>
              <a:rPr lang="en-US"/>
              <a:t>Dumped </a:t>
            </a:r>
            <a:r>
              <a:rPr lang="en-US" u="sng"/>
              <a:t>Beam</a:t>
            </a:r>
            <a:endParaRPr lang="en-150" u="sng"/>
          </a:p>
        </p:txBody>
      </p:sp>
      <p:cxnSp>
        <p:nvCxnSpPr>
          <p:cNvPr id="20" name="Straight Arrow Connector 19">
            <a:extLst>
              <a:ext uri="{FF2B5EF4-FFF2-40B4-BE49-F238E27FC236}">
                <a16:creationId xmlns:a16="http://schemas.microsoft.com/office/drawing/2014/main" id="{FA9A5779-7728-AE75-B765-C081264CEC12}"/>
              </a:ext>
            </a:extLst>
          </p:cNvPr>
          <p:cNvCxnSpPr>
            <a:cxnSpLocks/>
          </p:cNvCxnSpPr>
          <p:nvPr/>
        </p:nvCxnSpPr>
        <p:spPr>
          <a:xfrm flipH="1">
            <a:off x="9597716" y="1022847"/>
            <a:ext cx="667916" cy="0"/>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7C24BA-3929-194C-5996-9235E07BA1A0}"/>
              </a:ext>
            </a:extLst>
          </p:cNvPr>
          <p:cNvSpPr txBox="1"/>
          <p:nvPr/>
        </p:nvSpPr>
        <p:spPr>
          <a:xfrm>
            <a:off x="9185889" y="999037"/>
            <a:ext cx="1945600" cy="369332"/>
          </a:xfrm>
          <a:prstGeom prst="rect">
            <a:avLst/>
          </a:prstGeom>
          <a:solidFill>
            <a:schemeClr val="bg1">
              <a:alpha val="67000"/>
            </a:schemeClr>
          </a:solidFill>
        </p:spPr>
        <p:txBody>
          <a:bodyPr wrap="square" rtlCol="0">
            <a:spAutoFit/>
          </a:bodyPr>
          <a:lstStyle/>
          <a:p>
            <a:r>
              <a:rPr lang="en-US">
                <a:solidFill>
                  <a:schemeClr val="tx2">
                    <a:lumMod val="60000"/>
                    <a:lumOff val="40000"/>
                  </a:schemeClr>
                </a:solidFill>
              </a:rPr>
              <a:t>Circulating Beam</a:t>
            </a:r>
            <a:endParaRPr lang="en-150">
              <a:solidFill>
                <a:schemeClr val="tx2">
                  <a:lumMod val="60000"/>
                  <a:lumOff val="40000"/>
                </a:schemeClr>
              </a:solidFill>
            </a:endParaRPr>
          </a:p>
        </p:txBody>
      </p:sp>
      <p:pic>
        <p:nvPicPr>
          <p:cNvPr id="4" name="Picture 3" descr="A picture containing waterfall chart&#10;&#10;AI-generated content may be incorrect.">
            <a:extLst>
              <a:ext uri="{FF2B5EF4-FFF2-40B4-BE49-F238E27FC236}">
                <a16:creationId xmlns:a16="http://schemas.microsoft.com/office/drawing/2014/main" id="{0851E213-A6A9-627A-DEE0-8A1B892312D9}"/>
              </a:ext>
            </a:extLst>
          </p:cNvPr>
          <p:cNvPicPr>
            <a:picLocks noChangeAspect="1"/>
          </p:cNvPicPr>
          <p:nvPr/>
        </p:nvPicPr>
        <p:blipFill>
          <a:blip r:embed="rId2"/>
          <a:stretch>
            <a:fillRect/>
          </a:stretch>
        </p:blipFill>
        <p:spPr>
          <a:xfrm>
            <a:off x="517712" y="3929748"/>
            <a:ext cx="7409330" cy="2172074"/>
          </a:xfrm>
          <a:prstGeom prst="rect">
            <a:avLst/>
          </a:prstGeom>
        </p:spPr>
      </p:pic>
      <p:pic>
        <p:nvPicPr>
          <p:cNvPr id="9" name="Picture 8">
            <a:extLst>
              <a:ext uri="{FF2B5EF4-FFF2-40B4-BE49-F238E27FC236}">
                <a16:creationId xmlns:a16="http://schemas.microsoft.com/office/drawing/2014/main" id="{659296FE-6793-2E35-1D9B-5BA5A4FE2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710" y="859799"/>
            <a:ext cx="8189379" cy="2893152"/>
          </a:xfrm>
          <a:prstGeom prst="rect">
            <a:avLst/>
          </a:prstGeom>
        </p:spPr>
      </p:pic>
      <p:cxnSp>
        <p:nvCxnSpPr>
          <p:cNvPr id="14" name="Straight Arrow Connector 13">
            <a:extLst>
              <a:ext uri="{FF2B5EF4-FFF2-40B4-BE49-F238E27FC236}">
                <a16:creationId xmlns:a16="http://schemas.microsoft.com/office/drawing/2014/main" id="{32AC97EC-A295-9E1A-0AEA-C8E356702C9F}"/>
              </a:ext>
            </a:extLst>
          </p:cNvPr>
          <p:cNvCxnSpPr>
            <a:cxnSpLocks/>
          </p:cNvCxnSpPr>
          <p:nvPr/>
        </p:nvCxnSpPr>
        <p:spPr>
          <a:xfrm flipV="1">
            <a:off x="1353240" y="5062818"/>
            <a:ext cx="246960" cy="5961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A146D82-B165-D118-1435-68E70F2CE4D0}"/>
              </a:ext>
            </a:extLst>
          </p:cNvPr>
          <p:cNvSpPr txBox="1"/>
          <p:nvPr/>
        </p:nvSpPr>
        <p:spPr>
          <a:xfrm>
            <a:off x="743359" y="5619562"/>
            <a:ext cx="1219761" cy="369332"/>
          </a:xfrm>
          <a:prstGeom prst="rect">
            <a:avLst/>
          </a:prstGeom>
          <a:noFill/>
        </p:spPr>
        <p:txBody>
          <a:bodyPr wrap="square" rtlCol="0">
            <a:spAutoFit/>
          </a:bodyPr>
          <a:lstStyle/>
          <a:p>
            <a:r>
              <a:rPr lang="en-US"/>
              <a:t>Graphite</a:t>
            </a:r>
            <a:endParaRPr lang="en-150"/>
          </a:p>
        </p:txBody>
      </p:sp>
      <p:cxnSp>
        <p:nvCxnSpPr>
          <p:cNvPr id="22" name="Straight Arrow Connector 21">
            <a:extLst>
              <a:ext uri="{FF2B5EF4-FFF2-40B4-BE49-F238E27FC236}">
                <a16:creationId xmlns:a16="http://schemas.microsoft.com/office/drawing/2014/main" id="{B949B9D7-9393-3E53-EC9B-57A6FD3120CE}"/>
              </a:ext>
            </a:extLst>
          </p:cNvPr>
          <p:cNvCxnSpPr>
            <a:cxnSpLocks/>
          </p:cNvCxnSpPr>
          <p:nvPr/>
        </p:nvCxnSpPr>
        <p:spPr>
          <a:xfrm flipV="1">
            <a:off x="4628289" y="4955241"/>
            <a:ext cx="491656" cy="5774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A90179-34D4-13CA-CDAF-277E47007896}"/>
              </a:ext>
            </a:extLst>
          </p:cNvPr>
          <p:cNvSpPr txBox="1"/>
          <p:nvPr/>
        </p:nvSpPr>
        <p:spPr>
          <a:xfrm>
            <a:off x="3726458" y="5487314"/>
            <a:ext cx="2037142" cy="369332"/>
          </a:xfrm>
          <a:prstGeom prst="rect">
            <a:avLst/>
          </a:prstGeom>
          <a:noFill/>
        </p:spPr>
        <p:txBody>
          <a:bodyPr wrap="square" rtlCol="0">
            <a:spAutoFit/>
          </a:bodyPr>
          <a:lstStyle/>
          <a:p>
            <a:r>
              <a:rPr lang="en-US"/>
              <a:t>Titanium Window</a:t>
            </a:r>
            <a:endParaRPr lang="en-150"/>
          </a:p>
        </p:txBody>
      </p:sp>
      <p:cxnSp>
        <p:nvCxnSpPr>
          <p:cNvPr id="24" name="Straight Arrow Connector 23">
            <a:extLst>
              <a:ext uri="{FF2B5EF4-FFF2-40B4-BE49-F238E27FC236}">
                <a16:creationId xmlns:a16="http://schemas.microsoft.com/office/drawing/2014/main" id="{A2DE5DA0-A024-51A5-4E0E-BB131FB118F5}"/>
              </a:ext>
            </a:extLst>
          </p:cNvPr>
          <p:cNvCxnSpPr>
            <a:cxnSpLocks/>
            <a:stCxn id="25" idx="0"/>
          </p:cNvCxnSpPr>
          <p:nvPr/>
        </p:nvCxnSpPr>
        <p:spPr>
          <a:xfrm flipV="1">
            <a:off x="6020751" y="5009029"/>
            <a:ext cx="222700" cy="763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D6123F-8236-31DB-044B-E357278899B0}"/>
              </a:ext>
            </a:extLst>
          </p:cNvPr>
          <p:cNvSpPr txBox="1"/>
          <p:nvPr/>
        </p:nvSpPr>
        <p:spPr>
          <a:xfrm>
            <a:off x="5119945" y="5772288"/>
            <a:ext cx="1801611" cy="369332"/>
          </a:xfrm>
          <a:prstGeom prst="rect">
            <a:avLst/>
          </a:prstGeom>
          <a:noFill/>
        </p:spPr>
        <p:txBody>
          <a:bodyPr wrap="square" rtlCol="0">
            <a:spAutoFit/>
          </a:bodyPr>
          <a:lstStyle/>
          <a:p>
            <a:r>
              <a:rPr lang="en-US"/>
              <a:t>Carbon </a:t>
            </a:r>
            <a:r>
              <a:rPr lang="en-US" err="1"/>
              <a:t>Carbon</a:t>
            </a:r>
            <a:endParaRPr lang="en-150"/>
          </a:p>
        </p:txBody>
      </p:sp>
      <p:cxnSp>
        <p:nvCxnSpPr>
          <p:cNvPr id="26" name="Straight Arrow Connector 25">
            <a:extLst>
              <a:ext uri="{FF2B5EF4-FFF2-40B4-BE49-F238E27FC236}">
                <a16:creationId xmlns:a16="http://schemas.microsoft.com/office/drawing/2014/main" id="{D0CBEF5A-9C52-51FA-868F-E95721304B89}"/>
              </a:ext>
            </a:extLst>
          </p:cNvPr>
          <p:cNvCxnSpPr>
            <a:cxnSpLocks/>
          </p:cNvCxnSpPr>
          <p:nvPr/>
        </p:nvCxnSpPr>
        <p:spPr>
          <a:xfrm>
            <a:off x="3035280" y="3967724"/>
            <a:ext cx="2728320" cy="3251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5146948-6E75-27B3-CCCA-8282831E8B1F}"/>
              </a:ext>
            </a:extLst>
          </p:cNvPr>
          <p:cNvSpPr txBox="1"/>
          <p:nvPr/>
        </p:nvSpPr>
        <p:spPr>
          <a:xfrm>
            <a:off x="2270438" y="3568285"/>
            <a:ext cx="1731034" cy="369332"/>
          </a:xfrm>
          <a:prstGeom prst="rect">
            <a:avLst/>
          </a:prstGeom>
          <a:noFill/>
        </p:spPr>
        <p:txBody>
          <a:bodyPr wrap="square" rtlCol="0">
            <a:spAutoFit/>
          </a:bodyPr>
          <a:lstStyle/>
          <a:p>
            <a:r>
              <a:rPr lang="en-US"/>
              <a:t>Stainless Steel</a:t>
            </a:r>
            <a:endParaRPr lang="en-150"/>
          </a:p>
        </p:txBody>
      </p:sp>
      <p:cxnSp>
        <p:nvCxnSpPr>
          <p:cNvPr id="30" name="Straight Arrow Connector 29">
            <a:extLst>
              <a:ext uri="{FF2B5EF4-FFF2-40B4-BE49-F238E27FC236}">
                <a16:creationId xmlns:a16="http://schemas.microsoft.com/office/drawing/2014/main" id="{DC553ABF-80B8-0D88-5EBC-EA75EF42E8DC}"/>
              </a:ext>
            </a:extLst>
          </p:cNvPr>
          <p:cNvCxnSpPr>
            <a:cxnSpLocks/>
          </p:cNvCxnSpPr>
          <p:nvPr/>
        </p:nvCxnSpPr>
        <p:spPr>
          <a:xfrm flipH="1">
            <a:off x="2727240" y="3927919"/>
            <a:ext cx="308040" cy="4877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picture containing background pattern&#10;&#10;AI-generated content may be incorrect.">
            <a:extLst>
              <a:ext uri="{FF2B5EF4-FFF2-40B4-BE49-F238E27FC236}">
                <a16:creationId xmlns:a16="http://schemas.microsoft.com/office/drawing/2014/main" id="{777BD62F-31D4-DE58-12F3-EEAA4D1EAFE5}"/>
              </a:ext>
            </a:extLst>
          </p:cNvPr>
          <p:cNvPicPr>
            <a:picLocks noChangeAspect="1"/>
          </p:cNvPicPr>
          <p:nvPr/>
        </p:nvPicPr>
        <p:blipFill>
          <a:blip r:embed="rId4"/>
          <a:stretch>
            <a:fillRect/>
          </a:stretch>
        </p:blipFill>
        <p:spPr>
          <a:xfrm>
            <a:off x="6856057" y="3907798"/>
            <a:ext cx="5348814" cy="2164205"/>
          </a:xfrm>
          <a:prstGeom prst="rect">
            <a:avLst/>
          </a:prstGeom>
        </p:spPr>
      </p:pic>
      <p:cxnSp>
        <p:nvCxnSpPr>
          <p:cNvPr id="29" name="Straight Connector 28">
            <a:extLst>
              <a:ext uri="{FF2B5EF4-FFF2-40B4-BE49-F238E27FC236}">
                <a16:creationId xmlns:a16="http://schemas.microsoft.com/office/drawing/2014/main" id="{60B764B3-BDB1-7A12-4DB6-0E90C54BBDF7}"/>
              </a:ext>
            </a:extLst>
          </p:cNvPr>
          <p:cNvCxnSpPr>
            <a:cxnSpLocks/>
          </p:cNvCxnSpPr>
          <p:nvPr/>
        </p:nvCxnSpPr>
        <p:spPr>
          <a:xfrm>
            <a:off x="1875865" y="859799"/>
            <a:ext cx="0" cy="3068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FFB51414-1B91-995E-0CC5-60E6941C3382}"/>
              </a:ext>
            </a:extLst>
          </p:cNvPr>
          <p:cNvSpPr/>
          <p:nvPr/>
        </p:nvSpPr>
        <p:spPr>
          <a:xfrm>
            <a:off x="4001472" y="1460558"/>
            <a:ext cx="295836" cy="150912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5" name="Oval 34">
            <a:extLst>
              <a:ext uri="{FF2B5EF4-FFF2-40B4-BE49-F238E27FC236}">
                <a16:creationId xmlns:a16="http://schemas.microsoft.com/office/drawing/2014/main" id="{4C0FE85A-0D1C-AF06-4A64-306F6AAE1950}"/>
              </a:ext>
            </a:extLst>
          </p:cNvPr>
          <p:cNvSpPr/>
          <p:nvPr/>
        </p:nvSpPr>
        <p:spPr>
          <a:xfrm>
            <a:off x="4512461" y="1455436"/>
            <a:ext cx="989953" cy="150912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6" name="Oval 35">
            <a:extLst>
              <a:ext uri="{FF2B5EF4-FFF2-40B4-BE49-F238E27FC236}">
                <a16:creationId xmlns:a16="http://schemas.microsoft.com/office/drawing/2014/main" id="{C483E706-9268-C065-9D86-6C1F0A6009F2}"/>
              </a:ext>
            </a:extLst>
          </p:cNvPr>
          <p:cNvSpPr/>
          <p:nvPr/>
        </p:nvSpPr>
        <p:spPr>
          <a:xfrm>
            <a:off x="6739236" y="1455435"/>
            <a:ext cx="561667" cy="1509129"/>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7" name="Oval 36">
            <a:extLst>
              <a:ext uri="{FF2B5EF4-FFF2-40B4-BE49-F238E27FC236}">
                <a16:creationId xmlns:a16="http://schemas.microsoft.com/office/drawing/2014/main" id="{AC490179-B322-E2B2-DA97-371BD9126724}"/>
              </a:ext>
            </a:extLst>
          </p:cNvPr>
          <p:cNvSpPr/>
          <p:nvPr/>
        </p:nvSpPr>
        <p:spPr>
          <a:xfrm>
            <a:off x="407112" y="1404080"/>
            <a:ext cx="3423478" cy="71485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9" name="TextBox 38">
            <a:extLst>
              <a:ext uri="{FF2B5EF4-FFF2-40B4-BE49-F238E27FC236}">
                <a16:creationId xmlns:a16="http://schemas.microsoft.com/office/drawing/2014/main" id="{2E9BA036-FDC3-5A37-1610-E256190D75EE}"/>
              </a:ext>
            </a:extLst>
          </p:cNvPr>
          <p:cNvSpPr txBox="1"/>
          <p:nvPr/>
        </p:nvSpPr>
        <p:spPr>
          <a:xfrm>
            <a:off x="8943385" y="2747660"/>
            <a:ext cx="2879349" cy="1200329"/>
          </a:xfrm>
          <a:prstGeom prst="rect">
            <a:avLst/>
          </a:prstGeom>
          <a:solidFill>
            <a:srgbClr val="FF0000">
              <a:alpha val="35000"/>
            </a:srgbClr>
          </a:solidFill>
        </p:spPr>
        <p:txBody>
          <a:bodyPr wrap="square">
            <a:spAutoFit/>
          </a:bodyPr>
          <a:lstStyle/>
          <a:p>
            <a:pPr lvl="1"/>
            <a:r>
              <a:rPr lang="en-US"/>
              <a:t>Titanium window to surpass 600 Celsius (1.2kJ/cm3 peak)</a:t>
            </a:r>
          </a:p>
          <a:p>
            <a:pPr lvl="1"/>
            <a:endParaRPr lang="en-US"/>
          </a:p>
        </p:txBody>
      </p:sp>
    </p:spTree>
    <p:extLst>
      <p:ext uri="{BB962C8B-B14F-4D97-AF65-F5344CB8AC3E}">
        <p14:creationId xmlns:p14="http://schemas.microsoft.com/office/powerpoint/2010/main" val="23733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5A07-2519-16D9-9FD1-ED54179EE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F24E7-6905-7C6C-A78D-A25985C71B8C}"/>
              </a:ext>
            </a:extLst>
          </p:cNvPr>
          <p:cNvSpPr>
            <a:spLocks noGrp="1"/>
          </p:cNvSpPr>
          <p:nvPr>
            <p:ph type="title"/>
          </p:nvPr>
        </p:nvSpPr>
        <p:spPr>
          <a:xfrm>
            <a:off x="614296" y="0"/>
            <a:ext cx="11499925" cy="825178"/>
          </a:xfrm>
        </p:spPr>
        <p:txBody>
          <a:bodyPr>
            <a:normAutofit/>
          </a:bodyPr>
          <a:lstStyle/>
          <a:p>
            <a:r>
              <a:rPr lang="en-US"/>
              <a:t>HSR Gold Ion beam dump Energy dens. </a:t>
            </a:r>
            <a:r>
              <a:rPr lang="en-US" u="sng"/>
              <a:t>5/5</a:t>
            </a:r>
            <a:r>
              <a:rPr lang="en-US"/>
              <a:t> kickers</a:t>
            </a:r>
          </a:p>
        </p:txBody>
      </p:sp>
      <p:sp>
        <p:nvSpPr>
          <p:cNvPr id="5" name="Slide Number Placeholder 4">
            <a:extLst>
              <a:ext uri="{FF2B5EF4-FFF2-40B4-BE49-F238E27FC236}">
                <a16:creationId xmlns:a16="http://schemas.microsoft.com/office/drawing/2014/main" id="{4EC5CA6A-FFB7-5CAA-6931-3052B328C4F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a:ln>
                <a:noFill/>
              </a:ln>
              <a:solidFill>
                <a:srgbClr val="00ACDB"/>
              </a:solidFill>
              <a:effectLst/>
              <a:uLnTx/>
              <a:uFillTx/>
              <a:latin typeface="Arial" panose="020B0604020202020204"/>
              <a:ea typeface="+mn-ea"/>
              <a:cs typeface="+mn-cs"/>
            </a:endParaRPr>
          </a:p>
        </p:txBody>
      </p:sp>
      <p:pic>
        <p:nvPicPr>
          <p:cNvPr id="8" name="Picture 7" descr="Graphical user interface&#10;&#10;AI-generated content may be incorrect.">
            <a:extLst>
              <a:ext uri="{FF2B5EF4-FFF2-40B4-BE49-F238E27FC236}">
                <a16:creationId xmlns:a16="http://schemas.microsoft.com/office/drawing/2014/main" id="{32BA9A55-9A87-84AF-493B-7A3368C9A832}"/>
              </a:ext>
            </a:extLst>
          </p:cNvPr>
          <p:cNvPicPr>
            <a:picLocks noChangeAspect="1"/>
          </p:cNvPicPr>
          <p:nvPr/>
        </p:nvPicPr>
        <p:blipFill>
          <a:blip r:embed="rId2"/>
          <a:stretch>
            <a:fillRect/>
          </a:stretch>
        </p:blipFill>
        <p:spPr>
          <a:xfrm>
            <a:off x="543242" y="895315"/>
            <a:ext cx="6564574" cy="3145525"/>
          </a:xfrm>
          <a:prstGeom prst="rect">
            <a:avLst/>
          </a:prstGeom>
        </p:spPr>
      </p:pic>
      <p:pic>
        <p:nvPicPr>
          <p:cNvPr id="11" name="Picture 10" descr="Chart&#10;&#10;AI-generated content may be incorrect.">
            <a:extLst>
              <a:ext uri="{FF2B5EF4-FFF2-40B4-BE49-F238E27FC236}">
                <a16:creationId xmlns:a16="http://schemas.microsoft.com/office/drawing/2014/main" id="{733D1E61-007F-EFF3-CA1F-65F0CF777B96}"/>
              </a:ext>
            </a:extLst>
          </p:cNvPr>
          <p:cNvPicPr>
            <a:picLocks noChangeAspect="1"/>
          </p:cNvPicPr>
          <p:nvPr/>
        </p:nvPicPr>
        <p:blipFill>
          <a:blip r:embed="rId3"/>
          <a:stretch>
            <a:fillRect/>
          </a:stretch>
        </p:blipFill>
        <p:spPr>
          <a:xfrm>
            <a:off x="376517" y="4375560"/>
            <a:ext cx="8780223" cy="1655445"/>
          </a:xfrm>
          <a:prstGeom prst="rect">
            <a:avLst/>
          </a:prstGeom>
        </p:spPr>
      </p:pic>
      <p:cxnSp>
        <p:nvCxnSpPr>
          <p:cNvPr id="12" name="Straight Arrow Connector 11">
            <a:extLst>
              <a:ext uri="{FF2B5EF4-FFF2-40B4-BE49-F238E27FC236}">
                <a16:creationId xmlns:a16="http://schemas.microsoft.com/office/drawing/2014/main" id="{02AA8161-7600-6115-4D53-D8607A8662A9}"/>
              </a:ext>
            </a:extLst>
          </p:cNvPr>
          <p:cNvCxnSpPr>
            <a:cxnSpLocks/>
          </p:cNvCxnSpPr>
          <p:nvPr/>
        </p:nvCxnSpPr>
        <p:spPr>
          <a:xfrm flipH="1">
            <a:off x="7691018" y="2642411"/>
            <a:ext cx="64769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A9D7F8-3297-10A0-5528-55726287C051}"/>
              </a:ext>
            </a:extLst>
          </p:cNvPr>
          <p:cNvSpPr txBox="1"/>
          <p:nvPr/>
        </p:nvSpPr>
        <p:spPr>
          <a:xfrm>
            <a:off x="7288525" y="2813553"/>
            <a:ext cx="1742530" cy="369332"/>
          </a:xfrm>
          <a:prstGeom prst="rect">
            <a:avLst/>
          </a:prstGeom>
          <a:solidFill>
            <a:schemeClr val="bg1">
              <a:alpha val="67000"/>
            </a:schemeClr>
          </a:solidFill>
        </p:spPr>
        <p:txBody>
          <a:bodyPr wrap="square" rtlCol="0">
            <a:spAutoFit/>
          </a:bodyPr>
          <a:lstStyle/>
          <a:p>
            <a:r>
              <a:rPr lang="en-US"/>
              <a:t>Dumped </a:t>
            </a:r>
            <a:r>
              <a:rPr lang="en-US" u="sng"/>
              <a:t>Beam</a:t>
            </a:r>
            <a:endParaRPr lang="en-150" u="sng"/>
          </a:p>
        </p:txBody>
      </p:sp>
      <p:cxnSp>
        <p:nvCxnSpPr>
          <p:cNvPr id="15" name="Straight Arrow Connector 14">
            <a:extLst>
              <a:ext uri="{FF2B5EF4-FFF2-40B4-BE49-F238E27FC236}">
                <a16:creationId xmlns:a16="http://schemas.microsoft.com/office/drawing/2014/main" id="{6EAD2B9B-1A9F-62D1-E30A-40A9DD58A7CA}"/>
              </a:ext>
            </a:extLst>
          </p:cNvPr>
          <p:cNvCxnSpPr>
            <a:cxnSpLocks/>
          </p:cNvCxnSpPr>
          <p:nvPr/>
        </p:nvCxnSpPr>
        <p:spPr>
          <a:xfrm flipH="1">
            <a:off x="7754284" y="855014"/>
            <a:ext cx="667916" cy="0"/>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C4783E-19BB-87A5-0608-A20BC53D0D76}"/>
              </a:ext>
            </a:extLst>
          </p:cNvPr>
          <p:cNvSpPr txBox="1"/>
          <p:nvPr/>
        </p:nvSpPr>
        <p:spPr>
          <a:xfrm>
            <a:off x="7288525" y="855014"/>
            <a:ext cx="1945600" cy="369332"/>
          </a:xfrm>
          <a:prstGeom prst="rect">
            <a:avLst/>
          </a:prstGeom>
          <a:solidFill>
            <a:schemeClr val="bg1">
              <a:alpha val="67000"/>
            </a:schemeClr>
          </a:solidFill>
        </p:spPr>
        <p:txBody>
          <a:bodyPr wrap="square" rtlCol="0">
            <a:spAutoFit/>
          </a:bodyPr>
          <a:lstStyle/>
          <a:p>
            <a:r>
              <a:rPr lang="en-US">
                <a:solidFill>
                  <a:schemeClr val="tx2">
                    <a:lumMod val="60000"/>
                    <a:lumOff val="40000"/>
                  </a:schemeClr>
                </a:solidFill>
              </a:rPr>
              <a:t>Circulating Beam</a:t>
            </a:r>
            <a:endParaRPr lang="en-150">
              <a:solidFill>
                <a:schemeClr val="tx2">
                  <a:lumMod val="60000"/>
                  <a:lumOff val="40000"/>
                </a:schemeClr>
              </a:solidFill>
            </a:endParaRPr>
          </a:p>
        </p:txBody>
      </p:sp>
      <p:cxnSp>
        <p:nvCxnSpPr>
          <p:cNvPr id="28" name="Straight Connector 27">
            <a:extLst>
              <a:ext uri="{FF2B5EF4-FFF2-40B4-BE49-F238E27FC236}">
                <a16:creationId xmlns:a16="http://schemas.microsoft.com/office/drawing/2014/main" id="{1A2DA041-6B84-AC19-174E-A1115BF8AF1E}"/>
              </a:ext>
            </a:extLst>
          </p:cNvPr>
          <p:cNvCxnSpPr>
            <a:cxnSpLocks/>
          </p:cNvCxnSpPr>
          <p:nvPr/>
        </p:nvCxnSpPr>
        <p:spPr>
          <a:xfrm>
            <a:off x="6165476" y="873246"/>
            <a:ext cx="0" cy="3068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357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6048-F1AD-900D-EF8F-36A42756F2A6}"/>
              </a:ext>
            </a:extLst>
          </p:cNvPr>
          <p:cNvSpPr>
            <a:spLocks noGrp="1"/>
          </p:cNvSpPr>
          <p:nvPr>
            <p:ph type="title"/>
          </p:nvPr>
        </p:nvSpPr>
        <p:spPr/>
        <p:txBody>
          <a:bodyPr/>
          <a:lstStyle/>
          <a:p>
            <a:r>
              <a:rPr lang="en-US"/>
              <a:t>Upgrades to the HSR abort system</a:t>
            </a:r>
          </a:p>
        </p:txBody>
      </p:sp>
      <p:sp>
        <p:nvSpPr>
          <p:cNvPr id="3" name="Content Placeholder 2">
            <a:extLst>
              <a:ext uri="{FF2B5EF4-FFF2-40B4-BE49-F238E27FC236}">
                <a16:creationId xmlns:a16="http://schemas.microsoft.com/office/drawing/2014/main" id="{4415FE83-3A11-AFF7-E573-9A2EA13B5052}"/>
              </a:ext>
            </a:extLst>
          </p:cNvPr>
          <p:cNvSpPr>
            <a:spLocks noGrp="1"/>
          </p:cNvSpPr>
          <p:nvPr>
            <p:ph idx="1"/>
          </p:nvPr>
        </p:nvSpPr>
        <p:spPr>
          <a:xfrm>
            <a:off x="571500" y="1825627"/>
            <a:ext cx="7948386" cy="4207185"/>
          </a:xfrm>
        </p:spPr>
        <p:txBody>
          <a:bodyPr/>
          <a:lstStyle/>
          <a:p>
            <a:pPr marL="342900" indent="-342900">
              <a:buFont typeface="Wingdings" pitchFamily="2" charset="2"/>
              <a:buChar char="§"/>
            </a:pPr>
            <a:r>
              <a:rPr lang="en-US"/>
              <a:t>Issue #1: kicker pre-fire, potential damage of machine and detector components. Solution: change from Thyratron tube to solid state switches</a:t>
            </a:r>
            <a:br>
              <a:rPr lang="en-US"/>
            </a:br>
            <a:endParaRPr lang="en-US"/>
          </a:p>
          <a:p>
            <a:pPr marL="342900" indent="-342900">
              <a:buFont typeface="Wingdings" pitchFamily="2" charset="2"/>
              <a:buChar char="§"/>
            </a:pPr>
            <a:r>
              <a:rPr lang="en-US"/>
              <a:t>Issue #2: coupling impedance due to in-vacuum kicker magnet. Solution: redesign kicker magnets with coated ceramic beam pipe.</a:t>
            </a:r>
            <a:br>
              <a:rPr lang="en-US"/>
            </a:br>
            <a:endParaRPr lang="en-US"/>
          </a:p>
          <a:p>
            <a:pPr marL="342900" indent="-342900">
              <a:buFont typeface="Wingdings" pitchFamily="2" charset="2"/>
              <a:buChar char="§"/>
            </a:pPr>
            <a:r>
              <a:rPr lang="en-US"/>
              <a:t>Issue #3: overheating of beam dump due to flat beam. Solution: add a vertical kicker magnet to disperse flat beam.</a:t>
            </a:r>
          </a:p>
        </p:txBody>
      </p:sp>
      <p:sp>
        <p:nvSpPr>
          <p:cNvPr id="4" name="Slide Number Placeholder 3">
            <a:extLst>
              <a:ext uri="{FF2B5EF4-FFF2-40B4-BE49-F238E27FC236}">
                <a16:creationId xmlns:a16="http://schemas.microsoft.com/office/drawing/2014/main" id="{E297438E-420A-8D56-D149-39CAEE9E7428}"/>
              </a:ext>
            </a:extLst>
          </p:cNvPr>
          <p:cNvSpPr>
            <a:spLocks noGrp="1"/>
          </p:cNvSpPr>
          <p:nvPr>
            <p:ph type="sldNum" sz="quarter" idx="4"/>
          </p:nvPr>
        </p:nvSpPr>
        <p:spPr/>
        <p:txBody>
          <a:bodyPr/>
          <a:lstStyle/>
          <a:p>
            <a:fld id="{933A556B-7C63-244D-9B7C-B0EA8042B330}" type="slidenum">
              <a:rPr lang="en-US" smtClean="0"/>
              <a:pPr/>
              <a:t>36</a:t>
            </a:fld>
            <a:endParaRPr lang="en-US" sz="750"/>
          </a:p>
        </p:txBody>
      </p:sp>
      <p:pic>
        <p:nvPicPr>
          <p:cNvPr id="5122" name="Picture 2" descr="A diagram of a custom knife and a kicker system&#10;&#10;AI-generated content may be incorrect.">
            <a:extLst>
              <a:ext uri="{FF2B5EF4-FFF2-40B4-BE49-F238E27FC236}">
                <a16:creationId xmlns:a16="http://schemas.microsoft.com/office/drawing/2014/main" id="{ECD31903-B9DE-E1FD-A198-D8952F332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889" y="1027908"/>
            <a:ext cx="3589111" cy="22654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diagram of a magnet&#10;&#10;AI-generated content may be incorrect.">
            <a:extLst>
              <a:ext uri="{FF2B5EF4-FFF2-40B4-BE49-F238E27FC236}">
                <a16:creationId xmlns:a16="http://schemas.microsoft.com/office/drawing/2014/main" id="{A2EE2F72-20A1-8998-1210-FE5C73297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88"/>
          <a:stretch>
            <a:fillRect/>
          </a:stretch>
        </p:blipFill>
        <p:spPr bwMode="auto">
          <a:xfrm>
            <a:off x="9056914" y="4064830"/>
            <a:ext cx="3135086" cy="2667424"/>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a:extLst>
              <a:ext uri="{FF2B5EF4-FFF2-40B4-BE49-F238E27FC236}">
                <a16:creationId xmlns:a16="http://schemas.microsoft.com/office/drawing/2014/main" id="{4D275943-93AB-BDF6-67AD-DF544E212B92}"/>
              </a:ext>
            </a:extLst>
          </p:cNvPr>
          <p:cNvSpPr/>
          <p:nvPr/>
        </p:nvSpPr>
        <p:spPr>
          <a:xfrm>
            <a:off x="10160000" y="3429000"/>
            <a:ext cx="711200" cy="5002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B2298B-761D-45C5-BCDC-9B31270C3784}"/>
              </a:ext>
            </a:extLst>
          </p:cNvPr>
          <p:cNvSpPr txBox="1"/>
          <p:nvPr/>
        </p:nvSpPr>
        <p:spPr>
          <a:xfrm>
            <a:off x="9416434" y="3866264"/>
            <a:ext cx="2416046" cy="369332"/>
          </a:xfrm>
          <a:prstGeom prst="rect">
            <a:avLst/>
          </a:prstGeom>
          <a:noFill/>
        </p:spPr>
        <p:txBody>
          <a:bodyPr wrap="none" rtlCol="0">
            <a:spAutoFit/>
          </a:bodyPr>
          <a:lstStyle/>
          <a:p>
            <a:r>
              <a:rPr lang="en-US"/>
              <a:t>LHC MKD as a model</a:t>
            </a:r>
          </a:p>
        </p:txBody>
      </p:sp>
    </p:spTree>
    <p:extLst>
      <p:ext uri="{BB962C8B-B14F-4D97-AF65-F5344CB8AC3E}">
        <p14:creationId xmlns:p14="http://schemas.microsoft.com/office/powerpoint/2010/main" val="2331115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B9BF-FFA9-D0A5-6874-7D733664BB0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8C52F7-A45E-023D-CD24-84933B274CBE}"/>
              </a:ext>
            </a:extLst>
          </p:cNvPr>
          <p:cNvSpPr>
            <a:spLocks noGrp="1"/>
          </p:cNvSpPr>
          <p:nvPr>
            <p:ph idx="1"/>
          </p:nvPr>
        </p:nvSpPr>
        <p:spPr>
          <a:xfrm>
            <a:off x="571500" y="1567543"/>
            <a:ext cx="11049000" cy="4465269"/>
          </a:xfrm>
        </p:spPr>
        <p:txBody>
          <a:bodyPr>
            <a:normAutofit fontScale="92500" lnSpcReduction="20000"/>
          </a:bodyPr>
          <a:lstStyle/>
          <a:p>
            <a:pPr marL="342900" indent="-342900">
              <a:lnSpc>
                <a:spcPct val="140000"/>
              </a:lnSpc>
              <a:spcAft>
                <a:spcPts val="600"/>
              </a:spcAft>
              <a:buFont typeface="Wingdings" pitchFamily="2" charset="2"/>
              <a:buChar char="§"/>
            </a:pPr>
            <a:r>
              <a:rPr lang="en-US" sz="2000" b="1" dirty="0"/>
              <a:t>Injector complex will be ready to support operations</a:t>
            </a:r>
            <a:br>
              <a:rPr lang="en-US" sz="2000" dirty="0"/>
            </a:br>
            <a:r>
              <a:rPr lang="en-US" sz="2000" dirty="0"/>
              <a:t>Ensures reliable beam delivery for commissioning and physics</a:t>
            </a:r>
          </a:p>
          <a:p>
            <a:pPr marL="342900" indent="-342900">
              <a:lnSpc>
                <a:spcPct val="140000"/>
              </a:lnSpc>
              <a:spcAft>
                <a:spcPts val="600"/>
              </a:spcAft>
              <a:buFont typeface="Wingdings" pitchFamily="2" charset="2"/>
              <a:buChar char="§"/>
            </a:pPr>
            <a:r>
              <a:rPr lang="en-US" sz="2000" b="1" dirty="0"/>
              <a:t>Built on RHIC with targeted upgrades</a:t>
            </a:r>
            <a:br>
              <a:rPr lang="en-US" sz="2000" dirty="0"/>
            </a:br>
            <a:r>
              <a:rPr lang="en-US" sz="2000" dirty="0"/>
              <a:t>Including but not limited to the injection, RF, straight sections, vacuum, and machine protection systems</a:t>
            </a:r>
          </a:p>
          <a:p>
            <a:pPr marL="342900" indent="-342900">
              <a:lnSpc>
                <a:spcPct val="140000"/>
              </a:lnSpc>
              <a:spcAft>
                <a:spcPts val="600"/>
              </a:spcAft>
              <a:buFont typeface="Wingdings" pitchFamily="2" charset="2"/>
              <a:buChar char="§"/>
            </a:pPr>
            <a:r>
              <a:rPr lang="en-US" sz="2000" b="1" dirty="0"/>
              <a:t>Key performance features validated</a:t>
            </a:r>
            <a:br>
              <a:rPr lang="en-US" sz="2000" dirty="0"/>
            </a:br>
            <a:r>
              <a:rPr lang="en-US" sz="2000" dirty="0"/>
              <a:t>Flat-beam acceleration, radial shift, and transition crossing with missing quads demonstrated in RHIC</a:t>
            </a:r>
          </a:p>
          <a:p>
            <a:pPr marL="342900" indent="-342900">
              <a:lnSpc>
                <a:spcPct val="140000"/>
              </a:lnSpc>
              <a:spcAft>
                <a:spcPts val="600"/>
              </a:spcAft>
              <a:buFont typeface="Wingdings" pitchFamily="2" charset="2"/>
              <a:buChar char="§"/>
            </a:pPr>
            <a:r>
              <a:rPr lang="en-US" sz="2000" b="1" dirty="0"/>
              <a:t>On track toward CD-2</a:t>
            </a:r>
            <a:br>
              <a:rPr lang="en-US" sz="2000" dirty="0"/>
            </a:br>
            <a:r>
              <a:rPr lang="en-US" sz="2000" dirty="0"/>
              <a:t>Steady progress within the ASR subproject</a:t>
            </a:r>
          </a:p>
          <a:p>
            <a:pPr marL="342900" indent="-342900">
              <a:buFont typeface="Wingdings" pitchFamily="2" charset="2"/>
              <a:buChar char="§"/>
            </a:pPr>
            <a:endParaRPr lang="en-US" sz="2000" dirty="0"/>
          </a:p>
          <a:p>
            <a:pPr marL="342900" indent="-342900">
              <a:buFont typeface="Wingdings" pitchFamily="2" charset="2"/>
              <a:buChar char="§"/>
            </a:pPr>
            <a:endParaRPr lang="en-US" sz="2000" dirty="0"/>
          </a:p>
          <a:p>
            <a:pPr marL="0" indent="0"/>
            <a:endParaRPr lang="en-US" sz="2000" dirty="0"/>
          </a:p>
          <a:p>
            <a:pPr marL="342900" indent="-342900">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DD616EC5-7804-94CB-21E1-EDDF4D0E2A4A}"/>
              </a:ext>
            </a:extLst>
          </p:cNvPr>
          <p:cNvSpPr>
            <a:spLocks noGrp="1"/>
          </p:cNvSpPr>
          <p:nvPr>
            <p:ph type="sldNum" sz="quarter" idx="4"/>
          </p:nvPr>
        </p:nvSpPr>
        <p:spPr/>
        <p:txBody>
          <a:bodyPr/>
          <a:lstStyle/>
          <a:p>
            <a:fld id="{933A556B-7C63-244D-9B7C-B0EA8042B330}" type="slidenum">
              <a:rPr lang="en-US" smtClean="0"/>
              <a:pPr/>
              <a:t>37</a:t>
            </a:fld>
            <a:endParaRPr lang="en-US" sz="750"/>
          </a:p>
        </p:txBody>
      </p:sp>
    </p:spTree>
    <p:extLst>
      <p:ext uri="{BB962C8B-B14F-4D97-AF65-F5344CB8AC3E}">
        <p14:creationId xmlns:p14="http://schemas.microsoft.com/office/powerpoint/2010/main" val="1739351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052E7C-A382-4C7B-9324-F406D52FCD30}"/>
              </a:ext>
            </a:extLst>
          </p:cNvPr>
          <p:cNvSpPr>
            <a:spLocks noGrp="1"/>
          </p:cNvSpPr>
          <p:nvPr>
            <p:ph type="sldNum" sz="quarter" idx="4"/>
          </p:nvPr>
        </p:nvSpPr>
        <p:spPr/>
        <p:txBody>
          <a:bodyPr/>
          <a:lstStyle/>
          <a:p>
            <a:fld id="{933A556B-7C63-244D-9B7C-B0EA8042B330}" type="slidenum">
              <a:rPr lang="en-US" smtClean="0"/>
              <a:pPr/>
              <a:t>38</a:t>
            </a:fld>
            <a:endParaRPr lang="en-US"/>
          </a:p>
        </p:txBody>
      </p:sp>
      <p:sp>
        <p:nvSpPr>
          <p:cNvPr id="3" name="Title 2">
            <a:extLst>
              <a:ext uri="{FF2B5EF4-FFF2-40B4-BE49-F238E27FC236}">
                <a16:creationId xmlns:a16="http://schemas.microsoft.com/office/drawing/2014/main" id="{3254449B-2B58-89EA-FBDA-B3B470D627C9}"/>
              </a:ext>
            </a:extLst>
          </p:cNvPr>
          <p:cNvSpPr>
            <a:spLocks noGrp="1"/>
          </p:cNvSpPr>
          <p:nvPr>
            <p:ph type="ctrTitle"/>
          </p:nvPr>
        </p:nvSpPr>
        <p:spPr/>
        <p:txBody>
          <a:bodyPr/>
          <a:lstStyle/>
          <a:p>
            <a:pPr algn="ctr"/>
            <a:r>
              <a:rPr lang="en-US"/>
              <a:t>Additional slides</a:t>
            </a:r>
          </a:p>
        </p:txBody>
      </p:sp>
    </p:spTree>
    <p:extLst>
      <p:ext uri="{BB962C8B-B14F-4D97-AF65-F5344CB8AC3E}">
        <p14:creationId xmlns:p14="http://schemas.microsoft.com/office/powerpoint/2010/main" val="1650791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514351" y="126468"/>
            <a:ext cx="9467850" cy="1563184"/>
          </a:xfrm>
        </p:spPr>
        <p:txBody>
          <a:bodyPr>
            <a:normAutofit/>
          </a:bodyPr>
          <a:lstStyle/>
          <a:p>
            <a:r>
              <a:rPr lang="en-US" sz="2800"/>
              <a:t>Energy and average orbit radius for different ion species at RHIC maximum beam rigidity (833 T*m)</a:t>
            </a:r>
          </a:p>
        </p:txBody>
      </p:sp>
      <p:grpSp>
        <p:nvGrpSpPr>
          <p:cNvPr id="14" name="Group 13">
            <a:extLst>
              <a:ext uri="{FF2B5EF4-FFF2-40B4-BE49-F238E27FC236}">
                <a16:creationId xmlns:a16="http://schemas.microsoft.com/office/drawing/2014/main" id="{1A0D31B5-08A3-6EB4-FB73-7685B3F48D8F}"/>
              </a:ext>
            </a:extLst>
          </p:cNvPr>
          <p:cNvGrpSpPr/>
          <p:nvPr/>
        </p:nvGrpSpPr>
        <p:grpSpPr>
          <a:xfrm>
            <a:off x="1609724" y="1565827"/>
            <a:ext cx="8696325" cy="4749248"/>
            <a:chOff x="1577533" y="1454309"/>
            <a:chExt cx="6244792" cy="3650125"/>
          </a:xfrm>
        </p:grpSpPr>
        <p:pic>
          <p:nvPicPr>
            <p:cNvPr id="3" name="Picture 2">
              <a:extLst>
                <a:ext uri="{FF2B5EF4-FFF2-40B4-BE49-F238E27FC236}">
                  <a16:creationId xmlns:a16="http://schemas.microsoft.com/office/drawing/2014/main" id="{E4E164FA-FA70-A4C6-F75C-0CB49CE0BA28}"/>
                </a:ext>
              </a:extLst>
            </p:cNvPr>
            <p:cNvPicPr>
              <a:picLocks noChangeAspect="1"/>
            </p:cNvPicPr>
            <p:nvPr/>
          </p:nvPicPr>
          <p:blipFill>
            <a:blip r:embed="rId2"/>
            <a:stretch>
              <a:fillRect/>
            </a:stretch>
          </p:blipFill>
          <p:spPr>
            <a:xfrm>
              <a:off x="1577533" y="1454309"/>
              <a:ext cx="6244792" cy="3650125"/>
            </a:xfrm>
            <a:prstGeom prst="rect">
              <a:avLst/>
            </a:prstGeom>
          </p:spPr>
        </p:pic>
        <p:sp>
          <p:nvSpPr>
            <p:cNvPr id="5" name="TextBox 4">
              <a:extLst>
                <a:ext uri="{FF2B5EF4-FFF2-40B4-BE49-F238E27FC236}">
                  <a16:creationId xmlns:a16="http://schemas.microsoft.com/office/drawing/2014/main" id="{912B8E80-9C2A-F08E-94D7-57E3047120EB}"/>
                </a:ext>
              </a:extLst>
            </p:cNvPr>
            <p:cNvSpPr txBox="1"/>
            <p:nvPr/>
          </p:nvSpPr>
          <p:spPr>
            <a:xfrm>
              <a:off x="2450665" y="4254092"/>
              <a:ext cx="295274" cy="276999"/>
            </a:xfrm>
            <a:prstGeom prst="rect">
              <a:avLst/>
            </a:prstGeom>
            <a:noFill/>
          </p:spPr>
          <p:txBody>
            <a:bodyPr wrap="none" rtlCol="0">
              <a:spAutoFit/>
            </a:bodyPr>
            <a:lstStyle/>
            <a:p>
              <a:r>
                <a:rPr lang="en-US" sz="1200"/>
                <a:t>U</a:t>
              </a:r>
            </a:p>
          </p:txBody>
        </p:sp>
        <p:sp>
          <p:nvSpPr>
            <p:cNvPr id="6" name="TextBox 5">
              <a:extLst>
                <a:ext uri="{FF2B5EF4-FFF2-40B4-BE49-F238E27FC236}">
                  <a16:creationId xmlns:a16="http://schemas.microsoft.com/office/drawing/2014/main" id="{04DBB905-AF8F-8BCA-89B1-AC57C830281F}"/>
                </a:ext>
              </a:extLst>
            </p:cNvPr>
            <p:cNvSpPr txBox="1"/>
            <p:nvPr/>
          </p:nvSpPr>
          <p:spPr>
            <a:xfrm>
              <a:off x="2583575" y="4254091"/>
              <a:ext cx="372218" cy="276999"/>
            </a:xfrm>
            <a:prstGeom prst="rect">
              <a:avLst/>
            </a:prstGeom>
            <a:noFill/>
          </p:spPr>
          <p:txBody>
            <a:bodyPr wrap="none" rtlCol="0">
              <a:spAutoFit/>
            </a:bodyPr>
            <a:lstStyle/>
            <a:p>
              <a:r>
                <a:rPr lang="en-US" sz="1200"/>
                <a:t>Au</a:t>
              </a:r>
            </a:p>
          </p:txBody>
        </p:sp>
        <p:sp>
          <p:nvSpPr>
            <p:cNvPr id="7" name="TextBox 6">
              <a:extLst>
                <a:ext uri="{FF2B5EF4-FFF2-40B4-BE49-F238E27FC236}">
                  <a16:creationId xmlns:a16="http://schemas.microsoft.com/office/drawing/2014/main" id="{7E029C04-07C2-921A-C8EB-B8528F5458DE}"/>
                </a:ext>
              </a:extLst>
            </p:cNvPr>
            <p:cNvSpPr txBox="1"/>
            <p:nvPr/>
          </p:nvSpPr>
          <p:spPr>
            <a:xfrm>
              <a:off x="2766551" y="4254090"/>
              <a:ext cx="330540" cy="276999"/>
            </a:xfrm>
            <a:prstGeom prst="rect">
              <a:avLst/>
            </a:prstGeom>
            <a:noFill/>
          </p:spPr>
          <p:txBody>
            <a:bodyPr wrap="none" rtlCol="0">
              <a:spAutoFit/>
            </a:bodyPr>
            <a:lstStyle/>
            <a:p>
              <a:r>
                <a:rPr lang="en-US" sz="1200"/>
                <a:t>Zr</a:t>
              </a:r>
            </a:p>
          </p:txBody>
        </p:sp>
        <p:sp>
          <p:nvSpPr>
            <p:cNvPr id="8" name="TextBox 7">
              <a:extLst>
                <a:ext uri="{FF2B5EF4-FFF2-40B4-BE49-F238E27FC236}">
                  <a16:creationId xmlns:a16="http://schemas.microsoft.com/office/drawing/2014/main" id="{9A19F02C-CA37-51E8-4E6B-6A43DE0A2B0D}"/>
                </a:ext>
              </a:extLst>
            </p:cNvPr>
            <p:cNvSpPr txBox="1"/>
            <p:nvPr/>
          </p:nvSpPr>
          <p:spPr>
            <a:xfrm>
              <a:off x="2938414" y="4257113"/>
              <a:ext cx="380232" cy="276999"/>
            </a:xfrm>
            <a:prstGeom prst="rect">
              <a:avLst/>
            </a:prstGeom>
            <a:noFill/>
          </p:spPr>
          <p:txBody>
            <a:bodyPr wrap="none" rtlCol="0">
              <a:spAutoFit/>
            </a:bodyPr>
            <a:lstStyle/>
            <a:p>
              <a:r>
                <a:rPr lang="en-US" sz="1200"/>
                <a:t>Ru</a:t>
              </a:r>
            </a:p>
          </p:txBody>
        </p:sp>
        <p:sp>
          <p:nvSpPr>
            <p:cNvPr id="9" name="TextBox 8">
              <a:extLst>
                <a:ext uri="{FF2B5EF4-FFF2-40B4-BE49-F238E27FC236}">
                  <a16:creationId xmlns:a16="http://schemas.microsoft.com/office/drawing/2014/main" id="{E20E5C29-44FC-7641-8CBE-594A6DD0E032}"/>
                </a:ext>
              </a:extLst>
            </p:cNvPr>
            <p:cNvSpPr txBox="1"/>
            <p:nvPr/>
          </p:nvSpPr>
          <p:spPr>
            <a:xfrm>
              <a:off x="2997768" y="4372863"/>
              <a:ext cx="380232" cy="276999"/>
            </a:xfrm>
            <a:prstGeom prst="rect">
              <a:avLst/>
            </a:prstGeom>
            <a:noFill/>
          </p:spPr>
          <p:txBody>
            <a:bodyPr wrap="none" rtlCol="0">
              <a:spAutoFit/>
            </a:bodyPr>
            <a:lstStyle/>
            <a:p>
              <a:r>
                <a:rPr lang="en-US" sz="1200"/>
                <a:t>Cu</a:t>
              </a:r>
            </a:p>
          </p:txBody>
        </p:sp>
        <p:sp>
          <p:nvSpPr>
            <p:cNvPr id="11" name="TextBox 10">
              <a:extLst>
                <a:ext uri="{FF2B5EF4-FFF2-40B4-BE49-F238E27FC236}">
                  <a16:creationId xmlns:a16="http://schemas.microsoft.com/office/drawing/2014/main" id="{42891A4B-AE01-FD7B-9572-6B27D63DF779}"/>
                </a:ext>
              </a:extLst>
            </p:cNvPr>
            <p:cNvSpPr txBox="1"/>
            <p:nvPr/>
          </p:nvSpPr>
          <p:spPr>
            <a:xfrm>
              <a:off x="3284827" y="4247115"/>
              <a:ext cx="269626" cy="276999"/>
            </a:xfrm>
            <a:prstGeom prst="rect">
              <a:avLst/>
            </a:prstGeom>
            <a:noFill/>
          </p:spPr>
          <p:txBody>
            <a:bodyPr wrap="none" rtlCol="0">
              <a:spAutoFit/>
            </a:bodyPr>
            <a:lstStyle/>
            <a:p>
              <a:r>
                <a:rPr lang="en-US" sz="1200"/>
                <a:t>d</a:t>
              </a:r>
            </a:p>
          </p:txBody>
        </p:sp>
        <p:sp>
          <p:nvSpPr>
            <p:cNvPr id="12" name="TextBox 11">
              <a:extLst>
                <a:ext uri="{FF2B5EF4-FFF2-40B4-BE49-F238E27FC236}">
                  <a16:creationId xmlns:a16="http://schemas.microsoft.com/office/drawing/2014/main" id="{37C7FDAC-D18A-0C35-6F66-B23125CE8BE2}"/>
                </a:ext>
              </a:extLst>
            </p:cNvPr>
            <p:cNvSpPr txBox="1"/>
            <p:nvPr/>
          </p:nvSpPr>
          <p:spPr>
            <a:xfrm>
              <a:off x="4324544" y="1762770"/>
              <a:ext cx="465192" cy="276999"/>
            </a:xfrm>
            <a:prstGeom prst="rect">
              <a:avLst/>
            </a:prstGeom>
            <a:noFill/>
          </p:spPr>
          <p:txBody>
            <a:bodyPr wrap="none" rtlCol="0">
              <a:spAutoFit/>
            </a:bodyPr>
            <a:lstStyle/>
            <a:p>
              <a:r>
                <a:rPr lang="en-US" sz="1200"/>
                <a:t>3He</a:t>
              </a:r>
            </a:p>
          </p:txBody>
        </p:sp>
        <p:sp>
          <p:nvSpPr>
            <p:cNvPr id="13" name="TextBox 12">
              <a:extLst>
                <a:ext uri="{FF2B5EF4-FFF2-40B4-BE49-F238E27FC236}">
                  <a16:creationId xmlns:a16="http://schemas.microsoft.com/office/drawing/2014/main" id="{1BD99D9A-F4D6-2C26-57B5-68D320292CDA}"/>
                </a:ext>
              </a:extLst>
            </p:cNvPr>
            <p:cNvSpPr txBox="1"/>
            <p:nvPr/>
          </p:nvSpPr>
          <p:spPr>
            <a:xfrm>
              <a:off x="6591709" y="1762771"/>
              <a:ext cx="269626" cy="276999"/>
            </a:xfrm>
            <a:prstGeom prst="rect">
              <a:avLst/>
            </a:prstGeom>
            <a:noFill/>
          </p:spPr>
          <p:txBody>
            <a:bodyPr wrap="none" rtlCol="0">
              <a:spAutoFit/>
            </a:bodyPr>
            <a:lstStyle/>
            <a:p>
              <a:r>
                <a:rPr lang="en-US" sz="1200"/>
                <a:t>p</a:t>
              </a:r>
            </a:p>
          </p:txBody>
        </p:sp>
      </p:grpSp>
    </p:spTree>
    <p:extLst>
      <p:ext uri="{BB962C8B-B14F-4D97-AF65-F5344CB8AC3E}">
        <p14:creationId xmlns:p14="http://schemas.microsoft.com/office/powerpoint/2010/main" val="20397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3B33-5652-8E4B-A490-F6D37C237348}"/>
              </a:ext>
            </a:extLst>
          </p:cNvPr>
          <p:cNvSpPr>
            <a:spLocks noGrp="1"/>
          </p:cNvSpPr>
          <p:nvPr>
            <p:ph type="title"/>
          </p:nvPr>
        </p:nvSpPr>
        <p:spPr/>
        <p:txBody>
          <a:bodyPr/>
          <a:lstStyle/>
          <a:p>
            <a:r>
              <a:rPr lang="en-US" dirty="0"/>
              <a:t>Hadron Pre-injector at BNL</a:t>
            </a:r>
          </a:p>
        </p:txBody>
      </p:sp>
      <p:sp>
        <p:nvSpPr>
          <p:cNvPr id="3" name="Content Placeholder 2">
            <a:extLst>
              <a:ext uri="{FF2B5EF4-FFF2-40B4-BE49-F238E27FC236}">
                <a16:creationId xmlns:a16="http://schemas.microsoft.com/office/drawing/2014/main" id="{4CC7A9B1-87E7-B644-8C7C-8FE590A6F241}"/>
              </a:ext>
            </a:extLst>
          </p:cNvPr>
          <p:cNvSpPr>
            <a:spLocks noGrp="1"/>
          </p:cNvSpPr>
          <p:nvPr>
            <p:ph idx="1"/>
          </p:nvPr>
        </p:nvSpPr>
        <p:spPr/>
        <p:txBody>
          <a:bodyPr/>
          <a:lstStyle/>
          <a:p>
            <a:r>
              <a:rPr lang="en-US">
                <a:solidFill>
                  <a:srgbClr val="FF0000"/>
                </a:solidFill>
              </a:rPr>
              <a:t>Linac (1970)</a:t>
            </a:r>
            <a:r>
              <a:rPr lang="en-US">
                <a:solidFill>
                  <a:srgbClr val="00B050"/>
                </a:solidFill>
              </a:rPr>
              <a:t>	</a:t>
            </a:r>
            <a:r>
              <a:rPr lang="en-US">
                <a:solidFill>
                  <a:srgbClr val="C00000"/>
                </a:solidFill>
              </a:rPr>
              <a:t>	EBIS injector (2010)	      Tandem (1970)</a:t>
            </a:r>
          </a:p>
        </p:txBody>
      </p:sp>
      <p:sp>
        <p:nvSpPr>
          <p:cNvPr id="4" name="Slide Number Placeholder 3">
            <a:extLst>
              <a:ext uri="{FF2B5EF4-FFF2-40B4-BE49-F238E27FC236}">
                <a16:creationId xmlns:a16="http://schemas.microsoft.com/office/drawing/2014/main" id="{E56EB0EA-8C07-5949-A535-1A742FA76674}"/>
              </a:ext>
            </a:extLst>
          </p:cNvPr>
          <p:cNvSpPr>
            <a:spLocks noGrp="1"/>
          </p:cNvSpPr>
          <p:nvPr>
            <p:ph type="sldNum" sz="quarter" idx="4"/>
          </p:nvPr>
        </p:nvSpPr>
        <p:spPr>
          <a:xfrm>
            <a:off x="11188014" y="6316597"/>
            <a:ext cx="432487" cy="365125"/>
          </a:xfrm>
          <a:prstGeom prst="rect">
            <a:avLst/>
          </a:prstGeom>
        </p:spPr>
        <p:txBody>
          <a:bodyPr lIns="0" tIns="0" rIns="45720" bIns="0" anchor="ctr"/>
          <a:lstStyle>
            <a:defPPr>
              <a:defRPr lang="en-US"/>
            </a:defPPr>
            <a:lvl1pPr marL="0" algn="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a:p>
        </p:txBody>
      </p:sp>
      <p:pic>
        <p:nvPicPr>
          <p:cNvPr id="6" name="Content Placeholder 8">
            <a:extLst>
              <a:ext uri="{FF2B5EF4-FFF2-40B4-BE49-F238E27FC236}">
                <a16:creationId xmlns:a16="http://schemas.microsoft.com/office/drawing/2014/main" id="{6EFA29BE-ADCC-DF4B-9847-316F139B7EAA}"/>
              </a:ext>
            </a:extLst>
          </p:cNvPr>
          <p:cNvPicPr>
            <a:picLocks noChangeAspect="1"/>
          </p:cNvPicPr>
          <p:nvPr/>
        </p:nvPicPr>
        <p:blipFill>
          <a:blip r:embed="rId2"/>
          <a:stretch>
            <a:fillRect/>
          </a:stretch>
        </p:blipFill>
        <p:spPr>
          <a:xfrm>
            <a:off x="7957828" y="2422247"/>
            <a:ext cx="3230186" cy="1679696"/>
          </a:xfrm>
          <a:prstGeom prst="rect">
            <a:avLst/>
          </a:prstGeom>
        </p:spPr>
      </p:pic>
      <p:pic>
        <p:nvPicPr>
          <p:cNvPr id="7" name="Picture 6">
            <a:extLst>
              <a:ext uri="{FF2B5EF4-FFF2-40B4-BE49-F238E27FC236}">
                <a16:creationId xmlns:a16="http://schemas.microsoft.com/office/drawing/2014/main" id="{44483640-DA3A-5A43-99AF-2EAC0AD5245C}"/>
              </a:ext>
            </a:extLst>
          </p:cNvPr>
          <p:cNvPicPr>
            <a:picLocks noChangeAspect="1"/>
          </p:cNvPicPr>
          <p:nvPr/>
        </p:nvPicPr>
        <p:blipFill>
          <a:blip r:embed="rId3"/>
          <a:stretch>
            <a:fillRect/>
          </a:stretch>
        </p:blipFill>
        <p:spPr>
          <a:xfrm>
            <a:off x="4324276" y="2397970"/>
            <a:ext cx="2575891" cy="1679696"/>
          </a:xfrm>
          <a:prstGeom prst="rect">
            <a:avLst/>
          </a:prstGeom>
        </p:spPr>
      </p:pic>
      <p:sp>
        <p:nvSpPr>
          <p:cNvPr id="8" name="TextBox 7">
            <a:extLst>
              <a:ext uri="{FF2B5EF4-FFF2-40B4-BE49-F238E27FC236}">
                <a16:creationId xmlns:a16="http://schemas.microsoft.com/office/drawing/2014/main" id="{A07C82A6-C3BD-1346-8C65-FD5BCA458233}"/>
              </a:ext>
            </a:extLst>
          </p:cNvPr>
          <p:cNvSpPr txBox="1"/>
          <p:nvPr/>
        </p:nvSpPr>
        <p:spPr>
          <a:xfrm>
            <a:off x="571499" y="4401101"/>
            <a:ext cx="11049002" cy="1754326"/>
          </a:xfrm>
          <a:prstGeom prst="rect">
            <a:avLst/>
          </a:prstGeom>
          <a:noFill/>
        </p:spPr>
        <p:txBody>
          <a:bodyPr wrap="square" rtlCol="0">
            <a:spAutoFit/>
          </a:bodyPr>
          <a:lstStyle/>
          <a:p>
            <a:r>
              <a:rPr lang="en-US"/>
              <a:t>Ion: 	H</a:t>
            </a:r>
            <a:r>
              <a:rPr lang="en-US" baseline="30000"/>
              <a:t>-</a:t>
            </a:r>
            <a:r>
              <a:rPr lang="en-US"/>
              <a:t>, H</a:t>
            </a:r>
            <a:r>
              <a:rPr lang="en-US" baseline="30000"/>
              <a:t>-^</a:t>
            </a:r>
            <a:r>
              <a:rPr lang="en-US"/>
              <a:t>			H-U				H-U</a:t>
            </a:r>
          </a:p>
          <a:p>
            <a:r>
              <a:rPr lang="en-US">
                <a:solidFill>
                  <a:srgbClr val="7030A0"/>
                </a:solidFill>
              </a:rPr>
              <a:t>E:	10 -200 MeV		2 MeV/u				14 MV(1+q)</a:t>
            </a:r>
          </a:p>
          <a:p>
            <a:r>
              <a:rPr lang="en-US"/>
              <a:t>I</a:t>
            </a:r>
            <a:r>
              <a:rPr lang="en-US" baseline="-25000"/>
              <a:t>ave </a:t>
            </a:r>
            <a:r>
              <a:rPr lang="en-US"/>
              <a:t>:	200uA, 			~150 nA				 ~10 μA</a:t>
            </a:r>
          </a:p>
          <a:p>
            <a:r>
              <a:rPr lang="en-US"/>
              <a:t>RR:	10 Hz			5 Hz				dc/pulsed </a:t>
            </a:r>
          </a:p>
          <a:p>
            <a:r>
              <a:rPr lang="en-US">
                <a:solidFill>
                  <a:srgbClr val="7030A0"/>
                </a:solidFill>
              </a:rPr>
              <a:t>User:      </a:t>
            </a:r>
            <a:r>
              <a:rPr lang="en-US" b="1">
                <a:solidFill>
                  <a:srgbClr val="7030A0"/>
                </a:solidFill>
              </a:rPr>
              <a:t>BLIP,</a:t>
            </a:r>
            <a:r>
              <a:rPr lang="en-US">
                <a:solidFill>
                  <a:srgbClr val="7030A0"/>
                </a:solidFill>
              </a:rPr>
              <a:t> NSRL, 		NSRL, RHIC			SEU, NSRL</a:t>
            </a:r>
          </a:p>
          <a:p>
            <a:r>
              <a:rPr lang="en-US">
                <a:solidFill>
                  <a:srgbClr val="7030A0"/>
                </a:solidFill>
              </a:rPr>
              <a:t>	RHIC							 RHIC, </a:t>
            </a:r>
          </a:p>
        </p:txBody>
      </p:sp>
      <p:pic>
        <p:nvPicPr>
          <p:cNvPr id="10242" name="Picture 2" descr="banner image">
            <a:extLst>
              <a:ext uri="{FF2B5EF4-FFF2-40B4-BE49-F238E27FC236}">
                <a16:creationId xmlns:a16="http://schemas.microsoft.com/office/drawing/2014/main" id="{E9862FEB-739A-5040-AC63-528E4AE96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55300"/>
            <a:ext cx="2827718" cy="1765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79C3AB-5F13-C441-980A-0F5DCF6C2832}"/>
              </a:ext>
            </a:extLst>
          </p:cNvPr>
          <p:cNvSpPr txBox="1"/>
          <p:nvPr/>
        </p:nvSpPr>
        <p:spPr>
          <a:xfrm>
            <a:off x="4107615" y="6101332"/>
            <a:ext cx="4095993" cy="369332"/>
          </a:xfrm>
          <a:prstGeom prst="rect">
            <a:avLst/>
          </a:prstGeom>
          <a:noFill/>
        </p:spPr>
        <p:txBody>
          <a:bodyPr wrap="none" rtlCol="0">
            <a:spAutoFit/>
          </a:bodyPr>
          <a:lstStyle/>
          <a:p>
            <a:r>
              <a:rPr lang="en-US" b="1">
                <a:solidFill>
                  <a:srgbClr val="C00000"/>
                </a:solidFill>
              </a:rPr>
              <a:t>Can serve all users simultaneously </a:t>
            </a:r>
          </a:p>
        </p:txBody>
      </p:sp>
      <p:sp>
        <p:nvSpPr>
          <p:cNvPr id="5" name="TextBox 4">
            <a:extLst>
              <a:ext uri="{FF2B5EF4-FFF2-40B4-BE49-F238E27FC236}">
                <a16:creationId xmlns:a16="http://schemas.microsoft.com/office/drawing/2014/main" id="{360480D6-D220-ECA4-2961-6F73C090946C}"/>
              </a:ext>
            </a:extLst>
          </p:cNvPr>
          <p:cNvSpPr txBox="1"/>
          <p:nvPr/>
        </p:nvSpPr>
        <p:spPr>
          <a:xfrm>
            <a:off x="8296002" y="6103492"/>
            <a:ext cx="3211135" cy="369332"/>
          </a:xfrm>
          <a:prstGeom prst="rect">
            <a:avLst/>
          </a:prstGeom>
          <a:noFill/>
        </p:spPr>
        <p:txBody>
          <a:bodyPr wrap="none" rtlCol="0">
            <a:spAutoFit/>
          </a:bodyPr>
          <a:lstStyle/>
          <a:p>
            <a:r>
              <a:rPr lang="en-US"/>
              <a:t>Courtesy of Deepak </a:t>
            </a:r>
            <a:r>
              <a:rPr lang="en-US" err="1"/>
              <a:t>Raparia</a:t>
            </a:r>
            <a:endParaRPr lang="en-US"/>
          </a:p>
        </p:txBody>
      </p:sp>
    </p:spTree>
    <p:extLst>
      <p:ext uri="{BB962C8B-B14F-4D97-AF65-F5344CB8AC3E}">
        <p14:creationId xmlns:p14="http://schemas.microsoft.com/office/powerpoint/2010/main" val="2345276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AAFB7793-694E-C8E3-34C4-816DA460B658}"/>
              </a:ext>
            </a:extLst>
          </p:cNvPr>
          <p:cNvPicPr>
            <a:picLocks noChangeAspect="1"/>
          </p:cNvPicPr>
          <p:nvPr/>
        </p:nvPicPr>
        <p:blipFill>
          <a:blip r:embed="rId2"/>
          <a:srcRect l="1768" t="32767" r="5883" b="24270"/>
          <a:stretch/>
        </p:blipFill>
        <p:spPr>
          <a:xfrm>
            <a:off x="6211888" y="4494417"/>
            <a:ext cx="5837411" cy="2036782"/>
          </a:xfrm>
          <a:prstGeom prst="rect">
            <a:avLst/>
          </a:prstGeom>
        </p:spPr>
      </p:pic>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a:xfrm>
            <a:off x="11451649" y="6533724"/>
            <a:ext cx="432486" cy="294041"/>
          </a:xfrm>
        </p:spPr>
        <p:txBody>
          <a:bodyPr/>
          <a:lstStyle/>
          <a:p>
            <a:pPr algn="ctr"/>
            <a:fld id="{933A556B-7C63-244D-9B7C-B0EA8042B330}" type="slidenum">
              <a:rPr lang="en-US" smtClean="0"/>
              <a:pPr algn="ctr"/>
              <a:t>40</a:t>
            </a:fld>
            <a:endParaRPr lang="en-US"/>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402649" y="-72179"/>
            <a:ext cx="11049000" cy="1325563"/>
          </a:xfrm>
        </p:spPr>
        <p:txBody>
          <a:bodyPr/>
          <a:lstStyle/>
          <a:p>
            <a:r>
              <a:rPr lang="en-US"/>
              <a:t>Beam Screens</a:t>
            </a:r>
          </a:p>
        </p:txBody>
      </p:sp>
      <p:sp>
        <p:nvSpPr>
          <p:cNvPr id="1039" name="Rectangle 6">
            <a:extLst>
              <a:ext uri="{FF2B5EF4-FFF2-40B4-BE49-F238E27FC236}">
                <a16:creationId xmlns:a16="http://schemas.microsoft.com/office/drawing/2014/main" id="{1D42CF03-8EDF-2E98-B1F2-E833749A8449}"/>
              </a:ext>
            </a:extLst>
          </p:cNvPr>
          <p:cNvSpPr>
            <a:spLocks noChangeArrowheads="1"/>
          </p:cNvSpPr>
          <p:nvPr/>
        </p:nvSpPr>
        <p:spPr bwMode="auto">
          <a:xfrm>
            <a:off x="2055920" y="908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Placeholder 3">
            <a:extLst>
              <a:ext uri="{FF2B5EF4-FFF2-40B4-BE49-F238E27FC236}">
                <a16:creationId xmlns:a16="http://schemas.microsoft.com/office/drawing/2014/main" id="{8CEF8087-97AA-EA58-9F8F-BC3BDB5D2FBA}"/>
              </a:ext>
            </a:extLst>
          </p:cNvPr>
          <p:cNvSpPr txBox="1">
            <a:spLocks/>
          </p:cNvSpPr>
          <p:nvPr/>
        </p:nvSpPr>
        <p:spPr>
          <a:xfrm>
            <a:off x="461963" y="978408"/>
            <a:ext cx="11499850" cy="39197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n-lt"/>
              </a:rPr>
              <a:t>Design based on the LHC beam screen</a:t>
            </a:r>
          </a:p>
          <a:p>
            <a:r>
              <a:rPr lang="en-US" sz="1800">
                <a:latin typeface="+mn-lt"/>
              </a:rPr>
              <a:t>Copper cladded stainless steel</a:t>
            </a:r>
          </a:p>
          <a:p>
            <a:pPr lvl="1"/>
            <a:r>
              <a:rPr lang="en-US" sz="1400"/>
              <a:t>P506 stainless, C10100 OFE copper</a:t>
            </a:r>
            <a:endParaRPr lang="en-US" sz="1400">
              <a:latin typeface="+mn-lt"/>
            </a:endParaRPr>
          </a:p>
          <a:p>
            <a:r>
              <a:rPr lang="en-US" sz="1800">
                <a:latin typeface="+mn-lt"/>
              </a:rPr>
              <a:t>Operating temperature: 4.5-10K</a:t>
            </a:r>
          </a:p>
          <a:p>
            <a:pPr lvl="1"/>
            <a:r>
              <a:rPr lang="en-US" sz="1400">
                <a:latin typeface="+mn-lt"/>
              </a:rPr>
              <a:t>Single cooling tube (no synchrotron radiation)</a:t>
            </a:r>
          </a:p>
          <a:p>
            <a:r>
              <a:rPr lang="en-US" sz="1800"/>
              <a:t>Beam facing surfaces require </a:t>
            </a:r>
            <a:r>
              <a:rPr lang="en-US" sz="1800" err="1"/>
              <a:t>aC</a:t>
            </a:r>
            <a:r>
              <a:rPr lang="en-US" sz="1800"/>
              <a:t> coating</a:t>
            </a:r>
          </a:p>
        </p:txBody>
      </p:sp>
      <p:grpSp>
        <p:nvGrpSpPr>
          <p:cNvPr id="3090" name="Group 3089">
            <a:extLst>
              <a:ext uri="{FF2B5EF4-FFF2-40B4-BE49-F238E27FC236}">
                <a16:creationId xmlns:a16="http://schemas.microsoft.com/office/drawing/2014/main" id="{D9EDBB11-A8B6-13AF-4F19-9D4E3D391547}"/>
              </a:ext>
            </a:extLst>
          </p:cNvPr>
          <p:cNvGrpSpPr>
            <a:grpSpLocks noChangeAspect="1"/>
          </p:cNvGrpSpPr>
          <p:nvPr/>
        </p:nvGrpSpPr>
        <p:grpSpPr>
          <a:xfrm>
            <a:off x="650205" y="3203710"/>
            <a:ext cx="4790831" cy="2581413"/>
            <a:chOff x="445477" y="3323601"/>
            <a:chExt cx="4790831" cy="2581413"/>
          </a:xfrm>
        </p:grpSpPr>
        <p:grpSp>
          <p:nvGrpSpPr>
            <p:cNvPr id="1037" name="Group 1036">
              <a:extLst>
                <a:ext uri="{FF2B5EF4-FFF2-40B4-BE49-F238E27FC236}">
                  <a16:creationId xmlns:a16="http://schemas.microsoft.com/office/drawing/2014/main" id="{D4B7D9D1-63EB-53B1-B1FB-3D39DECEB72B}"/>
                </a:ext>
              </a:extLst>
            </p:cNvPr>
            <p:cNvGrpSpPr/>
            <p:nvPr/>
          </p:nvGrpSpPr>
          <p:grpSpPr>
            <a:xfrm>
              <a:off x="445477" y="3323601"/>
              <a:ext cx="4790831" cy="2581413"/>
              <a:chOff x="445477" y="3323601"/>
              <a:chExt cx="4790831" cy="2581413"/>
            </a:xfrm>
          </p:grpSpPr>
          <p:pic>
            <p:nvPicPr>
              <p:cNvPr id="1028" name="Picture 1027" descr="A close-up of a pipe&#10;&#10;Description automatically generated">
                <a:extLst>
                  <a:ext uri="{FF2B5EF4-FFF2-40B4-BE49-F238E27FC236}">
                    <a16:creationId xmlns:a16="http://schemas.microsoft.com/office/drawing/2014/main" id="{331EE8FB-C771-EB69-9E9F-476526C3EBCC}"/>
                  </a:ext>
                </a:extLst>
              </p:cNvPr>
              <p:cNvPicPr>
                <a:picLocks noChangeAspect="1"/>
              </p:cNvPicPr>
              <p:nvPr/>
            </p:nvPicPr>
            <p:blipFill rotWithShape="1">
              <a:blip r:embed="rId3"/>
              <a:srcRect l="13841" t="19031" r="5488" b="28775"/>
              <a:stretch/>
            </p:blipFill>
            <p:spPr>
              <a:xfrm>
                <a:off x="445477" y="3323601"/>
                <a:ext cx="4790831" cy="2581413"/>
              </a:xfrm>
              <a:prstGeom prst="rect">
                <a:avLst/>
              </a:prstGeom>
              <a:ln>
                <a:solidFill>
                  <a:schemeClr val="tx1"/>
                </a:solidFill>
              </a:ln>
            </p:spPr>
          </p:pic>
          <p:cxnSp>
            <p:nvCxnSpPr>
              <p:cNvPr id="1029" name="Straight Arrow Connector 1028">
                <a:extLst>
                  <a:ext uri="{FF2B5EF4-FFF2-40B4-BE49-F238E27FC236}">
                    <a16:creationId xmlns:a16="http://schemas.microsoft.com/office/drawing/2014/main" id="{3CDC2B46-37C1-DBAB-6EC9-095D34025DB3}"/>
                  </a:ext>
                </a:extLst>
              </p:cNvPr>
              <p:cNvCxnSpPr>
                <a:cxnSpLocks/>
              </p:cNvCxnSpPr>
              <p:nvPr/>
            </p:nvCxnSpPr>
            <p:spPr>
              <a:xfrm>
                <a:off x="4304145" y="4260372"/>
                <a:ext cx="129309" cy="45941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30" name="TextBox 1029">
                <a:extLst>
                  <a:ext uri="{FF2B5EF4-FFF2-40B4-BE49-F238E27FC236}">
                    <a16:creationId xmlns:a16="http://schemas.microsoft.com/office/drawing/2014/main" id="{F91E4134-0695-E5E0-39AE-1106283C7C0C}"/>
                  </a:ext>
                </a:extLst>
              </p:cNvPr>
              <p:cNvSpPr txBox="1"/>
              <p:nvPr/>
            </p:nvSpPr>
            <p:spPr>
              <a:xfrm>
                <a:off x="3776062" y="3951151"/>
                <a:ext cx="1314784" cy="261610"/>
              </a:xfrm>
              <a:prstGeom prst="rect">
                <a:avLst/>
              </a:prstGeom>
              <a:noFill/>
            </p:spPr>
            <p:txBody>
              <a:bodyPr wrap="none" rtlCol="0">
                <a:spAutoFit/>
              </a:bodyPr>
              <a:lstStyle/>
              <a:p>
                <a:r>
                  <a:rPr lang="en-US" sz="1100">
                    <a:latin typeface="Calibri Light" panose="020F0302020204030204" pitchFamily="34" charset="0"/>
                    <a:cs typeface="Calibri Light" panose="020F0302020204030204" pitchFamily="34" charset="0"/>
                  </a:rPr>
                  <a:t>Cooling tube (8mm)</a:t>
                </a:r>
              </a:p>
            </p:txBody>
          </p:sp>
          <p:cxnSp>
            <p:nvCxnSpPr>
              <p:cNvPr id="1031" name="Straight Arrow Connector 1030">
                <a:extLst>
                  <a:ext uri="{FF2B5EF4-FFF2-40B4-BE49-F238E27FC236}">
                    <a16:creationId xmlns:a16="http://schemas.microsoft.com/office/drawing/2014/main" id="{2196B4F2-41DE-6914-B7AB-6E190E07F86A}"/>
                  </a:ext>
                </a:extLst>
              </p:cNvPr>
              <p:cNvCxnSpPr>
                <a:cxnSpLocks/>
              </p:cNvCxnSpPr>
              <p:nvPr/>
            </p:nvCxnSpPr>
            <p:spPr>
              <a:xfrm flipH="1">
                <a:off x="2931822" y="3700360"/>
                <a:ext cx="652080" cy="653651"/>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841E48B3-35FA-9866-9849-1EC9FF30C02B}"/>
                  </a:ext>
                </a:extLst>
              </p:cNvPr>
              <p:cNvSpPr txBox="1"/>
              <p:nvPr/>
            </p:nvSpPr>
            <p:spPr>
              <a:xfrm>
                <a:off x="3239349" y="3456743"/>
                <a:ext cx="1378904" cy="261610"/>
              </a:xfrm>
              <a:prstGeom prst="rect">
                <a:avLst/>
              </a:prstGeom>
              <a:noFill/>
            </p:spPr>
            <p:txBody>
              <a:bodyPr wrap="none" rtlCol="0">
                <a:spAutoFit/>
              </a:bodyPr>
              <a:lstStyle/>
              <a:p>
                <a:r>
                  <a:rPr lang="en-US" sz="1100">
                    <a:latin typeface="Calibri Light" panose="020F0302020204030204" pitchFamily="34" charset="0"/>
                    <a:cs typeface="Calibri Light" panose="020F0302020204030204" pitchFamily="34" charset="0"/>
                  </a:rPr>
                  <a:t>Cooling tube support</a:t>
                </a:r>
              </a:p>
            </p:txBody>
          </p:sp>
          <p:cxnSp>
            <p:nvCxnSpPr>
              <p:cNvPr id="1033" name="Straight Arrow Connector 1032">
                <a:extLst>
                  <a:ext uri="{FF2B5EF4-FFF2-40B4-BE49-F238E27FC236}">
                    <a16:creationId xmlns:a16="http://schemas.microsoft.com/office/drawing/2014/main" id="{70848596-A303-6B73-558C-702997D3D9E9}"/>
                  </a:ext>
                </a:extLst>
              </p:cNvPr>
              <p:cNvCxnSpPr>
                <a:cxnSpLocks/>
                <a:stCxn id="1034" idx="0"/>
              </p:cNvCxnSpPr>
              <p:nvPr/>
            </p:nvCxnSpPr>
            <p:spPr>
              <a:xfrm flipV="1">
                <a:off x="2482339" y="5039631"/>
                <a:ext cx="324977" cy="520784"/>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9B3AC9F1-1604-6632-F840-56CA7AA8D822}"/>
                  </a:ext>
                </a:extLst>
              </p:cNvPr>
              <p:cNvSpPr txBox="1"/>
              <p:nvPr/>
            </p:nvSpPr>
            <p:spPr>
              <a:xfrm>
                <a:off x="1864221" y="5560415"/>
                <a:ext cx="1236236" cy="261610"/>
              </a:xfrm>
              <a:prstGeom prst="rect">
                <a:avLst/>
              </a:prstGeom>
              <a:noFill/>
            </p:spPr>
            <p:txBody>
              <a:bodyPr wrap="none" rtlCol="0">
                <a:spAutoFit/>
              </a:bodyPr>
              <a:lstStyle/>
              <a:p>
                <a:r>
                  <a:rPr lang="en-US" sz="1100">
                    <a:latin typeface="Calibri Light" panose="020F0302020204030204" pitchFamily="34" charset="0"/>
                    <a:cs typeface="Calibri Light" panose="020F0302020204030204" pitchFamily="34" charset="0"/>
                  </a:rPr>
                  <a:t>Copper cladded SS</a:t>
                </a:r>
              </a:p>
            </p:txBody>
          </p:sp>
          <p:cxnSp>
            <p:nvCxnSpPr>
              <p:cNvPr id="1035" name="Straight Arrow Connector 1034">
                <a:extLst>
                  <a:ext uri="{FF2B5EF4-FFF2-40B4-BE49-F238E27FC236}">
                    <a16:creationId xmlns:a16="http://schemas.microsoft.com/office/drawing/2014/main" id="{5F29A2C0-8EDD-9677-352A-7366DE227840}"/>
                  </a:ext>
                </a:extLst>
              </p:cNvPr>
              <p:cNvCxnSpPr>
                <a:cxnSpLocks/>
              </p:cNvCxnSpPr>
              <p:nvPr/>
            </p:nvCxnSpPr>
            <p:spPr>
              <a:xfrm flipH="1" flipV="1">
                <a:off x="822036" y="4618182"/>
                <a:ext cx="221033" cy="392799"/>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131FF9EE-688B-CAFE-2B24-3125FBA38649}"/>
                  </a:ext>
                </a:extLst>
              </p:cNvPr>
              <p:cNvSpPr txBox="1"/>
              <p:nvPr/>
            </p:nvSpPr>
            <p:spPr>
              <a:xfrm>
                <a:off x="613967" y="5005758"/>
                <a:ext cx="1257075" cy="261610"/>
              </a:xfrm>
              <a:prstGeom prst="rect">
                <a:avLst/>
              </a:prstGeom>
              <a:noFill/>
            </p:spPr>
            <p:txBody>
              <a:bodyPr wrap="none" rtlCol="0">
                <a:spAutoFit/>
              </a:bodyPr>
              <a:lstStyle/>
              <a:p>
                <a:r>
                  <a:rPr lang="en-US" sz="1100">
                    <a:latin typeface="Calibri Light" panose="020F0302020204030204" pitchFamily="34" charset="0"/>
                    <a:cs typeface="Calibri Light" panose="020F0302020204030204" pitchFamily="34" charset="0"/>
                  </a:rPr>
                  <a:t>Beam screen guide</a:t>
                </a:r>
              </a:p>
            </p:txBody>
          </p:sp>
        </p:grpSp>
        <p:cxnSp>
          <p:nvCxnSpPr>
            <p:cNvPr id="1043" name="Straight Arrow Connector 1042">
              <a:extLst>
                <a:ext uri="{FF2B5EF4-FFF2-40B4-BE49-F238E27FC236}">
                  <a16:creationId xmlns:a16="http://schemas.microsoft.com/office/drawing/2014/main" id="{1B4A189F-6FFB-13BF-0F25-42775A408DE9}"/>
                </a:ext>
              </a:extLst>
            </p:cNvPr>
            <p:cNvCxnSpPr>
              <a:cxnSpLocks/>
              <a:stCxn id="1044" idx="1"/>
            </p:cNvCxnSpPr>
            <p:nvPr/>
          </p:nvCxnSpPr>
          <p:spPr>
            <a:xfrm flipH="1">
              <a:off x="1629426" y="3634919"/>
              <a:ext cx="266596" cy="361967"/>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6B153F7A-0799-DA02-8CE3-BDE2EAFDCD42}"/>
                </a:ext>
              </a:extLst>
            </p:cNvPr>
            <p:cNvSpPr txBox="1"/>
            <p:nvPr/>
          </p:nvSpPr>
          <p:spPr>
            <a:xfrm>
              <a:off x="1896022" y="3419475"/>
              <a:ext cx="1038007" cy="430887"/>
            </a:xfrm>
            <a:prstGeom prst="rect">
              <a:avLst/>
            </a:prstGeom>
            <a:noFill/>
          </p:spPr>
          <p:txBody>
            <a:bodyPr wrap="square" rtlCol="0">
              <a:spAutoFit/>
            </a:bodyPr>
            <a:lstStyle/>
            <a:p>
              <a:r>
                <a:rPr lang="en-US" sz="1100">
                  <a:latin typeface="Calibri Light" panose="020F0302020204030204" pitchFamily="34" charset="0"/>
                  <a:cs typeface="Calibri Light" panose="020F0302020204030204" pitchFamily="34" charset="0"/>
                </a:rPr>
                <a:t>Cooling tube laser welded</a:t>
              </a:r>
            </a:p>
          </p:txBody>
        </p:sp>
      </p:grpSp>
      <p:pic>
        <p:nvPicPr>
          <p:cNvPr id="12" name="Picture 11" descr="A picture containing wall, indoor&#10;&#10;Description automatically generated">
            <a:extLst>
              <a:ext uri="{FF2B5EF4-FFF2-40B4-BE49-F238E27FC236}">
                <a16:creationId xmlns:a16="http://schemas.microsoft.com/office/drawing/2014/main" id="{8E294D2D-0C75-CB36-98AD-D09A878E5586}"/>
              </a:ext>
            </a:extLst>
          </p:cNvPr>
          <p:cNvPicPr>
            <a:picLocks noChangeAspect="1"/>
          </p:cNvPicPr>
          <p:nvPr/>
        </p:nvPicPr>
        <p:blipFill>
          <a:blip r:embed="rId4"/>
          <a:srcRect l="21874" t="2254" r="35143" b="10842"/>
          <a:stretch/>
        </p:blipFill>
        <p:spPr>
          <a:xfrm rot="5400000">
            <a:off x="6561501" y="2523049"/>
            <a:ext cx="2125149" cy="322240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F0A25E50-937D-0671-6ADB-CCD33727D246}"/>
              </a:ext>
            </a:extLst>
          </p:cNvPr>
          <p:cNvPicPr>
            <a:picLocks noChangeAspect="1"/>
          </p:cNvPicPr>
          <p:nvPr/>
        </p:nvPicPr>
        <p:blipFill>
          <a:blip r:embed="rId5"/>
          <a:srcRect t="12886" b="12886"/>
          <a:stretch/>
        </p:blipFill>
        <p:spPr>
          <a:xfrm>
            <a:off x="8554073" y="995095"/>
            <a:ext cx="3407740" cy="1897121"/>
          </a:xfrm>
          <a:custGeom>
            <a:avLst/>
            <a:gdLst/>
            <a:ahLst/>
            <a:cxnLst/>
            <a:rect l="l" t="t" r="r" b="b"/>
            <a:pathLst>
              <a:path w="12036661" h="6700922">
                <a:moveTo>
                  <a:pt x="677664" y="0"/>
                </a:moveTo>
                <a:lnTo>
                  <a:pt x="11358997" y="0"/>
                </a:lnTo>
                <a:cubicBezTo>
                  <a:pt x="11733260" y="0"/>
                  <a:pt x="12036661" y="303401"/>
                  <a:pt x="12036661" y="677664"/>
                </a:cubicBezTo>
                <a:lnTo>
                  <a:pt x="12036661" y="6023258"/>
                </a:lnTo>
                <a:cubicBezTo>
                  <a:pt x="12036661" y="6397521"/>
                  <a:pt x="11733260" y="6700922"/>
                  <a:pt x="11358997" y="6700922"/>
                </a:cubicBezTo>
                <a:lnTo>
                  <a:pt x="677664" y="6700922"/>
                </a:lnTo>
                <a:cubicBezTo>
                  <a:pt x="303401" y="6700922"/>
                  <a:pt x="0" y="6397521"/>
                  <a:pt x="0" y="6023258"/>
                </a:cubicBezTo>
                <a:lnTo>
                  <a:pt x="0" y="677664"/>
                </a:lnTo>
                <a:cubicBezTo>
                  <a:pt x="0" y="303401"/>
                  <a:pt x="303401" y="0"/>
                  <a:pt x="677664" y="0"/>
                </a:cubicBezTo>
                <a:close/>
              </a:path>
            </a:pathLst>
          </a:custGeom>
        </p:spPr>
      </p:pic>
      <p:pic>
        <p:nvPicPr>
          <p:cNvPr id="17" name="Picture 16">
            <a:extLst>
              <a:ext uri="{FF2B5EF4-FFF2-40B4-BE49-F238E27FC236}">
                <a16:creationId xmlns:a16="http://schemas.microsoft.com/office/drawing/2014/main" id="{D30C9CE5-A37C-6D68-3DD1-C6BCFE317751}"/>
              </a:ext>
            </a:extLst>
          </p:cNvPr>
          <p:cNvPicPr>
            <a:picLocks noChangeAspect="1"/>
          </p:cNvPicPr>
          <p:nvPr/>
        </p:nvPicPr>
        <p:blipFill>
          <a:blip r:embed="rId6"/>
          <a:srcRect l="22041" t="7144" r="14612" b="18629"/>
          <a:stretch/>
        </p:blipFill>
        <p:spPr>
          <a:xfrm>
            <a:off x="6006353" y="364155"/>
            <a:ext cx="2160345" cy="1898536"/>
          </a:xfrm>
          <a:custGeom>
            <a:avLst/>
            <a:gdLst/>
            <a:ahLst/>
            <a:cxnLst/>
            <a:rect l="l" t="t" r="r" b="b"/>
            <a:pathLst>
              <a:path w="12036661" h="6700922">
                <a:moveTo>
                  <a:pt x="677664" y="0"/>
                </a:moveTo>
                <a:lnTo>
                  <a:pt x="11358997" y="0"/>
                </a:lnTo>
                <a:cubicBezTo>
                  <a:pt x="11733260" y="0"/>
                  <a:pt x="12036661" y="303401"/>
                  <a:pt x="12036661" y="677664"/>
                </a:cubicBezTo>
                <a:lnTo>
                  <a:pt x="12036661" y="6023258"/>
                </a:lnTo>
                <a:cubicBezTo>
                  <a:pt x="12036661" y="6397521"/>
                  <a:pt x="11733260" y="6700922"/>
                  <a:pt x="11358997" y="6700922"/>
                </a:cubicBezTo>
                <a:lnTo>
                  <a:pt x="677664" y="6700922"/>
                </a:lnTo>
                <a:cubicBezTo>
                  <a:pt x="303401" y="6700922"/>
                  <a:pt x="0" y="6397521"/>
                  <a:pt x="0" y="6023258"/>
                </a:cubicBezTo>
                <a:lnTo>
                  <a:pt x="0" y="677664"/>
                </a:lnTo>
                <a:cubicBezTo>
                  <a:pt x="0" y="303401"/>
                  <a:pt x="303401" y="0"/>
                  <a:pt x="677664" y="0"/>
                </a:cubicBezTo>
                <a:close/>
              </a:path>
            </a:pathLst>
          </a:custGeom>
        </p:spPr>
      </p:pic>
      <p:sp>
        <p:nvSpPr>
          <p:cNvPr id="3" name="TextBox 2">
            <a:extLst>
              <a:ext uri="{FF2B5EF4-FFF2-40B4-BE49-F238E27FC236}">
                <a16:creationId xmlns:a16="http://schemas.microsoft.com/office/drawing/2014/main" id="{ADCB5C88-0EE9-8A7C-558A-83FFBB0FAA17}"/>
              </a:ext>
            </a:extLst>
          </p:cNvPr>
          <p:cNvSpPr txBox="1"/>
          <p:nvPr/>
        </p:nvSpPr>
        <p:spPr>
          <a:xfrm>
            <a:off x="8970587" y="6138948"/>
            <a:ext cx="2034531" cy="307777"/>
          </a:xfrm>
          <a:prstGeom prst="rect">
            <a:avLst/>
          </a:prstGeom>
          <a:noFill/>
        </p:spPr>
        <p:txBody>
          <a:bodyPr wrap="none" rtlCol="0">
            <a:spAutoFit/>
          </a:bodyPr>
          <a:lstStyle/>
          <a:p>
            <a:r>
              <a:rPr lang="en-US" sz="1400"/>
              <a:t>Beam screen prototype</a:t>
            </a:r>
          </a:p>
        </p:txBody>
      </p:sp>
      <p:sp>
        <p:nvSpPr>
          <p:cNvPr id="4" name="TextBox 3">
            <a:extLst>
              <a:ext uri="{FF2B5EF4-FFF2-40B4-BE49-F238E27FC236}">
                <a16:creationId xmlns:a16="http://schemas.microsoft.com/office/drawing/2014/main" id="{A5C1E553-CC57-C159-08E3-493762E7663E}"/>
              </a:ext>
            </a:extLst>
          </p:cNvPr>
          <p:cNvSpPr txBox="1"/>
          <p:nvPr/>
        </p:nvSpPr>
        <p:spPr>
          <a:xfrm>
            <a:off x="2849555" y="6244460"/>
            <a:ext cx="2877711" cy="369332"/>
          </a:xfrm>
          <a:prstGeom prst="rect">
            <a:avLst/>
          </a:prstGeom>
          <a:noFill/>
        </p:spPr>
        <p:txBody>
          <a:bodyPr wrap="none" rtlCol="0">
            <a:spAutoFit/>
          </a:bodyPr>
          <a:lstStyle/>
          <a:p>
            <a:r>
              <a:rPr lang="en-US"/>
              <a:t>Courtesy of Charlie Hetzel</a:t>
            </a:r>
          </a:p>
        </p:txBody>
      </p:sp>
    </p:spTree>
    <p:extLst>
      <p:ext uri="{BB962C8B-B14F-4D97-AF65-F5344CB8AC3E}">
        <p14:creationId xmlns:p14="http://schemas.microsoft.com/office/powerpoint/2010/main" val="4086939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a:xfrm>
            <a:off x="11451649" y="6533724"/>
            <a:ext cx="432486" cy="294041"/>
          </a:xfrm>
        </p:spPr>
        <p:txBody>
          <a:bodyPr/>
          <a:lstStyle/>
          <a:p>
            <a:pPr algn="ctr"/>
            <a:fld id="{933A556B-7C63-244D-9B7C-B0EA8042B330}" type="slidenum">
              <a:rPr lang="en-US" smtClean="0"/>
              <a:pPr algn="ctr"/>
              <a:t>41</a:t>
            </a:fld>
            <a:endParaRPr lang="en-US"/>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571500" y="-101945"/>
            <a:ext cx="11049000" cy="1325563"/>
          </a:xfrm>
        </p:spPr>
        <p:txBody>
          <a:bodyPr/>
          <a:lstStyle/>
          <a:p>
            <a:r>
              <a:rPr lang="en-US" err="1"/>
              <a:t>aC</a:t>
            </a:r>
            <a:r>
              <a:rPr lang="en-US"/>
              <a:t> Coating</a:t>
            </a:r>
          </a:p>
        </p:txBody>
      </p:sp>
      <p:sp>
        <p:nvSpPr>
          <p:cNvPr id="1039" name="Rectangle 6">
            <a:extLst>
              <a:ext uri="{FF2B5EF4-FFF2-40B4-BE49-F238E27FC236}">
                <a16:creationId xmlns:a16="http://schemas.microsoft.com/office/drawing/2014/main" id="{1D42CF03-8EDF-2E98-B1F2-E833749A8449}"/>
              </a:ext>
            </a:extLst>
          </p:cNvPr>
          <p:cNvSpPr>
            <a:spLocks noChangeArrowheads="1"/>
          </p:cNvSpPr>
          <p:nvPr/>
        </p:nvSpPr>
        <p:spPr bwMode="auto">
          <a:xfrm>
            <a:off x="2055920" y="908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36EF95E9-AF01-340C-0774-DD6A38528C8B}"/>
              </a:ext>
            </a:extLst>
          </p:cNvPr>
          <p:cNvSpPr txBox="1">
            <a:spLocks/>
          </p:cNvSpPr>
          <p:nvPr/>
        </p:nvSpPr>
        <p:spPr>
          <a:xfrm>
            <a:off x="461963" y="978408"/>
            <a:ext cx="11499850" cy="22981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n-lt"/>
              </a:rPr>
              <a:t>Proof of principle coating system</a:t>
            </a:r>
          </a:p>
          <a:p>
            <a:pPr lvl="1"/>
            <a:r>
              <a:rPr lang="en-US" sz="1400"/>
              <a:t>Cycle time meets production requirements</a:t>
            </a:r>
            <a:endParaRPr lang="en-US" sz="1400">
              <a:latin typeface="+mn-lt"/>
            </a:endParaRPr>
          </a:p>
          <a:p>
            <a:r>
              <a:rPr lang="en-US" sz="1800"/>
              <a:t>Clean tent area for production complete (40x100’ [12.2x30.5m])</a:t>
            </a:r>
          </a:p>
          <a:p>
            <a:r>
              <a:rPr lang="en-US" sz="1800">
                <a:latin typeface="+mn-lt"/>
              </a:rPr>
              <a:t>Full length (36’ [11m]) engineering validation system completed</a:t>
            </a:r>
          </a:p>
          <a:p>
            <a:pPr lvl="1"/>
            <a:r>
              <a:rPr lang="en-US" sz="1400"/>
              <a:t>Preparing for first coating run</a:t>
            </a:r>
          </a:p>
          <a:p>
            <a:r>
              <a:rPr lang="en-US" sz="1800"/>
              <a:t>Ultrasonic cleaning equipment (36’ [11m]) commissioned</a:t>
            </a:r>
          </a:p>
        </p:txBody>
      </p:sp>
      <p:grpSp>
        <p:nvGrpSpPr>
          <p:cNvPr id="18" name="Group 17">
            <a:extLst>
              <a:ext uri="{FF2B5EF4-FFF2-40B4-BE49-F238E27FC236}">
                <a16:creationId xmlns:a16="http://schemas.microsoft.com/office/drawing/2014/main" id="{92AF4C74-363C-3552-0F01-B1B078E64F7C}"/>
              </a:ext>
            </a:extLst>
          </p:cNvPr>
          <p:cNvGrpSpPr/>
          <p:nvPr/>
        </p:nvGrpSpPr>
        <p:grpSpPr>
          <a:xfrm>
            <a:off x="7689954" y="159665"/>
            <a:ext cx="4377482" cy="3145806"/>
            <a:chOff x="7689954" y="266704"/>
            <a:chExt cx="4377482" cy="3145806"/>
          </a:xfrm>
        </p:grpSpPr>
        <p:pic>
          <p:nvPicPr>
            <p:cNvPr id="16" name="Picture 15" descr="A picture containing indoor, metal, warehouse&#10;&#10;AI-generated content may be incorrect.">
              <a:extLst>
                <a:ext uri="{FF2B5EF4-FFF2-40B4-BE49-F238E27FC236}">
                  <a16:creationId xmlns:a16="http://schemas.microsoft.com/office/drawing/2014/main" id="{7AED6C9F-E853-7C97-906F-F17813A088E8}"/>
                </a:ext>
              </a:extLst>
            </p:cNvPr>
            <p:cNvPicPr>
              <a:picLocks noChangeAspect="1"/>
            </p:cNvPicPr>
            <p:nvPr/>
          </p:nvPicPr>
          <p:blipFill>
            <a:blip r:embed="rId2"/>
            <a:srcRect l="3415" t="15197" r="11503" b="3279"/>
            <a:stretch/>
          </p:blipFill>
          <p:spPr>
            <a:xfrm>
              <a:off x="7689954" y="266704"/>
              <a:ext cx="4377482" cy="3145806"/>
            </a:xfrm>
            <a:prstGeom prst="rect">
              <a:avLst/>
            </a:prstGeom>
          </p:spPr>
        </p:pic>
        <p:sp>
          <p:nvSpPr>
            <p:cNvPr id="6" name="TextBox 5">
              <a:extLst>
                <a:ext uri="{FF2B5EF4-FFF2-40B4-BE49-F238E27FC236}">
                  <a16:creationId xmlns:a16="http://schemas.microsoft.com/office/drawing/2014/main" id="{C9ACAA2F-D16C-FB92-687D-CAA3B8ED4FED}"/>
                </a:ext>
              </a:extLst>
            </p:cNvPr>
            <p:cNvSpPr txBox="1"/>
            <p:nvPr/>
          </p:nvSpPr>
          <p:spPr>
            <a:xfrm>
              <a:off x="7851332" y="3067555"/>
              <a:ext cx="1257075" cy="276999"/>
            </a:xfrm>
            <a:prstGeom prst="rect">
              <a:avLst/>
            </a:prstGeom>
            <a:noFill/>
          </p:spPr>
          <p:txBody>
            <a:bodyPr wrap="none" rtlCol="0">
              <a:spAutoFit/>
            </a:bodyPr>
            <a:lstStyle/>
            <a:p>
              <a:r>
                <a:rPr lang="en-US" sz="1200"/>
                <a:t>Cleaning facility</a:t>
              </a:r>
            </a:p>
          </p:txBody>
        </p:sp>
      </p:grpSp>
      <p:grpSp>
        <p:nvGrpSpPr>
          <p:cNvPr id="19" name="Group 18">
            <a:extLst>
              <a:ext uri="{FF2B5EF4-FFF2-40B4-BE49-F238E27FC236}">
                <a16:creationId xmlns:a16="http://schemas.microsoft.com/office/drawing/2014/main" id="{3A507288-AC26-C3E2-C4B9-D1C99A1EE9B0}"/>
              </a:ext>
            </a:extLst>
          </p:cNvPr>
          <p:cNvGrpSpPr/>
          <p:nvPr/>
        </p:nvGrpSpPr>
        <p:grpSpPr>
          <a:xfrm>
            <a:off x="7689953" y="3429002"/>
            <a:ext cx="4385107" cy="2971796"/>
            <a:chOff x="7599779" y="3320585"/>
            <a:chExt cx="4385107" cy="2971796"/>
          </a:xfrm>
        </p:grpSpPr>
        <p:pic>
          <p:nvPicPr>
            <p:cNvPr id="15" name="Picture 14" descr="A picture containing indoor&#10;&#10;AI-generated content may be incorrect.">
              <a:extLst>
                <a:ext uri="{FF2B5EF4-FFF2-40B4-BE49-F238E27FC236}">
                  <a16:creationId xmlns:a16="http://schemas.microsoft.com/office/drawing/2014/main" id="{E29F7832-C372-512D-50DB-617F1DA58F32}"/>
                </a:ext>
              </a:extLst>
            </p:cNvPr>
            <p:cNvPicPr>
              <a:picLocks noChangeAspect="1"/>
            </p:cNvPicPr>
            <p:nvPr/>
          </p:nvPicPr>
          <p:blipFill>
            <a:blip r:embed="rId3"/>
            <a:srcRect l="28898" t="19010" r="29936"/>
            <a:stretch>
              <a:fillRect/>
            </a:stretch>
          </p:blipFill>
          <p:spPr>
            <a:xfrm rot="5400000">
              <a:off x="8306435" y="2613929"/>
              <a:ext cx="2971796" cy="4385107"/>
            </a:xfrm>
            <a:prstGeom prst="rect">
              <a:avLst/>
            </a:prstGeom>
          </p:spPr>
        </p:pic>
        <p:sp>
          <p:nvSpPr>
            <p:cNvPr id="17" name="TextBox 16">
              <a:extLst>
                <a:ext uri="{FF2B5EF4-FFF2-40B4-BE49-F238E27FC236}">
                  <a16:creationId xmlns:a16="http://schemas.microsoft.com/office/drawing/2014/main" id="{7AC11EE3-E471-9AC8-3D20-8459169F4348}"/>
                </a:ext>
              </a:extLst>
            </p:cNvPr>
            <p:cNvSpPr txBox="1"/>
            <p:nvPr/>
          </p:nvSpPr>
          <p:spPr>
            <a:xfrm>
              <a:off x="10560931" y="5970813"/>
              <a:ext cx="1233030" cy="276999"/>
            </a:xfrm>
            <a:prstGeom prst="rect">
              <a:avLst/>
            </a:prstGeom>
            <a:noFill/>
          </p:spPr>
          <p:txBody>
            <a:bodyPr wrap="none" rtlCol="0">
              <a:spAutoFit/>
            </a:bodyPr>
            <a:lstStyle/>
            <a:p>
              <a:r>
                <a:rPr lang="en-US" sz="1200"/>
                <a:t>Coating Facility</a:t>
              </a:r>
            </a:p>
          </p:txBody>
        </p:sp>
      </p:grpSp>
      <p:grpSp>
        <p:nvGrpSpPr>
          <p:cNvPr id="7" name="Group 6">
            <a:extLst>
              <a:ext uri="{FF2B5EF4-FFF2-40B4-BE49-F238E27FC236}">
                <a16:creationId xmlns:a16="http://schemas.microsoft.com/office/drawing/2014/main" id="{5CCC6279-686B-05BF-0619-EBED1528AA52}"/>
              </a:ext>
            </a:extLst>
          </p:cNvPr>
          <p:cNvGrpSpPr/>
          <p:nvPr/>
        </p:nvGrpSpPr>
        <p:grpSpPr>
          <a:xfrm>
            <a:off x="724473" y="3260734"/>
            <a:ext cx="2843337" cy="2688811"/>
            <a:chOff x="901896" y="3581402"/>
            <a:chExt cx="2843337" cy="2688811"/>
          </a:xfrm>
        </p:grpSpPr>
        <p:pic>
          <p:nvPicPr>
            <p:cNvPr id="11" name="Picture 10" descr="A close-up of a machine&#10;&#10;Description automatically generated with low confidence">
              <a:extLst>
                <a:ext uri="{FF2B5EF4-FFF2-40B4-BE49-F238E27FC236}">
                  <a16:creationId xmlns:a16="http://schemas.microsoft.com/office/drawing/2014/main" id="{81559DC2-AF3F-907D-ECAC-5C1181301151}"/>
                </a:ext>
              </a:extLst>
            </p:cNvPr>
            <p:cNvPicPr>
              <a:picLocks noChangeAspect="1"/>
            </p:cNvPicPr>
            <p:nvPr/>
          </p:nvPicPr>
          <p:blipFill rotWithShape="1">
            <a:blip r:embed="rId4"/>
            <a:srcRect l="9754" t="14147" r="15438"/>
            <a:stretch/>
          </p:blipFill>
          <p:spPr>
            <a:xfrm rot="10800000">
              <a:off x="901896" y="3581402"/>
              <a:ext cx="2843337" cy="2447346"/>
            </a:xfrm>
            <a:prstGeom prst="rect">
              <a:avLst/>
            </a:prstGeom>
          </p:spPr>
        </p:pic>
        <p:sp>
          <p:nvSpPr>
            <p:cNvPr id="3" name="TextBox 2">
              <a:extLst>
                <a:ext uri="{FF2B5EF4-FFF2-40B4-BE49-F238E27FC236}">
                  <a16:creationId xmlns:a16="http://schemas.microsoft.com/office/drawing/2014/main" id="{8384CA5D-3436-7983-95A4-57E7501A320F}"/>
                </a:ext>
              </a:extLst>
            </p:cNvPr>
            <p:cNvSpPr txBox="1"/>
            <p:nvPr/>
          </p:nvSpPr>
          <p:spPr>
            <a:xfrm>
              <a:off x="1112263" y="6008603"/>
              <a:ext cx="2422602" cy="261610"/>
            </a:xfrm>
            <a:prstGeom prst="rect">
              <a:avLst/>
            </a:prstGeom>
            <a:noFill/>
          </p:spPr>
          <p:txBody>
            <a:bodyPr wrap="square" rtlCol="0">
              <a:spAutoFit/>
            </a:bodyPr>
            <a:lstStyle/>
            <a:p>
              <a:pPr algn="ctr"/>
              <a:r>
                <a:rPr lang="en-US" sz="1100"/>
                <a:t>Graphite target inside beam screen</a:t>
              </a:r>
            </a:p>
          </p:txBody>
        </p:sp>
      </p:grpSp>
      <p:grpSp>
        <p:nvGrpSpPr>
          <p:cNvPr id="9" name="Group 8">
            <a:extLst>
              <a:ext uri="{FF2B5EF4-FFF2-40B4-BE49-F238E27FC236}">
                <a16:creationId xmlns:a16="http://schemas.microsoft.com/office/drawing/2014/main" id="{88F897CE-DFE1-3B39-CF6F-7D5F68F3AEC7}"/>
              </a:ext>
            </a:extLst>
          </p:cNvPr>
          <p:cNvGrpSpPr/>
          <p:nvPr/>
        </p:nvGrpSpPr>
        <p:grpSpPr>
          <a:xfrm>
            <a:off x="4231211" y="3346551"/>
            <a:ext cx="2922762" cy="3250020"/>
            <a:chOff x="4326627" y="3581401"/>
            <a:chExt cx="2922762" cy="3250020"/>
          </a:xfrm>
        </p:grpSpPr>
        <p:pic>
          <p:nvPicPr>
            <p:cNvPr id="10" name="Picture 9" descr="A machine in a factory&#10;&#10;Description automatically generated">
              <a:extLst>
                <a:ext uri="{FF2B5EF4-FFF2-40B4-BE49-F238E27FC236}">
                  <a16:creationId xmlns:a16="http://schemas.microsoft.com/office/drawing/2014/main" id="{49555BA0-33E4-8CBC-EA08-58652DF36D50}"/>
                </a:ext>
              </a:extLst>
            </p:cNvPr>
            <p:cNvPicPr>
              <a:picLocks noChangeAspect="1"/>
            </p:cNvPicPr>
            <p:nvPr/>
          </p:nvPicPr>
          <p:blipFill rotWithShape="1">
            <a:blip r:embed="rId5"/>
            <a:srcRect l="33343" t="4646" b="8430"/>
            <a:stretch>
              <a:fillRect/>
            </a:stretch>
          </p:blipFill>
          <p:spPr>
            <a:xfrm rot="5400000">
              <a:off x="4293803" y="3614225"/>
              <a:ext cx="2988409" cy="2922762"/>
            </a:xfrm>
            <a:prstGeom prst="rect">
              <a:avLst/>
            </a:prstGeom>
          </p:spPr>
        </p:pic>
        <p:sp>
          <p:nvSpPr>
            <p:cNvPr id="8" name="TextBox 7">
              <a:extLst>
                <a:ext uri="{FF2B5EF4-FFF2-40B4-BE49-F238E27FC236}">
                  <a16:creationId xmlns:a16="http://schemas.microsoft.com/office/drawing/2014/main" id="{3CE231FA-8551-5D91-6C96-335F14CC8388}"/>
                </a:ext>
              </a:extLst>
            </p:cNvPr>
            <p:cNvSpPr txBox="1"/>
            <p:nvPr/>
          </p:nvSpPr>
          <p:spPr>
            <a:xfrm>
              <a:off x="4761037" y="6569811"/>
              <a:ext cx="2323575" cy="261610"/>
            </a:xfrm>
            <a:prstGeom prst="rect">
              <a:avLst/>
            </a:prstGeom>
            <a:noFill/>
          </p:spPr>
          <p:txBody>
            <a:bodyPr wrap="square" rtlCol="0">
              <a:spAutoFit/>
            </a:bodyPr>
            <a:lstStyle/>
            <a:p>
              <a:pPr algn="ctr"/>
              <a:r>
                <a:rPr lang="en-US" sz="1100"/>
                <a:t>POP horizontal coating system</a:t>
              </a:r>
            </a:p>
          </p:txBody>
        </p:sp>
      </p:grpSp>
    </p:spTree>
    <p:extLst>
      <p:ext uri="{BB962C8B-B14F-4D97-AF65-F5344CB8AC3E}">
        <p14:creationId xmlns:p14="http://schemas.microsoft.com/office/powerpoint/2010/main" val="1920547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A193-98D5-9047-85ED-99C5179EAC9B}"/>
              </a:ext>
            </a:extLst>
          </p:cNvPr>
          <p:cNvSpPr>
            <a:spLocks noGrp="1"/>
          </p:cNvSpPr>
          <p:nvPr>
            <p:ph type="title"/>
          </p:nvPr>
        </p:nvSpPr>
        <p:spPr>
          <a:xfrm>
            <a:off x="493059" y="-4667"/>
            <a:ext cx="11049000" cy="1325563"/>
          </a:xfrm>
        </p:spPr>
        <p:txBody>
          <a:bodyPr>
            <a:noAutofit/>
          </a:bodyPr>
          <a:lstStyle/>
          <a:p>
            <a:r>
              <a:rPr lang="en-US" sz="3600">
                <a:cs typeface="Arial" panose="020B0604020202020204" pitchFamily="34" charset="0"/>
              </a:rPr>
              <a:t>Proposal for EIC Science Program in the First Years </a:t>
            </a:r>
            <a:endParaRPr lang="en-US" sz="3600"/>
          </a:p>
        </p:txBody>
      </p:sp>
      <p:sp>
        <p:nvSpPr>
          <p:cNvPr id="3" name="Right Arrow 2">
            <a:extLst>
              <a:ext uri="{FF2B5EF4-FFF2-40B4-BE49-F238E27FC236}">
                <a16:creationId xmlns:a16="http://schemas.microsoft.com/office/drawing/2014/main" id="{10760064-9766-7948-AAD6-7133A0CFE818}"/>
              </a:ext>
            </a:extLst>
          </p:cNvPr>
          <p:cNvSpPr/>
          <p:nvPr/>
        </p:nvSpPr>
        <p:spPr>
          <a:xfrm>
            <a:off x="630051" y="1228513"/>
            <a:ext cx="11499234" cy="477760"/>
          </a:xfrm>
          <a:prstGeom prst="rightArrow">
            <a:avLst>
              <a:gd name="adj1" fmla="val 50000"/>
              <a:gd name="adj2" fmla="val 70000"/>
            </a:avLst>
          </a:prstGeom>
          <a:solidFill>
            <a:schemeClr val="bg2">
              <a:lumMod val="60000"/>
              <a:lumOff val="40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54956EF-CFB7-D040-821F-CC908DB51AC2}"/>
              </a:ext>
            </a:extLst>
          </p:cNvPr>
          <p:cNvCxnSpPr/>
          <p:nvPr/>
        </p:nvCxnSpPr>
        <p:spPr bwMode="auto">
          <a:xfrm>
            <a:off x="918365" y="1225924"/>
            <a:ext cx="0" cy="609600"/>
          </a:xfrm>
          <a:prstGeom prst="line">
            <a:avLst/>
          </a:prstGeom>
          <a:noFill/>
          <a:ln w="28575"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0A230823-90F4-FA43-BCBE-BD67CA0AA6BF}"/>
              </a:ext>
            </a:extLst>
          </p:cNvPr>
          <p:cNvSpPr txBox="1"/>
          <p:nvPr/>
        </p:nvSpPr>
        <p:spPr>
          <a:xfrm>
            <a:off x="415633" y="1753463"/>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- 1</a:t>
            </a:r>
          </a:p>
        </p:txBody>
      </p:sp>
      <p:sp>
        <p:nvSpPr>
          <p:cNvPr id="6" name="TextBox 5">
            <a:extLst>
              <a:ext uri="{FF2B5EF4-FFF2-40B4-BE49-F238E27FC236}">
                <a16:creationId xmlns:a16="http://schemas.microsoft.com/office/drawing/2014/main" id="{3D05E0D4-F16B-F941-B737-056020471C69}"/>
              </a:ext>
            </a:extLst>
          </p:cNvPr>
          <p:cNvSpPr txBox="1"/>
          <p:nvPr/>
        </p:nvSpPr>
        <p:spPr>
          <a:xfrm>
            <a:off x="412374" y="2117286"/>
            <a:ext cx="2086968" cy="2462213"/>
          </a:xfrm>
          <a:prstGeom prst="rect">
            <a:avLst/>
          </a:prstGeom>
          <a:noFill/>
        </p:spPr>
        <p:txBody>
          <a:bodyPr wrap="square" rtlCol="0">
            <a:spAutoFit/>
          </a:bodyPr>
          <a:lstStyle/>
          <a:p>
            <a:r>
              <a:rPr lang="en-US" sz="1400"/>
              <a:t>Start EIC Science</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electron polarization in parallel</a:t>
            </a:r>
          </a:p>
          <a:p>
            <a:endParaRPr lang="en-US" sz="1400" b="1">
              <a:solidFill>
                <a:srgbClr val="3333FF"/>
              </a:solidFill>
            </a:endParaRPr>
          </a:p>
          <a:p>
            <a:r>
              <a:rPr lang="en-US" sz="1400" b="1">
                <a:solidFill>
                  <a:srgbClr val="3333FF"/>
                </a:solidFill>
              </a:rPr>
              <a:t>Collider:</a:t>
            </a:r>
          </a:p>
          <a:p>
            <a:r>
              <a:rPr lang="en-US" sz="1400"/>
              <a:t>10 GeV electrons on 115 GeV/u heavy ion beams  (Ag or Nb) </a:t>
            </a:r>
          </a:p>
          <a:p>
            <a:endParaRPr lang="en-US" sz="1400" b="1">
              <a:solidFill>
                <a:srgbClr val="FF40FF"/>
              </a:solidFill>
              <a:sym typeface="Wingdings" pitchFamily="2" charset="2"/>
            </a:endParaRPr>
          </a:p>
        </p:txBody>
      </p:sp>
      <p:cxnSp>
        <p:nvCxnSpPr>
          <p:cNvPr id="7" name="Straight Connector 6">
            <a:extLst>
              <a:ext uri="{FF2B5EF4-FFF2-40B4-BE49-F238E27FC236}">
                <a16:creationId xmlns:a16="http://schemas.microsoft.com/office/drawing/2014/main" id="{933D9231-4CE4-F548-8B28-E048AC6418C4}"/>
              </a:ext>
            </a:extLst>
          </p:cNvPr>
          <p:cNvCxnSpPr/>
          <p:nvPr/>
        </p:nvCxnSpPr>
        <p:spPr bwMode="auto">
          <a:xfrm>
            <a:off x="3302077" y="1190865"/>
            <a:ext cx="0" cy="609600"/>
          </a:xfrm>
          <a:prstGeom prst="line">
            <a:avLst/>
          </a:prstGeom>
          <a:no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C87AED3-7B9E-534F-918A-17475D229209}"/>
              </a:ext>
            </a:extLst>
          </p:cNvPr>
          <p:cNvSpPr txBox="1"/>
          <p:nvPr/>
        </p:nvSpPr>
        <p:spPr>
          <a:xfrm>
            <a:off x="2799345" y="1718405"/>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- 2</a:t>
            </a:r>
          </a:p>
        </p:txBody>
      </p:sp>
      <p:sp>
        <p:nvSpPr>
          <p:cNvPr id="9" name="TextBox 8">
            <a:extLst>
              <a:ext uri="{FF2B5EF4-FFF2-40B4-BE49-F238E27FC236}">
                <a16:creationId xmlns:a16="http://schemas.microsoft.com/office/drawing/2014/main" id="{20CD4B23-8A38-F34D-99F3-3BB78FC8A621}"/>
              </a:ext>
            </a:extLst>
          </p:cNvPr>
          <p:cNvSpPr txBox="1"/>
          <p:nvPr/>
        </p:nvSpPr>
        <p:spPr>
          <a:xfrm>
            <a:off x="2387446" y="2058894"/>
            <a:ext cx="2341177" cy="3539430"/>
          </a:xfrm>
          <a:prstGeom prst="rect">
            <a:avLst/>
          </a:prstGeom>
          <a:noFill/>
        </p:spPr>
        <p:txBody>
          <a:bodyPr wrap="square" rtlCol="0">
            <a:spAutoFit/>
          </a:bodyPr>
          <a:lstStyle/>
          <a:p>
            <a:r>
              <a:rPr lang="en-US" sz="1400"/>
              <a:t>+Long. electron polarization</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proton polarization in parallel</a:t>
            </a:r>
          </a:p>
          <a:p>
            <a:endParaRPr lang="en-US" sz="1400" b="1">
              <a:solidFill>
                <a:srgbClr val="3333FF"/>
              </a:solidFill>
            </a:endParaRPr>
          </a:p>
          <a:p>
            <a:r>
              <a:rPr lang="en-US" sz="1400" b="1">
                <a:solidFill>
                  <a:srgbClr val="3333FF"/>
                </a:solidFill>
              </a:rPr>
              <a:t>Collider (base goal):</a:t>
            </a:r>
          </a:p>
          <a:p>
            <a:r>
              <a:rPr lang="en-US" sz="1400"/>
              <a:t>10 GeV long. polarized electrons on 130 GeV/u Deuterium</a:t>
            </a:r>
          </a:p>
          <a:p>
            <a:endParaRPr lang="en-US" sz="1400" b="1">
              <a:solidFill>
                <a:srgbClr val="FF40FF"/>
              </a:solidFill>
              <a:sym typeface="Wingdings" pitchFamily="2" charset="2"/>
            </a:endParaRPr>
          </a:p>
          <a:p>
            <a:r>
              <a:rPr lang="en-US" sz="1400" b="1">
                <a:solidFill>
                  <a:srgbClr val="3333FF"/>
                </a:solidFill>
                <a:sym typeface="Wingdings" pitchFamily="2" charset="2"/>
              </a:rPr>
              <a:t>Collider (stretch goal):</a:t>
            </a:r>
          </a:p>
          <a:p>
            <a:r>
              <a:rPr lang="en-US" sz="1400"/>
              <a:t>Last weeks: 10 GeV long. polarized electrons and 130 GeV polarized protons </a:t>
            </a:r>
          </a:p>
        </p:txBody>
      </p:sp>
      <p:cxnSp>
        <p:nvCxnSpPr>
          <p:cNvPr id="10" name="Straight Connector 9">
            <a:extLst>
              <a:ext uri="{FF2B5EF4-FFF2-40B4-BE49-F238E27FC236}">
                <a16:creationId xmlns:a16="http://schemas.microsoft.com/office/drawing/2014/main" id="{DA276410-07ED-0149-88FA-924EE72E786B}"/>
              </a:ext>
            </a:extLst>
          </p:cNvPr>
          <p:cNvCxnSpPr/>
          <p:nvPr/>
        </p:nvCxnSpPr>
        <p:spPr bwMode="auto">
          <a:xfrm>
            <a:off x="5513863" y="1155696"/>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68321531-A91E-5B45-A726-3BDA04710A43}"/>
              </a:ext>
            </a:extLst>
          </p:cNvPr>
          <p:cNvSpPr txBox="1"/>
          <p:nvPr/>
        </p:nvSpPr>
        <p:spPr>
          <a:xfrm>
            <a:off x="5011131" y="1718405"/>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- 3</a:t>
            </a:r>
          </a:p>
        </p:txBody>
      </p:sp>
      <p:sp>
        <p:nvSpPr>
          <p:cNvPr id="12" name="TextBox 11">
            <a:extLst>
              <a:ext uri="{FF2B5EF4-FFF2-40B4-BE49-F238E27FC236}">
                <a16:creationId xmlns:a16="http://schemas.microsoft.com/office/drawing/2014/main" id="{D717E07A-0DBE-E642-AACE-87EC180EBA10}"/>
              </a:ext>
            </a:extLst>
          </p:cNvPr>
          <p:cNvSpPr txBox="1"/>
          <p:nvPr/>
        </p:nvSpPr>
        <p:spPr>
          <a:xfrm>
            <a:off x="4591177" y="2082229"/>
            <a:ext cx="2341176" cy="3970318"/>
          </a:xfrm>
          <a:prstGeom prst="rect">
            <a:avLst/>
          </a:prstGeom>
          <a:noFill/>
        </p:spPr>
        <p:txBody>
          <a:bodyPr wrap="square" rtlCol="0">
            <a:spAutoFit/>
          </a:bodyPr>
          <a:lstStyle/>
          <a:p>
            <a:r>
              <a:rPr lang="en-US" sz="1400"/>
              <a:t>+Long. electron polarization</a:t>
            </a:r>
          </a:p>
          <a:p>
            <a:r>
              <a:rPr lang="en-US" sz="1400"/>
              <a:t>+ Proton polarization</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hadron spin rotators</a:t>
            </a:r>
          </a:p>
          <a:p>
            <a:endParaRPr lang="en-US" sz="1400" b="1">
              <a:solidFill>
                <a:srgbClr val="3333FF"/>
              </a:solidFill>
            </a:endParaRPr>
          </a:p>
          <a:p>
            <a:r>
              <a:rPr lang="en-US" sz="1400" b="1">
                <a:solidFill>
                  <a:srgbClr val="3333FF"/>
                </a:solidFill>
              </a:rPr>
              <a:t>Collider (base goal):</a:t>
            </a:r>
          </a:p>
          <a:p>
            <a:r>
              <a:rPr lang="en-US" sz="1400"/>
              <a:t>10 GeV long. polarized electrons on 130 GeV transverse-polarized protons</a:t>
            </a:r>
          </a:p>
          <a:p>
            <a:pPr>
              <a:buClr>
                <a:schemeClr val="bg2"/>
              </a:buClr>
            </a:pPr>
            <a:endParaRPr lang="en-US" sz="1400" b="1">
              <a:solidFill>
                <a:srgbClr val="3333FF"/>
              </a:solidFill>
              <a:sym typeface="Wingdings" pitchFamily="2" charset="2"/>
            </a:endParaRPr>
          </a:p>
          <a:p>
            <a:pPr>
              <a:buClr>
                <a:schemeClr val="bg2"/>
              </a:buClr>
            </a:pPr>
            <a:r>
              <a:rPr lang="en-US" sz="1400" b="1">
                <a:solidFill>
                  <a:srgbClr val="3333FF"/>
                </a:solidFill>
                <a:sym typeface="Wingdings" pitchFamily="2" charset="2"/>
              </a:rPr>
              <a:t>Collider (stretch goal):</a:t>
            </a:r>
          </a:p>
          <a:p>
            <a:r>
              <a:rPr lang="en-US" sz="1400"/>
              <a:t>Last weeks switch to longitudinal proton polarization</a:t>
            </a:r>
          </a:p>
        </p:txBody>
      </p:sp>
      <p:cxnSp>
        <p:nvCxnSpPr>
          <p:cNvPr id="13" name="Straight Connector 12">
            <a:extLst>
              <a:ext uri="{FF2B5EF4-FFF2-40B4-BE49-F238E27FC236}">
                <a16:creationId xmlns:a16="http://schemas.microsoft.com/office/drawing/2014/main" id="{46DE94F1-5BAC-A146-B68D-852606A4A65A}"/>
              </a:ext>
            </a:extLst>
          </p:cNvPr>
          <p:cNvCxnSpPr/>
          <p:nvPr/>
        </p:nvCxnSpPr>
        <p:spPr bwMode="auto">
          <a:xfrm>
            <a:off x="7811614" y="1180081"/>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1F28E9E9-4BD2-1543-A780-64123BD911FF}"/>
              </a:ext>
            </a:extLst>
          </p:cNvPr>
          <p:cNvSpPr txBox="1"/>
          <p:nvPr/>
        </p:nvSpPr>
        <p:spPr>
          <a:xfrm>
            <a:off x="7308882" y="1742789"/>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- 4</a:t>
            </a:r>
          </a:p>
        </p:txBody>
      </p:sp>
      <p:sp>
        <p:nvSpPr>
          <p:cNvPr id="15" name="TextBox 14">
            <a:extLst>
              <a:ext uri="{FF2B5EF4-FFF2-40B4-BE49-F238E27FC236}">
                <a16:creationId xmlns:a16="http://schemas.microsoft.com/office/drawing/2014/main" id="{42AFE867-F6E4-ED4F-8A4D-AD652ED19B20}"/>
              </a:ext>
            </a:extLst>
          </p:cNvPr>
          <p:cNvSpPr txBox="1"/>
          <p:nvPr/>
        </p:nvSpPr>
        <p:spPr>
          <a:xfrm>
            <a:off x="6898774" y="2106614"/>
            <a:ext cx="2517671" cy="3970318"/>
          </a:xfrm>
          <a:prstGeom prst="rect">
            <a:avLst/>
          </a:prstGeom>
          <a:noFill/>
        </p:spPr>
        <p:txBody>
          <a:bodyPr wrap="square" rtlCol="0">
            <a:spAutoFit/>
          </a:bodyPr>
          <a:lstStyle/>
          <a:p>
            <a:r>
              <a:rPr lang="en-US" sz="1400"/>
              <a:t>+ Long. electron polarization</a:t>
            </a:r>
          </a:p>
          <a:p>
            <a:r>
              <a:rPr lang="en-US" sz="1400"/>
              <a:t>+ Proton polarization</a:t>
            </a:r>
          </a:p>
          <a:p>
            <a:r>
              <a:rPr lang="en-US" sz="1400"/>
              <a:t>+ Hadron spin rotators</a:t>
            </a:r>
          </a:p>
          <a:p>
            <a:endParaRPr lang="en-US" sz="1400" b="1">
              <a:solidFill>
                <a:schemeClr val="bg2">
                  <a:lumMod val="60000"/>
                  <a:lumOff val="40000"/>
                </a:schemeClr>
              </a:solidFill>
            </a:endParaRPr>
          </a:p>
          <a:p>
            <a:r>
              <a:rPr lang="en-US" sz="1400" b="1">
                <a:solidFill>
                  <a:schemeClr val="bg2">
                    <a:lumMod val="60000"/>
                    <a:lumOff val="40000"/>
                  </a:schemeClr>
                </a:solidFill>
              </a:rPr>
              <a:t>New Capability:</a:t>
            </a:r>
          </a:p>
          <a:p>
            <a:r>
              <a:rPr lang="en-US" sz="1400"/>
              <a:t>Commission hadron accelerator to operate with off-center orbits</a:t>
            </a:r>
          </a:p>
          <a:p>
            <a:endParaRPr lang="en-US" sz="1400" b="1">
              <a:solidFill>
                <a:srgbClr val="3333FF"/>
              </a:solidFill>
            </a:endParaRPr>
          </a:p>
          <a:p>
            <a:r>
              <a:rPr lang="en-US" sz="1400" b="1">
                <a:solidFill>
                  <a:srgbClr val="3333FF"/>
                </a:solidFill>
              </a:rPr>
              <a:t>Collider (base goal):</a:t>
            </a:r>
          </a:p>
          <a:p>
            <a:r>
              <a:rPr lang="en-US" sz="1400"/>
              <a:t>10 GeV long. polarized electrons on 100 GeV Au</a:t>
            </a:r>
          </a:p>
          <a:p>
            <a:endParaRPr lang="en-US" sz="1400" b="1">
              <a:solidFill>
                <a:srgbClr val="3333FF"/>
              </a:solidFill>
            </a:endParaRPr>
          </a:p>
          <a:p>
            <a:r>
              <a:rPr lang="en-US" sz="1400" b="1">
                <a:solidFill>
                  <a:srgbClr val="3333FF"/>
                </a:solidFill>
                <a:sym typeface="Wingdings" pitchFamily="2" charset="2"/>
              </a:rPr>
              <a:t>Collider (stretch goal):</a:t>
            </a:r>
          </a:p>
          <a:p>
            <a:r>
              <a:rPr lang="en-US" sz="1400"/>
              <a:t>10 GeV long. polarized electrons on 250 GeV transverse and longitudinal polarized protons</a:t>
            </a:r>
          </a:p>
        </p:txBody>
      </p:sp>
      <p:cxnSp>
        <p:nvCxnSpPr>
          <p:cNvPr id="16" name="Straight Connector 15">
            <a:extLst>
              <a:ext uri="{FF2B5EF4-FFF2-40B4-BE49-F238E27FC236}">
                <a16:creationId xmlns:a16="http://schemas.microsoft.com/office/drawing/2014/main" id="{397288E5-ED9B-7048-8BA8-495C7496E309}"/>
              </a:ext>
            </a:extLst>
          </p:cNvPr>
          <p:cNvCxnSpPr/>
          <p:nvPr/>
        </p:nvCxnSpPr>
        <p:spPr bwMode="auto">
          <a:xfrm>
            <a:off x="10346831" y="1237062"/>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F55E531B-41F8-DB40-9B81-740A9C75BD44}"/>
              </a:ext>
            </a:extLst>
          </p:cNvPr>
          <p:cNvSpPr txBox="1"/>
          <p:nvPr/>
        </p:nvSpPr>
        <p:spPr>
          <a:xfrm>
            <a:off x="9844099" y="1799769"/>
            <a:ext cx="1005468"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Year - 5</a:t>
            </a:r>
          </a:p>
        </p:txBody>
      </p:sp>
      <p:sp>
        <p:nvSpPr>
          <p:cNvPr id="18" name="TextBox 17">
            <a:extLst>
              <a:ext uri="{FF2B5EF4-FFF2-40B4-BE49-F238E27FC236}">
                <a16:creationId xmlns:a16="http://schemas.microsoft.com/office/drawing/2014/main" id="{8442A075-1D2D-9E46-8B19-84F6FFE27713}"/>
              </a:ext>
            </a:extLst>
          </p:cNvPr>
          <p:cNvSpPr txBox="1"/>
          <p:nvPr/>
        </p:nvSpPr>
        <p:spPr>
          <a:xfrm>
            <a:off x="9455273" y="2117286"/>
            <a:ext cx="2548636" cy="3323987"/>
          </a:xfrm>
          <a:prstGeom prst="rect">
            <a:avLst/>
          </a:prstGeom>
          <a:noFill/>
        </p:spPr>
        <p:txBody>
          <a:bodyPr wrap="square" rtlCol="0">
            <a:spAutoFit/>
          </a:bodyPr>
          <a:lstStyle/>
          <a:p>
            <a:r>
              <a:rPr lang="en-US" sz="1400"/>
              <a:t>+ Long. electron polarization</a:t>
            </a:r>
          </a:p>
          <a:p>
            <a:r>
              <a:rPr lang="en-US" sz="1400"/>
              <a:t>+ Proton polarization</a:t>
            </a:r>
          </a:p>
          <a:p>
            <a:r>
              <a:rPr lang="en-US" sz="1400"/>
              <a:t>+ Hadron spin rotators</a:t>
            </a:r>
          </a:p>
          <a:p>
            <a:r>
              <a:rPr lang="en-US" sz="1400"/>
              <a:t>+ Hadron beams with off-center orbits</a:t>
            </a:r>
          </a:p>
          <a:p>
            <a:endParaRPr lang="en-US" sz="1400" b="1">
              <a:solidFill>
                <a:srgbClr val="3333FF"/>
              </a:solidFill>
            </a:endParaRPr>
          </a:p>
          <a:p>
            <a:r>
              <a:rPr lang="en-US" sz="1400" b="1">
                <a:solidFill>
                  <a:srgbClr val="3333FF"/>
                </a:solidFill>
              </a:rPr>
              <a:t>Collider (base goal):</a:t>
            </a:r>
          </a:p>
          <a:p>
            <a:r>
              <a:rPr lang="en-US" sz="1400"/>
              <a:t>10 GeV long. polarized electrons on 100 GeV Au</a:t>
            </a:r>
          </a:p>
          <a:p>
            <a:endParaRPr lang="en-US" sz="1400" b="1">
              <a:solidFill>
                <a:srgbClr val="3333FF"/>
              </a:solidFill>
            </a:endParaRPr>
          </a:p>
          <a:p>
            <a:r>
              <a:rPr lang="en-US" sz="1400" b="1">
                <a:solidFill>
                  <a:srgbClr val="3333FF"/>
                </a:solidFill>
                <a:sym typeface="Wingdings" pitchFamily="2" charset="2"/>
              </a:rPr>
              <a:t>Collider (stretch goal):</a:t>
            </a:r>
          </a:p>
          <a:p>
            <a:r>
              <a:rPr lang="en-US" sz="1400"/>
              <a:t>10 GeV long. polarized electrons on 166 GeV transverse and longitudinal polarized He-3</a:t>
            </a:r>
          </a:p>
        </p:txBody>
      </p:sp>
      <p:sp>
        <p:nvSpPr>
          <p:cNvPr id="19" name="Right Brace 18">
            <a:extLst>
              <a:ext uri="{FF2B5EF4-FFF2-40B4-BE49-F238E27FC236}">
                <a16:creationId xmlns:a16="http://schemas.microsoft.com/office/drawing/2014/main" id="{7CE2647B-4539-A449-81CF-F58CFF2F2389}"/>
              </a:ext>
            </a:extLst>
          </p:cNvPr>
          <p:cNvSpPr/>
          <p:nvPr/>
        </p:nvSpPr>
        <p:spPr>
          <a:xfrm rot="5400000">
            <a:off x="9270347" y="3642447"/>
            <a:ext cx="276858" cy="5020005"/>
          </a:xfrm>
          <a:prstGeom prst="rightBrace">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75DEC0A-E68C-154F-BEF2-2B22DAC2D1EC}"/>
              </a:ext>
            </a:extLst>
          </p:cNvPr>
          <p:cNvSpPr txBox="1"/>
          <p:nvPr/>
        </p:nvSpPr>
        <p:spPr>
          <a:xfrm>
            <a:off x="7422790" y="6399431"/>
            <a:ext cx="3971985" cy="369332"/>
          </a:xfrm>
          <a:prstGeom prst="rect">
            <a:avLst/>
          </a:prstGeom>
          <a:noFill/>
        </p:spPr>
        <p:txBody>
          <a:bodyPr wrap="none" rtlCol="0">
            <a:spAutoFit/>
          </a:bodyPr>
          <a:lstStyle/>
          <a:p>
            <a:pPr algn="ctr"/>
            <a:r>
              <a:rPr lang="en-US"/>
              <a:t>Time to construct the ELR subproject</a:t>
            </a:r>
          </a:p>
        </p:txBody>
      </p:sp>
      <p:sp>
        <p:nvSpPr>
          <p:cNvPr id="21" name="Slide Number Placeholder 5">
            <a:extLst>
              <a:ext uri="{FF2B5EF4-FFF2-40B4-BE49-F238E27FC236}">
                <a16:creationId xmlns:a16="http://schemas.microsoft.com/office/drawing/2014/main" id="{B35FF666-E198-9C01-0A1B-33C0016A2B0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42</a:t>
            </a:fld>
            <a:endParaRPr lang="en-US"/>
          </a:p>
        </p:txBody>
      </p:sp>
    </p:spTree>
    <p:extLst>
      <p:ext uri="{BB962C8B-B14F-4D97-AF65-F5344CB8AC3E}">
        <p14:creationId xmlns:p14="http://schemas.microsoft.com/office/powerpoint/2010/main" val="37771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E54B-41E0-69E0-B56C-6BB2E07E81D7}"/>
              </a:ext>
            </a:extLst>
          </p:cNvPr>
          <p:cNvSpPr>
            <a:spLocks noGrp="1"/>
          </p:cNvSpPr>
          <p:nvPr>
            <p:ph type="title"/>
          </p:nvPr>
        </p:nvSpPr>
        <p:spPr/>
        <p:txBody>
          <a:bodyPr/>
          <a:lstStyle/>
          <a:p>
            <a:r>
              <a:rPr lang="en-US" dirty="0">
                <a:cs typeface="Arial"/>
              </a:rPr>
              <a:t>Requirements for Hadron Injectors</a:t>
            </a:r>
            <a:endParaRPr lang="en-US" dirty="0"/>
          </a:p>
        </p:txBody>
      </p:sp>
      <p:graphicFrame>
        <p:nvGraphicFramePr>
          <p:cNvPr id="6" name="Content Placeholder 5">
            <a:extLst>
              <a:ext uri="{FF2B5EF4-FFF2-40B4-BE49-F238E27FC236}">
                <a16:creationId xmlns:a16="http://schemas.microsoft.com/office/drawing/2014/main" id="{ADF3FCCB-1B5B-E04E-6C55-B86CC50049B3}"/>
              </a:ext>
            </a:extLst>
          </p:cNvPr>
          <p:cNvGraphicFramePr>
            <a:graphicFrameLocks noGrp="1"/>
          </p:cNvGraphicFramePr>
          <p:nvPr>
            <p:ph idx="1"/>
            <p:extLst>
              <p:ext uri="{D42A27DB-BD31-4B8C-83A1-F6EECF244321}">
                <p14:modId xmlns:p14="http://schemas.microsoft.com/office/powerpoint/2010/main" val="1585427712"/>
              </p:ext>
            </p:extLst>
          </p:nvPr>
        </p:nvGraphicFramePr>
        <p:xfrm>
          <a:off x="571500" y="1537137"/>
          <a:ext cx="8946889" cy="3416037"/>
        </p:xfrm>
        <a:graphic>
          <a:graphicData uri="http://schemas.openxmlformats.org/drawingml/2006/table">
            <a:tbl>
              <a:tblPr bandRow="1">
                <a:tableStyleId>{5C22544A-7EE6-4342-B048-85BDC9FD1C3A}</a:tableStyleId>
              </a:tblPr>
              <a:tblGrid>
                <a:gridCol w="2923189">
                  <a:extLst>
                    <a:ext uri="{9D8B030D-6E8A-4147-A177-3AD203B41FA5}">
                      <a16:colId xmlns:a16="http://schemas.microsoft.com/office/drawing/2014/main" val="432040060"/>
                    </a:ext>
                  </a:extLst>
                </a:gridCol>
                <a:gridCol w="1231680">
                  <a:extLst>
                    <a:ext uri="{9D8B030D-6E8A-4147-A177-3AD203B41FA5}">
                      <a16:colId xmlns:a16="http://schemas.microsoft.com/office/drawing/2014/main" val="2040713335"/>
                    </a:ext>
                  </a:extLst>
                </a:gridCol>
                <a:gridCol w="1395905">
                  <a:extLst>
                    <a:ext uri="{9D8B030D-6E8A-4147-A177-3AD203B41FA5}">
                      <a16:colId xmlns:a16="http://schemas.microsoft.com/office/drawing/2014/main" val="3409285895"/>
                    </a:ext>
                  </a:extLst>
                </a:gridCol>
                <a:gridCol w="1254840">
                  <a:extLst>
                    <a:ext uri="{9D8B030D-6E8A-4147-A177-3AD203B41FA5}">
                      <a16:colId xmlns:a16="http://schemas.microsoft.com/office/drawing/2014/main" val="2854667638"/>
                    </a:ext>
                  </a:extLst>
                </a:gridCol>
                <a:gridCol w="879749">
                  <a:extLst>
                    <a:ext uri="{9D8B030D-6E8A-4147-A177-3AD203B41FA5}">
                      <a16:colId xmlns:a16="http://schemas.microsoft.com/office/drawing/2014/main" val="4106157373"/>
                    </a:ext>
                  </a:extLst>
                </a:gridCol>
                <a:gridCol w="1261526">
                  <a:extLst>
                    <a:ext uri="{9D8B030D-6E8A-4147-A177-3AD203B41FA5}">
                      <a16:colId xmlns:a16="http://schemas.microsoft.com/office/drawing/2014/main" val="346809951"/>
                    </a:ext>
                  </a:extLst>
                </a:gridCol>
              </a:tblGrid>
              <a:tr h="525517">
                <a:tc>
                  <a:txBody>
                    <a:bodyPr/>
                    <a:lstStyle/>
                    <a:p>
                      <a:pPr rtl="0" fontAlgn="base">
                        <a:lnSpc>
                          <a:spcPts val="1710"/>
                        </a:lnSpc>
                        <a:buNone/>
                      </a:pPr>
                      <a:r>
                        <a:rPr lang="en-US" sz="1600" b="1">
                          <a:solidFill>
                            <a:srgbClr val="000000"/>
                          </a:solidFill>
                          <a:effectLst/>
                          <a:latin typeface="Times New Roman"/>
                        </a:rPr>
                        <a:t>Parameter/Species</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b="1">
                          <a:solidFill>
                            <a:srgbClr val="000000"/>
                          </a:solidFill>
                          <a:effectLst/>
                          <a:latin typeface="Times New Roman"/>
                        </a:rPr>
                        <a:t>p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b="1">
                          <a:solidFill>
                            <a:srgbClr val="000000"/>
                          </a:solidFill>
                          <a:effectLst/>
                          <a:latin typeface="Times New Roman"/>
                        </a:rPr>
                        <a:t>Unpolarized d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tc>
                  <a:txBody>
                    <a:bodyPr/>
                    <a:lstStyle/>
                    <a:p>
                      <a:pPr lvl="0" algn="ctr">
                        <a:lnSpc>
                          <a:spcPts val="1710"/>
                        </a:lnSpc>
                        <a:buNone/>
                      </a:pPr>
                      <a:r>
                        <a:rPr lang="en-US" sz="1600" b="1" kern="1200">
                          <a:solidFill>
                            <a:srgbClr val="000000"/>
                          </a:solidFill>
                          <a:effectLst/>
                          <a:latin typeface="Times New Roman"/>
                          <a:ea typeface="+mn-ea"/>
                          <a:cs typeface="+mn-cs"/>
                        </a:rPr>
                        <a:t>He</a:t>
                      </a:r>
                      <a:r>
                        <a:rPr lang="en-US" sz="1600" b="1">
                          <a:solidFill>
                            <a:srgbClr val="000000"/>
                          </a:solidFill>
                          <a:effectLst/>
                          <a:latin typeface="Times New Roman"/>
                        </a:rPr>
                        <a:t>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b="1">
                          <a:solidFill>
                            <a:srgbClr val="000000"/>
                          </a:solidFill>
                          <a:effectLst/>
                          <a:latin typeface="Times New Roman"/>
                        </a:rPr>
                        <a:t>Au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b="1">
                          <a:solidFill>
                            <a:srgbClr val="000000"/>
                          </a:solidFill>
                          <a:effectLst/>
                          <a:latin typeface="Times New Roman"/>
                        </a:rPr>
                        <a:t>Ag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3624469113"/>
                  </a:ext>
                </a:extLst>
              </a:tr>
              <a:tr h="190500">
                <a:tc>
                  <a:txBody>
                    <a:bodyPr/>
                    <a:lstStyle/>
                    <a:p>
                      <a:pPr rtl="0" fontAlgn="base">
                        <a:lnSpc>
                          <a:spcPts val="1710"/>
                        </a:lnSpc>
                        <a:buNone/>
                      </a:pPr>
                      <a:r>
                        <a:rPr lang="en-US" sz="1600" b="1">
                          <a:solidFill>
                            <a:srgbClr val="000000"/>
                          </a:solidFill>
                          <a:effectLst/>
                          <a:latin typeface="Times New Roman"/>
                        </a:rPr>
                        <a:t>Charge number Z </a:t>
                      </a:r>
                      <a:endParaRPr lang="en-US" sz="1600" b="1">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tc>
                  <a:txBody>
                    <a:bodyPr/>
                    <a:lstStyle/>
                    <a:p>
                      <a:pPr algn="ctr" rtl="0" fontAlgn="base">
                        <a:lnSpc>
                          <a:spcPts val="1710"/>
                        </a:lnSpc>
                        <a:buNone/>
                      </a:pPr>
                      <a:r>
                        <a:rPr lang="en-US" sz="1600">
                          <a:solidFill>
                            <a:srgbClr val="000000"/>
                          </a:solidFill>
                          <a:effectLst/>
                          <a:latin typeface="Times New Roman"/>
                        </a:rPr>
                        <a:t>1 </a:t>
                      </a:r>
                      <a:endParaRPr lang="en-US" sz="1600">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tc>
                  <a:txBody>
                    <a:bodyPr/>
                    <a:lstStyle/>
                    <a:p>
                      <a:pPr algn="ctr" rtl="0" fontAlgn="base">
                        <a:lnSpc>
                          <a:spcPts val="1710"/>
                        </a:lnSpc>
                        <a:buNone/>
                      </a:pPr>
                      <a:r>
                        <a:rPr lang="en-US" sz="1600">
                          <a:solidFill>
                            <a:srgbClr val="000000"/>
                          </a:solidFill>
                          <a:effectLst/>
                          <a:latin typeface="Times New Roman"/>
                        </a:rPr>
                        <a:t>1 </a:t>
                      </a:r>
                      <a:endParaRPr lang="en-US" sz="1600">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tc>
                  <a:txBody>
                    <a:bodyPr/>
                    <a:lstStyle/>
                    <a:p>
                      <a:pPr algn="ctr" rtl="0" fontAlgn="base">
                        <a:lnSpc>
                          <a:spcPts val="1710"/>
                        </a:lnSpc>
                        <a:buNone/>
                      </a:pPr>
                      <a:r>
                        <a:rPr lang="en-US" sz="1600">
                          <a:solidFill>
                            <a:srgbClr val="000000"/>
                          </a:solidFill>
                          <a:effectLst/>
                          <a:latin typeface="Times New Roman"/>
                        </a:rPr>
                        <a:t>2 </a:t>
                      </a:r>
                      <a:endParaRPr lang="en-US" sz="1600">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tc>
                  <a:txBody>
                    <a:bodyPr/>
                    <a:lstStyle/>
                    <a:p>
                      <a:pPr algn="ctr" rtl="0" fontAlgn="base">
                        <a:lnSpc>
                          <a:spcPts val="1710"/>
                        </a:lnSpc>
                        <a:buNone/>
                      </a:pPr>
                      <a:r>
                        <a:rPr lang="en-US" sz="1600">
                          <a:solidFill>
                            <a:srgbClr val="000000"/>
                          </a:solidFill>
                          <a:effectLst/>
                          <a:latin typeface="Times New Roman"/>
                        </a:rPr>
                        <a:t>79 </a:t>
                      </a:r>
                      <a:endParaRPr lang="en-US" sz="1600">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tc>
                  <a:txBody>
                    <a:bodyPr/>
                    <a:lstStyle/>
                    <a:p>
                      <a:pPr algn="ctr" rtl="0" fontAlgn="base">
                        <a:lnSpc>
                          <a:spcPts val="1710"/>
                        </a:lnSpc>
                        <a:buNone/>
                      </a:pPr>
                      <a:r>
                        <a:rPr lang="en-US" sz="1600">
                          <a:solidFill>
                            <a:srgbClr val="000000"/>
                          </a:solidFill>
                          <a:effectLst/>
                          <a:latin typeface="Times New Roman"/>
                        </a:rPr>
                        <a:t>47 </a:t>
                      </a:r>
                      <a:endParaRPr lang="en-US" sz="1600">
                        <a:solidFill>
                          <a:srgbClr val="538135"/>
                        </a:solidFill>
                        <a:effectLst/>
                        <a:latin typeface="Times New Roman"/>
                      </a:endParaRPr>
                    </a:p>
                  </a:txBody>
                  <a:tcPr marL="66675" marR="66675">
                    <a:lnL>
                      <a:noFill/>
                    </a:lnL>
                    <a:lnR>
                      <a:noFill/>
                    </a:lnR>
                    <a:lnT w="9525" cap="flat" cmpd="sng" algn="ctr">
                      <a:solidFill>
                        <a:srgbClr val="70AD47"/>
                      </a:solidFill>
                      <a:prstDash val="solid"/>
                      <a:round/>
                      <a:headEnd type="none" w="med" len="med"/>
                      <a:tailEnd type="none" w="med" len="med"/>
                    </a:lnT>
                    <a:lnB>
                      <a:noFill/>
                    </a:lnB>
                    <a:noFill/>
                  </a:tcPr>
                </a:tc>
                <a:extLst>
                  <a:ext uri="{0D108BD9-81ED-4DB2-BD59-A6C34878D82A}">
                    <a16:rowId xmlns:a16="http://schemas.microsoft.com/office/drawing/2014/main" val="754267100"/>
                  </a:ext>
                </a:extLst>
              </a:tr>
              <a:tr h="190500">
                <a:tc>
                  <a:txBody>
                    <a:bodyPr/>
                    <a:lstStyle/>
                    <a:p>
                      <a:pPr rtl="0" fontAlgn="base">
                        <a:lnSpc>
                          <a:spcPts val="1710"/>
                        </a:lnSpc>
                        <a:buNone/>
                      </a:pPr>
                      <a:r>
                        <a:rPr lang="en-US" sz="1600" b="1">
                          <a:solidFill>
                            <a:srgbClr val="000000"/>
                          </a:solidFill>
                          <a:effectLst/>
                          <a:latin typeface="Times New Roman"/>
                        </a:rPr>
                        <a:t>Mass number A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3 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197 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109 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1516846392"/>
                  </a:ext>
                </a:extLst>
              </a:tr>
              <a:tr h="200025">
                <a:tc>
                  <a:txBody>
                    <a:bodyPr/>
                    <a:lstStyle/>
                    <a:p>
                      <a:pPr rtl="0" fontAlgn="base">
                        <a:lnSpc>
                          <a:spcPts val="1710"/>
                        </a:lnSpc>
                        <a:buNone/>
                      </a:pPr>
                      <a:r>
                        <a:rPr lang="en-US" sz="1600" b="1">
                          <a:solidFill>
                            <a:srgbClr val="000000"/>
                          </a:solidFill>
                          <a:effectLst/>
                          <a:latin typeface="Times New Roman"/>
                        </a:rPr>
                        <a:t>Injection energy [GeV]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23.8 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12.2 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11.1 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9.8 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10.53 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3121160"/>
                  </a:ext>
                </a:extLst>
              </a:tr>
              <a:tr h="200025">
                <a:tc>
                  <a:txBody>
                    <a:bodyPr/>
                    <a:lstStyle/>
                    <a:p>
                      <a:pPr rtl="0" fontAlgn="base">
                        <a:lnSpc>
                          <a:spcPts val="1710"/>
                        </a:lnSpc>
                        <a:buNone/>
                      </a:pPr>
                      <a:r>
                        <a:rPr lang="en-US" sz="1600" b="1">
                          <a:solidFill>
                            <a:srgbClr val="000000"/>
                          </a:solidFill>
                          <a:effectLst/>
                          <a:latin typeface="Times New Roman"/>
                        </a:rPr>
                        <a:t>Beam rigidity [</a:t>
                      </a:r>
                      <a:r>
                        <a:rPr lang="en-US" sz="1600" b="1" err="1">
                          <a:solidFill>
                            <a:srgbClr val="000000"/>
                          </a:solidFill>
                          <a:effectLst/>
                          <a:latin typeface="Times New Roman"/>
                        </a:rPr>
                        <a:t>T</a:t>
                      </a:r>
                      <a:r>
                        <a:rPr lang="en-US" altLang="ja-JP" sz="1600" b="1" err="1">
                          <a:solidFill>
                            <a:srgbClr val="000000"/>
                          </a:solidFill>
                          <a:effectLst/>
                          <a:ea typeface="Times New Roman" panose="02020603050405020304" pitchFamily="18" charset="0"/>
                        </a:rPr>
                        <a:t>∙</a:t>
                      </a:r>
                      <a:r>
                        <a:rPr lang="en-US" sz="1600" b="1" err="1">
                          <a:solidFill>
                            <a:srgbClr val="000000"/>
                          </a:solidFill>
                          <a:effectLst/>
                          <a:latin typeface="Times New Roman"/>
                        </a:rPr>
                        <a:t>m</a:t>
                      </a:r>
                      <a:r>
                        <a:rPr lang="en-US" sz="1600" b="1">
                          <a:solidFill>
                            <a:srgbClr val="000000"/>
                          </a:solidFill>
                          <a:effectLst/>
                          <a:latin typeface="Times New Roman"/>
                        </a:rPr>
                        <a:t>]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79.3 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81.2 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55.3 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81.2 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81.1 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4006257065"/>
                  </a:ext>
                </a:extLst>
              </a:tr>
              <a:tr h="190500">
                <a:tc>
                  <a:txBody>
                    <a:bodyPr/>
                    <a:lstStyle/>
                    <a:p>
                      <a:pPr rtl="0" fontAlgn="base">
                        <a:lnSpc>
                          <a:spcPts val="1710"/>
                        </a:lnSpc>
                        <a:buNone/>
                      </a:pPr>
                      <a:r>
                        <a:rPr lang="en-US" sz="1600" b="1">
                          <a:solidFill>
                            <a:srgbClr val="000000"/>
                          </a:solidFill>
                          <a:effectLst/>
                          <a:latin typeface="Times New Roman"/>
                        </a:rPr>
                        <a:t>Bunch intensity [10</a:t>
                      </a:r>
                      <a:r>
                        <a:rPr lang="en-US" sz="1600" b="1" baseline="30000">
                          <a:solidFill>
                            <a:srgbClr val="000000"/>
                          </a:solidFill>
                          <a:effectLst/>
                          <a:latin typeface="Times New Roman"/>
                        </a:rPr>
                        <a:t>10</a:t>
                      </a:r>
                      <a:r>
                        <a:rPr lang="en-US" sz="1600" b="1">
                          <a:solidFill>
                            <a:srgbClr val="000000"/>
                          </a:solidFill>
                          <a:effectLst/>
                          <a:latin typeface="Times New Roman"/>
                        </a:rPr>
                        <a:t>]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32 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15 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13 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0.23 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0.39 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3841175015"/>
                  </a:ext>
                </a:extLst>
              </a:tr>
              <a:tr h="190500">
                <a:tc>
                  <a:txBody>
                    <a:bodyPr/>
                    <a:lstStyle/>
                    <a:p>
                      <a:pPr rtl="0" fontAlgn="base">
                        <a:lnSpc>
                          <a:spcPts val="1710"/>
                        </a:lnSpc>
                        <a:buNone/>
                      </a:pPr>
                      <a:r>
                        <a:rPr lang="en-US" sz="1600" b="1">
                          <a:solidFill>
                            <a:srgbClr val="000000"/>
                          </a:solidFill>
                          <a:effectLst/>
                          <a:latin typeface="Times New Roman"/>
                        </a:rPr>
                        <a:t>RMS normalized emittance, h/v [mm]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2.5 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1.5 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1.5 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1.5 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1.5 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316338587"/>
                  </a:ext>
                </a:extLst>
              </a:tr>
              <a:tr h="190500">
                <a:tc>
                  <a:txBody>
                    <a:bodyPr/>
                    <a:lstStyle/>
                    <a:p>
                      <a:pPr rtl="0" fontAlgn="base">
                        <a:lnSpc>
                          <a:spcPts val="1710"/>
                        </a:lnSpc>
                        <a:buNone/>
                      </a:pPr>
                      <a:r>
                        <a:rPr lang="en-US" sz="1600" b="1">
                          <a:solidFill>
                            <a:srgbClr val="000000"/>
                          </a:solidFill>
                          <a:effectLst/>
                          <a:latin typeface="Times New Roman"/>
                        </a:rPr>
                        <a:t>RMS longitudinal emittance [10</a:t>
                      </a:r>
                      <a:r>
                        <a:rPr lang="en-US" sz="1600" b="1" baseline="30000">
                          <a:solidFill>
                            <a:srgbClr val="000000"/>
                          </a:solidFill>
                          <a:effectLst/>
                          <a:latin typeface="Times New Roman"/>
                        </a:rPr>
                        <a:t>-3 </a:t>
                      </a:r>
                      <a:r>
                        <a:rPr lang="en-US" sz="1600" b="1" err="1">
                          <a:solidFill>
                            <a:srgbClr val="000000"/>
                          </a:solidFill>
                          <a:effectLst/>
                          <a:latin typeface="Times New Roman"/>
                        </a:rPr>
                        <a:t>eV</a:t>
                      </a:r>
                      <a:r>
                        <a:rPr lang="en-US" altLang="ja-JP" sz="1600" b="1" err="1">
                          <a:solidFill>
                            <a:srgbClr val="000000"/>
                          </a:solidFill>
                          <a:effectLst/>
                          <a:ea typeface="Times New Roman" panose="02020603050405020304" pitchFamily="18" charset="0"/>
                        </a:rPr>
                        <a:t>∙</a:t>
                      </a:r>
                      <a:r>
                        <a:rPr lang="en-US" sz="1600" b="1" err="1">
                          <a:solidFill>
                            <a:srgbClr val="000000"/>
                          </a:solidFill>
                          <a:effectLst/>
                          <a:latin typeface="Times New Roman"/>
                        </a:rPr>
                        <a:t>s</a:t>
                      </a:r>
                      <a:r>
                        <a:rPr lang="en-US" sz="1600" b="1">
                          <a:solidFill>
                            <a:srgbClr val="000000"/>
                          </a:solidFill>
                          <a:effectLst/>
                          <a:latin typeface="Times New Roman"/>
                        </a:rPr>
                        <a:t>] </a:t>
                      </a:r>
                      <a:endParaRPr lang="en-US" sz="1600" b="1">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42 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42 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42 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42 </a:t>
                      </a:r>
                      <a:endParaRPr lang="en-US" sz="1600">
                        <a:solidFill>
                          <a:srgbClr val="538135"/>
                        </a:solidFill>
                        <a:effectLst/>
                        <a:latin typeface="Times New Roman"/>
                      </a:endParaRPr>
                    </a:p>
                  </a:txBody>
                  <a:tcPr marL="66675" marR="66675">
                    <a:lnL>
                      <a:noFill/>
                    </a:lnL>
                    <a:lnR>
                      <a:noFill/>
                    </a:lnR>
                    <a:lnT>
                      <a:noFill/>
                    </a:lnT>
                    <a:lnB>
                      <a:noFill/>
                    </a:lnB>
                    <a:noFill/>
                  </a:tcPr>
                </a:tc>
                <a:tc>
                  <a:txBody>
                    <a:bodyPr/>
                    <a:lstStyle/>
                    <a:p>
                      <a:pPr algn="ctr" rtl="0" fontAlgn="base">
                        <a:lnSpc>
                          <a:spcPts val="1710"/>
                        </a:lnSpc>
                        <a:buNone/>
                      </a:pPr>
                      <a:r>
                        <a:rPr lang="en-US" sz="1600">
                          <a:solidFill>
                            <a:srgbClr val="000000"/>
                          </a:solidFill>
                          <a:effectLst/>
                          <a:latin typeface="Times New Roman"/>
                        </a:rPr>
                        <a:t>42 </a:t>
                      </a:r>
                      <a:endParaRPr lang="en-US" sz="1600">
                        <a:solidFill>
                          <a:srgbClr val="538135"/>
                        </a:solidFill>
                        <a:effectLst/>
                        <a:latin typeface="Times New Roman"/>
                      </a:endParaRPr>
                    </a:p>
                  </a:txBody>
                  <a:tcPr marL="66675" marR="66675">
                    <a:lnL>
                      <a:noFill/>
                    </a:lnL>
                    <a:lnR>
                      <a:noFill/>
                    </a:lnR>
                    <a:lnT>
                      <a:noFill/>
                    </a:lnT>
                    <a:lnB>
                      <a:noFill/>
                    </a:lnB>
                    <a:noFill/>
                  </a:tcPr>
                </a:tc>
                <a:extLst>
                  <a:ext uri="{0D108BD9-81ED-4DB2-BD59-A6C34878D82A}">
                    <a16:rowId xmlns:a16="http://schemas.microsoft.com/office/drawing/2014/main" val="995520333"/>
                  </a:ext>
                </a:extLst>
              </a:tr>
              <a:tr h="190500">
                <a:tc>
                  <a:txBody>
                    <a:bodyPr/>
                    <a:lstStyle/>
                    <a:p>
                      <a:pPr rtl="0" fontAlgn="base">
                        <a:lnSpc>
                          <a:spcPts val="1710"/>
                        </a:lnSpc>
                        <a:buNone/>
                      </a:pPr>
                      <a:r>
                        <a:rPr lang="en-US" sz="1600" b="1">
                          <a:solidFill>
                            <a:srgbClr val="000000"/>
                          </a:solidFill>
                          <a:effectLst/>
                          <a:latin typeface="Times New Roman"/>
                        </a:rPr>
                        <a:t>Polarization [%] </a:t>
                      </a:r>
                      <a:endParaRPr lang="en-US" sz="1600" b="1">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a:solidFill>
                            <a:srgbClr val="000000"/>
                          </a:solidFill>
                          <a:effectLst/>
                          <a:latin typeface="Times New Roman"/>
                        </a:rPr>
                        <a:t>75 </a:t>
                      </a:r>
                      <a:endParaRPr lang="en-US" sz="1600">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a:solidFill>
                            <a:srgbClr val="000000"/>
                          </a:solidFill>
                          <a:effectLst/>
                          <a:latin typeface="Times New Roman"/>
                        </a:rPr>
                        <a:t>- </a:t>
                      </a:r>
                      <a:endParaRPr lang="en-US" sz="1600">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a:solidFill>
                            <a:srgbClr val="000000"/>
                          </a:solidFill>
                          <a:effectLst/>
                          <a:latin typeface="Times New Roman"/>
                        </a:rPr>
                        <a:t>75 </a:t>
                      </a:r>
                      <a:endParaRPr lang="en-US" sz="1600">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a:solidFill>
                            <a:srgbClr val="000000"/>
                          </a:solidFill>
                          <a:effectLst/>
                          <a:latin typeface="Times New Roman"/>
                        </a:rPr>
                        <a:t>- </a:t>
                      </a:r>
                      <a:endParaRPr lang="en-US" sz="1600">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tc>
                  <a:txBody>
                    <a:bodyPr/>
                    <a:lstStyle/>
                    <a:p>
                      <a:pPr algn="ctr" rtl="0" fontAlgn="base">
                        <a:lnSpc>
                          <a:spcPts val="1710"/>
                        </a:lnSpc>
                        <a:buNone/>
                      </a:pPr>
                      <a:r>
                        <a:rPr lang="en-US" sz="1600">
                          <a:solidFill>
                            <a:srgbClr val="000000"/>
                          </a:solidFill>
                          <a:effectLst/>
                          <a:latin typeface="Times New Roman"/>
                        </a:rPr>
                        <a:t>- </a:t>
                      </a:r>
                      <a:endParaRPr lang="en-US" sz="1600">
                        <a:solidFill>
                          <a:srgbClr val="538135"/>
                        </a:solidFill>
                        <a:effectLst/>
                        <a:latin typeface="Times New Roman"/>
                      </a:endParaRPr>
                    </a:p>
                  </a:txBody>
                  <a:tcPr marL="66675" marR="66675">
                    <a:lnL>
                      <a:noFill/>
                    </a:lnL>
                    <a:lnR>
                      <a:noFill/>
                    </a:lnR>
                    <a:lnT>
                      <a:noFill/>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283073942"/>
                  </a:ext>
                </a:extLst>
              </a:tr>
            </a:tbl>
          </a:graphicData>
        </a:graphic>
      </p:graphicFrame>
      <p:sp>
        <p:nvSpPr>
          <p:cNvPr id="4" name="Slide Number Placeholder 3">
            <a:extLst>
              <a:ext uri="{FF2B5EF4-FFF2-40B4-BE49-F238E27FC236}">
                <a16:creationId xmlns:a16="http://schemas.microsoft.com/office/drawing/2014/main" id="{9D3F9530-FE67-8F93-2EE5-774C07A9BDCB}"/>
              </a:ext>
            </a:extLst>
          </p:cNvPr>
          <p:cNvSpPr>
            <a:spLocks noGrp="1"/>
          </p:cNvSpPr>
          <p:nvPr>
            <p:ph type="sldNum" sz="quarter" idx="4"/>
          </p:nvPr>
        </p:nvSpPr>
        <p:spPr/>
        <p:txBody>
          <a:bodyPr/>
          <a:lstStyle/>
          <a:p>
            <a:fld id="{933A556B-7C63-244D-9B7C-B0EA8042B330}" type="slidenum">
              <a:rPr lang="en-US" smtClean="0"/>
              <a:pPr/>
              <a:t>5</a:t>
            </a:fld>
            <a:endParaRPr lang="en-US" sz="750"/>
          </a:p>
        </p:txBody>
      </p:sp>
      <p:pic>
        <p:nvPicPr>
          <p:cNvPr id="7" name="Picture 6" descr="In Progress color icon in PNG, SVG">
            <a:extLst>
              <a:ext uri="{FF2B5EF4-FFF2-40B4-BE49-F238E27FC236}">
                <a16:creationId xmlns:a16="http://schemas.microsoft.com/office/drawing/2014/main" id="{7F5507AB-5D9F-02D3-3663-B5B65F43835F}"/>
              </a:ext>
            </a:extLst>
          </p:cNvPr>
          <p:cNvPicPr>
            <a:picLocks noChangeAspect="1"/>
          </p:cNvPicPr>
          <p:nvPr/>
        </p:nvPicPr>
        <p:blipFill>
          <a:blip r:embed="rId2"/>
          <a:stretch>
            <a:fillRect/>
          </a:stretch>
        </p:blipFill>
        <p:spPr>
          <a:xfrm>
            <a:off x="9447486" y="1939159"/>
            <a:ext cx="2743200" cy="2743200"/>
          </a:xfrm>
          <a:prstGeom prst="rect">
            <a:avLst/>
          </a:prstGeom>
        </p:spPr>
      </p:pic>
      <p:sp>
        <p:nvSpPr>
          <p:cNvPr id="8" name="TextBox 7">
            <a:extLst>
              <a:ext uri="{FF2B5EF4-FFF2-40B4-BE49-F238E27FC236}">
                <a16:creationId xmlns:a16="http://schemas.microsoft.com/office/drawing/2014/main" id="{27447313-0FB2-DBF7-AF44-EFBAB6428759}"/>
              </a:ext>
            </a:extLst>
          </p:cNvPr>
          <p:cNvSpPr txBox="1"/>
          <p:nvPr/>
        </p:nvSpPr>
        <p:spPr>
          <a:xfrm>
            <a:off x="781707" y="5268311"/>
            <a:ext cx="108387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rPr>
              <a:t>Table 1 lists the beam species and their parameters expected to be needed in the first few years of the EIC physics program. All parameters are specified at AGS extraction. Most requirement parameters are driven by the EIC physics goals including polarization and luminosity. Others are consistent with what have been demonstrated by the HIC during RHIC operation.</a:t>
            </a:r>
            <a:r>
              <a:rPr sz="1600">
                <a:latin typeface="Times New Roman"/>
                <a:ea typeface="Times New Roman"/>
                <a:cs typeface="Times New Roman"/>
              </a:rPr>
              <a:t> </a:t>
            </a:r>
            <a:endParaRPr lang="en-US" sz="1600"/>
          </a:p>
          <a:p>
            <a:pPr algn="ctr"/>
            <a:endParaRPr lang="en-US" sz="1600"/>
          </a:p>
        </p:txBody>
      </p:sp>
    </p:spTree>
    <p:extLst>
      <p:ext uri="{BB962C8B-B14F-4D97-AF65-F5344CB8AC3E}">
        <p14:creationId xmlns:p14="http://schemas.microsoft.com/office/powerpoint/2010/main" val="114326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91CF-4964-C013-ED38-D342156C15B0}"/>
              </a:ext>
            </a:extLst>
          </p:cNvPr>
          <p:cNvSpPr>
            <a:spLocks noGrp="1"/>
          </p:cNvSpPr>
          <p:nvPr>
            <p:ph type="title"/>
          </p:nvPr>
        </p:nvSpPr>
        <p:spPr/>
        <p:txBody>
          <a:bodyPr/>
          <a:lstStyle/>
          <a:p>
            <a:r>
              <a:rPr lang="en-US" dirty="0"/>
              <a:t>Additional developments in the injectors</a:t>
            </a:r>
          </a:p>
        </p:txBody>
      </p:sp>
      <p:sp>
        <p:nvSpPr>
          <p:cNvPr id="3" name="Content Placeholder 2">
            <a:extLst>
              <a:ext uri="{FF2B5EF4-FFF2-40B4-BE49-F238E27FC236}">
                <a16:creationId xmlns:a16="http://schemas.microsoft.com/office/drawing/2014/main" id="{C15BC789-4D06-0750-8BD6-44830CB7BE85}"/>
              </a:ext>
            </a:extLst>
          </p:cNvPr>
          <p:cNvSpPr>
            <a:spLocks noGrp="1"/>
          </p:cNvSpPr>
          <p:nvPr>
            <p:ph idx="1"/>
          </p:nvPr>
        </p:nvSpPr>
        <p:spPr/>
        <p:txBody>
          <a:bodyPr vert="horz" lIns="91440" tIns="45720" rIns="91440" bIns="45720" rtlCol="0" anchor="t">
            <a:normAutofit/>
          </a:bodyPr>
          <a:lstStyle/>
          <a:p>
            <a:pPr marL="342900" indent="-342900">
              <a:spcBef>
                <a:spcPts val="600"/>
              </a:spcBef>
              <a:spcAft>
                <a:spcPts val="600"/>
              </a:spcAft>
              <a:buFont typeface="Wingdings" pitchFamily="2" charset="2"/>
              <a:buChar char="§"/>
            </a:pPr>
            <a:r>
              <a:rPr lang="en-US" dirty="0"/>
              <a:t>ANL (MEP Group), with University of Kentucky, is developing </a:t>
            </a:r>
            <a:r>
              <a:rPr lang="en-US" b="1" dirty="0"/>
              <a:t>polarized Li-6 and Li-7 sources</a:t>
            </a:r>
            <a:endParaRPr lang="en-US" dirty="0"/>
          </a:p>
          <a:p>
            <a:pPr lvl="1">
              <a:spcBef>
                <a:spcPts val="600"/>
              </a:spcBef>
              <a:spcAft>
                <a:spcPts val="600"/>
              </a:spcAft>
              <a:buFont typeface="Wingdings" pitchFamily="2" charset="2"/>
              <a:buChar char="§"/>
            </a:pPr>
            <a:r>
              <a:rPr lang="en-US" dirty="0"/>
              <a:t>Early-stage effort</a:t>
            </a:r>
          </a:p>
          <a:p>
            <a:pPr lvl="1">
              <a:spcBef>
                <a:spcPts val="600"/>
              </a:spcBef>
              <a:spcAft>
                <a:spcPts val="600"/>
              </a:spcAft>
              <a:buFont typeface="Wingdings" pitchFamily="2" charset="2"/>
              <a:buChar char="§"/>
            </a:pPr>
            <a:r>
              <a:rPr lang="en-US" dirty="0"/>
              <a:t>Would expand available polarized species for EIC</a:t>
            </a:r>
          </a:p>
          <a:p>
            <a:pPr lvl="1">
              <a:spcBef>
                <a:spcPts val="600"/>
              </a:spcBef>
              <a:spcAft>
                <a:spcPts val="600"/>
              </a:spcAft>
              <a:buFont typeface="Wingdings" pitchFamily="2" charset="2"/>
              <a:buChar char="§"/>
            </a:pPr>
            <a:r>
              <a:rPr lang="en-US" dirty="0"/>
              <a:t>Can be installed at </a:t>
            </a:r>
            <a:r>
              <a:rPr lang="en-US" b="1" dirty="0"/>
              <a:t>EBIS</a:t>
            </a:r>
            <a:endParaRPr lang="en-US" dirty="0"/>
          </a:p>
          <a:p>
            <a:pPr marL="342900" indent="-342900">
              <a:spcBef>
                <a:spcPts val="600"/>
              </a:spcBef>
              <a:spcAft>
                <a:spcPts val="600"/>
              </a:spcAft>
              <a:buFont typeface="Wingdings" pitchFamily="2" charset="2"/>
              <a:buChar char="§"/>
            </a:pPr>
            <a:r>
              <a:rPr lang="en-US" dirty="0"/>
              <a:t>A promising option for </a:t>
            </a:r>
            <a:r>
              <a:rPr lang="en-US" b="1" dirty="0"/>
              <a:t>polarized deuterons</a:t>
            </a:r>
            <a:r>
              <a:rPr lang="en-US" dirty="0"/>
              <a:t>:</a:t>
            </a:r>
          </a:p>
          <a:p>
            <a:pPr lvl="1">
              <a:spcBef>
                <a:spcPts val="600"/>
              </a:spcBef>
              <a:spcAft>
                <a:spcPts val="600"/>
              </a:spcAft>
              <a:buFont typeface="Wingdings" pitchFamily="2" charset="2"/>
              <a:buChar char="§"/>
            </a:pPr>
            <a:r>
              <a:rPr lang="en-US" dirty="0"/>
              <a:t>Use existing </a:t>
            </a:r>
            <a:r>
              <a:rPr lang="en-US" b="1" dirty="0"/>
              <a:t>COSY polarized source</a:t>
            </a:r>
            <a:r>
              <a:rPr lang="en-US" dirty="0"/>
              <a:t> at BNL Tandem</a:t>
            </a:r>
          </a:p>
          <a:p>
            <a:pPr marL="342900" indent="-342900">
              <a:spcBef>
                <a:spcPts val="600"/>
              </a:spcBef>
              <a:spcAft>
                <a:spcPts val="600"/>
              </a:spcAft>
              <a:buFont typeface="Wingdings" pitchFamily="2" charset="2"/>
              <a:buChar char="§"/>
            </a:pPr>
            <a:r>
              <a:rPr lang="en-US" dirty="0"/>
              <a:t>Ongoing development of </a:t>
            </a:r>
            <a:r>
              <a:rPr lang="en-US" b="1" dirty="0"/>
              <a:t>polarized ³He</a:t>
            </a:r>
            <a:r>
              <a:rPr lang="en-US" dirty="0"/>
              <a:t> in the Hadron Injector Complex</a:t>
            </a:r>
          </a:p>
          <a:p>
            <a:pPr marL="0" indent="0"/>
            <a:endParaRPr lang="en-US" dirty="0">
              <a:latin typeface="Arial"/>
              <a:cs typeface="Arial"/>
            </a:endParaRPr>
          </a:p>
          <a:p>
            <a:pPr marL="342900" indent="-342900">
              <a:buFont typeface="Wingdings" panose="020B0604020202020204" pitchFamily="34" charset="0"/>
              <a:buChar char="§"/>
            </a:pPr>
            <a:endParaRPr lang="en-US" sz="1200" dirty="0">
              <a:highlight>
                <a:srgbClr val="FFFFFF"/>
              </a:highlight>
              <a:latin typeface="Times New Roman"/>
              <a:cs typeface="Times New Roman"/>
            </a:endParaRPr>
          </a:p>
        </p:txBody>
      </p:sp>
      <p:sp>
        <p:nvSpPr>
          <p:cNvPr id="4" name="Slide Number Placeholder 3">
            <a:extLst>
              <a:ext uri="{FF2B5EF4-FFF2-40B4-BE49-F238E27FC236}">
                <a16:creationId xmlns:a16="http://schemas.microsoft.com/office/drawing/2014/main" id="{7764F77B-CAC7-1FE0-0765-610ED3AC673D}"/>
              </a:ext>
            </a:extLst>
          </p:cNvPr>
          <p:cNvSpPr>
            <a:spLocks noGrp="1"/>
          </p:cNvSpPr>
          <p:nvPr>
            <p:ph type="sldNum" sz="quarter" idx="4"/>
          </p:nvPr>
        </p:nvSpPr>
        <p:spPr/>
        <p:txBody>
          <a:bodyPr/>
          <a:lstStyle/>
          <a:p>
            <a:fld id="{933A556B-7C63-244D-9B7C-B0EA8042B330}" type="slidenum">
              <a:rPr lang="en-US" smtClean="0"/>
              <a:pPr/>
              <a:t>6</a:t>
            </a:fld>
            <a:endParaRPr lang="en-US" sz="750"/>
          </a:p>
        </p:txBody>
      </p:sp>
    </p:spTree>
    <p:extLst>
      <p:ext uri="{BB962C8B-B14F-4D97-AF65-F5344CB8AC3E}">
        <p14:creationId xmlns:p14="http://schemas.microsoft.com/office/powerpoint/2010/main" val="329053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3F70A-8AFC-2644-545B-6978E1A44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80D60-75A5-1CA4-FBAD-6F81EE5E0865}"/>
              </a:ext>
            </a:extLst>
          </p:cNvPr>
          <p:cNvSpPr>
            <a:spLocks noGrp="1"/>
          </p:cNvSpPr>
          <p:nvPr>
            <p:ph type="title"/>
          </p:nvPr>
        </p:nvSpPr>
        <p:spPr>
          <a:xfrm>
            <a:off x="355257" y="-91072"/>
            <a:ext cx="11049000" cy="1325563"/>
          </a:xfrm>
        </p:spPr>
        <p:txBody>
          <a:bodyPr>
            <a:normAutofit/>
          </a:bodyPr>
          <a:lstStyle/>
          <a:p>
            <a:r>
              <a:rPr lang="en-US" sz="3600" dirty="0"/>
              <a:t>Polarized </a:t>
            </a:r>
            <a:r>
              <a:rPr lang="en-US" sz="3600" baseline="30000" dirty="0"/>
              <a:t>3</a:t>
            </a:r>
            <a:r>
              <a:rPr lang="en-US" sz="3600" dirty="0"/>
              <a:t>He at the Hadron Injector Complex</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942875D2-0F9F-A1D2-04D9-8E00CB68BDCF}"/>
                  </a:ext>
                </a:extLst>
              </p:cNvPr>
              <p:cNvSpPr>
                <a:spLocks noGrp="1"/>
              </p:cNvSpPr>
              <p:nvPr>
                <p:ph idx="1"/>
              </p:nvPr>
            </p:nvSpPr>
            <p:spPr>
              <a:xfrm>
                <a:off x="557607" y="895352"/>
                <a:ext cx="11634393" cy="5421245"/>
              </a:xfrm>
            </p:spPr>
            <p:txBody>
              <a:bodyPr>
                <a:normAutofit lnSpcReduction="10000"/>
              </a:bodyPr>
              <a:lstStyle/>
              <a:p>
                <a:pPr marL="0" indent="0"/>
                <a:r>
                  <a:rPr lang="en-US" sz="2400" dirty="0"/>
                  <a:t>Development plan:</a:t>
                </a:r>
              </a:p>
              <a:p>
                <a:pPr marL="285750" indent="-285750">
                  <a:buFont typeface="Arial" panose="020B0604020202020204" pitchFamily="34" charset="0"/>
                  <a:buChar char="•"/>
                </a:pPr>
                <a:r>
                  <a:rPr lang="en-US" sz="2400" dirty="0"/>
                  <a:t>2026-2027:Design, install &amp; commission a polarimeter for Booster.</a:t>
                </a:r>
              </a:p>
              <a:p>
                <a:pPr marL="285750" indent="-285750">
                  <a:buFont typeface="Arial" panose="020B0604020202020204" pitchFamily="34" charset="0"/>
                  <a:buChar char="•"/>
                </a:pPr>
                <a:r>
                  <a:rPr lang="en-US" sz="2400" dirty="0"/>
                  <a:t>2027-2028: Commission polarized </a:t>
                </a:r>
                <a:r>
                  <a:rPr lang="en-US" sz="2400" baseline="30000" dirty="0"/>
                  <a:t>3</a:t>
                </a:r>
                <a:r>
                  <a:rPr lang="en-US" sz="2400" dirty="0"/>
                  <a:t>He in the Booster up to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𝛾</m:t>
                        </m:r>
                      </m:e>
                    </m:d>
                    <m:r>
                      <a:rPr lang="en-US" sz="2400" i="1">
                        <a:latin typeface="Cambria Math" panose="02040503050406030204" pitchFamily="18" charset="0"/>
                      </a:rPr>
                      <m:t>=</m:t>
                    </m:r>
                    <m:r>
                      <a:rPr lang="en-US" sz="2400" b="0" i="1" smtClean="0">
                        <a:latin typeface="Cambria Math" panose="02040503050406030204" pitchFamily="18" charset="0"/>
                      </a:rPr>
                      <m:t>7</m:t>
                    </m:r>
                    <m:r>
                      <a:rPr lang="en-US" sz="2400" i="1">
                        <a:latin typeface="Cambria Math" panose="02040503050406030204" pitchFamily="18" charset="0"/>
                      </a:rPr>
                      <m:t>.5</m:t>
                    </m:r>
                  </m:oMath>
                </a14:m>
                <a:r>
                  <a:rPr lang="en-US" sz="2400" dirty="0"/>
                  <a:t> and study up to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𝛾</m:t>
                        </m:r>
                      </m:e>
                    </m:d>
                    <m:r>
                      <a:rPr lang="en-US" sz="2400" i="1">
                        <a:latin typeface="Cambria Math" panose="02040503050406030204" pitchFamily="18" charset="0"/>
                      </a:rPr>
                      <m:t>=10</m:t>
                    </m:r>
                  </m:oMath>
                </a14:m>
                <a:r>
                  <a:rPr lang="en-US" sz="2400" dirty="0"/>
                  <a:t>.</a:t>
                </a:r>
              </a:p>
              <a:p>
                <a:pPr marL="742950" lvl="1" indent="-285750"/>
                <a:r>
                  <a:rPr lang="en-US" sz="1800" dirty="0"/>
                  <a:t>Optimize and study the dynamics of the imperfection resonances.</a:t>
                </a:r>
              </a:p>
              <a:p>
                <a:pPr marL="742950" lvl="1" indent="-285750"/>
                <a:r>
                  <a:rPr lang="en-US" sz="1800" dirty="0"/>
                  <a:t>Study crossing the two intrinsic resonances above </a:t>
                </a:r>
                <a14:m>
                  <m:oMath xmlns:m="http://schemas.openxmlformats.org/officeDocument/2006/math">
                    <m:d>
                      <m:dPr>
                        <m:begChr m:val="|"/>
                        <m:endChr m:val="|"/>
                        <m:ctrlPr>
                          <a:rPr lang="en-US" sz="1800" i="1">
                            <a:latin typeface="Cambria Math" panose="02040503050406030204" pitchFamily="18" charset="0"/>
                          </a:rPr>
                        </m:ctrlPr>
                      </m:dPr>
                      <m:e>
                        <m:r>
                          <a:rPr lang="en-US" sz="1800" i="1">
                            <a:latin typeface="Cambria Math" panose="02040503050406030204" pitchFamily="18" charset="0"/>
                          </a:rPr>
                          <m:t>𝐺</m:t>
                        </m:r>
                        <m:r>
                          <a:rPr lang="en-US" sz="1800" i="1">
                            <a:latin typeface="Cambria Math" panose="02040503050406030204" pitchFamily="18" charset="0"/>
                          </a:rPr>
                          <m:t>𝛾</m:t>
                        </m:r>
                      </m:e>
                    </m:d>
                    <m:r>
                      <a:rPr lang="en-US" sz="1800" i="1">
                        <a:latin typeface="Cambria Math" panose="02040503050406030204" pitchFamily="18" charset="0"/>
                      </a:rPr>
                      <m:t>=7.5</m:t>
                    </m:r>
                  </m:oMath>
                </a14:m>
                <a:r>
                  <a:rPr lang="en-US" sz="1800" dirty="0"/>
                  <a:t>.</a:t>
                </a:r>
              </a:p>
              <a:p>
                <a:pPr marL="285750" indent="-285750">
                  <a:buFont typeface="Arial" panose="020B0604020202020204" pitchFamily="34" charset="0"/>
                  <a:buChar char="•"/>
                </a:pPr>
                <a:r>
                  <a:rPr lang="en-US" sz="2400" dirty="0"/>
                  <a:t>2029-2030: Commission polarized </a:t>
                </a:r>
                <a:r>
                  <a:rPr lang="en-US" sz="2400" baseline="30000" dirty="0"/>
                  <a:t>3</a:t>
                </a:r>
                <a:r>
                  <a:rPr lang="en-US" sz="2400" dirty="0"/>
                  <a:t>He in the AGS up to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𝐺</m:t>
                        </m:r>
                        <m:r>
                          <a:rPr lang="en-US" sz="2400" i="1">
                            <a:latin typeface="Cambria Math" panose="02040503050406030204" pitchFamily="18" charset="0"/>
                          </a:rPr>
                          <m:t>𝛾</m:t>
                        </m:r>
                      </m:e>
                    </m:d>
                    <m:r>
                      <a:rPr lang="en-US" sz="2400" i="1">
                        <a:latin typeface="Cambria Math" panose="02040503050406030204" pitchFamily="18" charset="0"/>
                      </a:rPr>
                      <m:t>=</m:t>
                    </m:r>
                    <m:r>
                      <a:rPr lang="en-US" sz="2400" b="0" i="1" smtClean="0">
                        <a:latin typeface="Cambria Math" panose="02040503050406030204" pitchFamily="18" charset="0"/>
                      </a:rPr>
                      <m:t>49</m:t>
                    </m:r>
                    <m:r>
                      <a:rPr lang="en-US" sz="2400" i="1">
                        <a:latin typeface="Cambria Math" panose="02040503050406030204" pitchFamily="18" charset="0"/>
                      </a:rPr>
                      <m:t>.</m:t>
                    </m:r>
                    <m:r>
                      <a:rPr lang="en-US" sz="2400" b="0" i="1" smtClean="0">
                        <a:latin typeface="Cambria Math" panose="02040503050406030204" pitchFamily="18" charset="0"/>
                      </a:rPr>
                      <m:t>5</m:t>
                    </m:r>
                  </m:oMath>
                </a14:m>
                <a:r>
                  <a:rPr lang="en-US" sz="2400" dirty="0"/>
                  <a:t>.</a:t>
                </a:r>
              </a:p>
              <a:p>
                <a:pPr marL="742950" lvl="1" indent="-285750"/>
                <a:r>
                  <a:rPr lang="en-US" sz="1800" dirty="0"/>
                  <a:t>Optimize early portion of ramp below </a:t>
                </a:r>
                <a14:m>
                  <m:oMath xmlns:m="http://schemas.openxmlformats.org/officeDocument/2006/math">
                    <m:d>
                      <m:dPr>
                        <m:begChr m:val="|"/>
                        <m:endChr m:val="|"/>
                        <m:ctrlPr>
                          <a:rPr lang="en-US" sz="1800" i="1">
                            <a:latin typeface="Cambria Math" panose="02040503050406030204" pitchFamily="18" charset="0"/>
                          </a:rPr>
                        </m:ctrlPr>
                      </m:dPr>
                      <m:e>
                        <m:r>
                          <a:rPr lang="en-US" sz="1800" i="1">
                            <a:latin typeface="Cambria Math" panose="02040503050406030204" pitchFamily="18" charset="0"/>
                          </a:rPr>
                          <m:t>𝐺</m:t>
                        </m:r>
                        <m:r>
                          <a:rPr lang="en-US" sz="1800" i="1">
                            <a:latin typeface="Cambria Math" panose="02040503050406030204" pitchFamily="18" charset="0"/>
                          </a:rPr>
                          <m:t>𝛾</m:t>
                        </m:r>
                      </m:e>
                    </m:d>
                    <m:r>
                      <a:rPr lang="en-US" sz="1800" i="1">
                        <a:latin typeface="Cambria Math" panose="02040503050406030204" pitchFamily="18" charset="0"/>
                      </a:rPr>
                      <m:t>=</m:t>
                    </m:r>
                    <m:r>
                      <a:rPr lang="en-US" sz="1800" b="0" i="1" smtClean="0">
                        <a:latin typeface="Cambria Math" panose="02040503050406030204" pitchFamily="18" charset="0"/>
                      </a:rPr>
                      <m:t>10</m:t>
                    </m:r>
                    <m:r>
                      <a:rPr lang="en-US" sz="1800" i="1">
                        <a:latin typeface="Cambria Math" panose="02040503050406030204" pitchFamily="18" charset="0"/>
                      </a:rPr>
                      <m:t>.5</m:t>
                    </m:r>
                    <m:r>
                      <a:rPr lang="en-US" sz="1800" b="0" i="1" smtClean="0">
                        <a:latin typeface="Cambria Math" panose="02040503050406030204" pitchFamily="18" charset="0"/>
                      </a:rPr>
                      <m:t>.</m:t>
                    </m:r>
                  </m:oMath>
                </a14:m>
                <a:endParaRPr lang="en-US" sz="1800" dirty="0"/>
              </a:p>
              <a:p>
                <a:pPr marL="742950" lvl="1" indent="-285750"/>
                <a:r>
                  <a:rPr lang="en-US" sz="1800" dirty="0"/>
                  <a:t>Study polarization transmission in the spin-tune gap as a function of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𝑄</m:t>
                        </m:r>
                      </m:e>
                      <m:sub>
                        <m:r>
                          <a:rPr lang="en-US" sz="1800" b="0" i="1" smtClean="0">
                            <a:latin typeface="Cambria Math" panose="02040503050406030204" pitchFamily="18" charset="0"/>
                          </a:rPr>
                          <m:t>𝑥</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𝑄</m:t>
                        </m:r>
                      </m:e>
                      <m:sub>
                        <m:r>
                          <a:rPr lang="en-US" sz="1800" b="0" i="1" smtClean="0">
                            <a:latin typeface="Cambria Math" panose="02040503050406030204" pitchFamily="18" charset="0"/>
                          </a:rPr>
                          <m:t>𝑦</m:t>
                        </m:r>
                      </m:sub>
                    </m:sSub>
                  </m:oMath>
                </a14:m>
                <a:r>
                  <a:rPr lang="en-US" sz="1800" dirty="0"/>
                  <a:t>.</a:t>
                </a:r>
              </a:p>
              <a:p>
                <a:pPr marL="742950" lvl="1" indent="-285750"/>
                <a:r>
                  <a:rPr lang="en-US" sz="1800" dirty="0"/>
                  <a:t>Study transmission across the </a:t>
                </a:r>
                <a14:m>
                  <m:oMath xmlns:m="http://schemas.openxmlformats.org/officeDocument/2006/math">
                    <m:d>
                      <m:dPr>
                        <m:begChr m:val="|"/>
                        <m:endChr m:val="|"/>
                        <m:ctrlPr>
                          <a:rPr lang="en-US" sz="1800" i="1" smtClean="0">
                            <a:latin typeface="Cambria Math" panose="02040503050406030204" pitchFamily="18" charset="0"/>
                          </a:rPr>
                        </m:ctrlPr>
                      </m:dPr>
                      <m:e>
                        <m:r>
                          <a:rPr lang="en-US" sz="1800" i="1">
                            <a:latin typeface="Cambria Math" panose="02040503050406030204" pitchFamily="18" charset="0"/>
                          </a:rPr>
                          <m:t>𝐺</m:t>
                        </m:r>
                        <m:r>
                          <a:rPr lang="en-US" sz="1800" i="1">
                            <a:latin typeface="Cambria Math" panose="02040503050406030204" pitchFamily="18" charset="0"/>
                          </a:rPr>
                          <m:t>𝛾</m:t>
                        </m:r>
                      </m:e>
                    </m:d>
                    <m:r>
                      <a:rPr lang="en-US" sz="1800" i="1">
                        <a:latin typeface="Cambria Math" panose="02040503050406030204" pitchFamily="18" charset="0"/>
                      </a:rPr>
                      <m:t>=</m:t>
                    </m:r>
                    <m:r>
                      <a:rPr lang="en-US" sz="1800" b="0" i="1" smtClean="0">
                        <a:latin typeface="Cambria Math" panose="02040503050406030204" pitchFamily="18" charset="0"/>
                      </a:rPr>
                      <m:t>60−</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𝜈</m:t>
                        </m:r>
                      </m:e>
                      <m:sub>
                        <m:r>
                          <a:rPr lang="en-US" sz="1800" b="0" i="1" smtClean="0">
                            <a:latin typeface="Cambria Math" panose="02040503050406030204" pitchFamily="18" charset="0"/>
                          </a:rPr>
                          <m:t>𝑦</m:t>
                        </m:r>
                      </m:sub>
                    </m:sSub>
                  </m:oMath>
                </a14:m>
                <a:r>
                  <a:rPr lang="en-US" sz="1800" dirty="0"/>
                  <a:t>.</a:t>
                </a:r>
              </a:p>
              <a:p>
                <a:pPr marL="742950" lvl="1" indent="-285750"/>
                <a:r>
                  <a:rPr lang="en-US" sz="1800" dirty="0"/>
                  <a:t>Make determination for high energy </a:t>
                </a:r>
                <a:r>
                  <a:rPr lang="en-US" sz="1800" dirty="0" err="1"/>
                  <a:t>BtA</a:t>
                </a:r>
                <a:r>
                  <a:rPr lang="en-US" sz="1800" dirty="0"/>
                  <a:t> upgrade and determine need for upgrades.</a:t>
                </a:r>
              </a:p>
              <a:p>
                <a:pPr marL="742950" lvl="1" indent="-285750"/>
                <a:endParaRPr lang="en-US" sz="1800" dirty="0"/>
              </a:p>
              <a:p>
                <a:pPr marL="0" indent="0"/>
                <a:r>
                  <a:rPr lang="en-US" sz="1800" dirty="0"/>
                  <a:t>Investigating potential upgrades</a:t>
                </a:r>
              </a:p>
              <a:p>
                <a:pPr marL="457200" indent="-457200">
                  <a:buFont typeface="Arial" panose="020B0604020202020204" pitchFamily="34" charset="0"/>
                  <a:buChar char="•"/>
                </a:pPr>
                <a:r>
                  <a:rPr lang="en-US" sz="1900" dirty="0"/>
                  <a:t>Booster to AGS transfer line energy upgrade to support </a:t>
                </a:r>
                <a14:m>
                  <m:oMath xmlns:m="http://schemas.openxmlformats.org/officeDocument/2006/math">
                    <m:d>
                      <m:dPr>
                        <m:begChr m:val="|"/>
                        <m:endChr m:val="|"/>
                        <m:ctrlPr>
                          <a:rPr lang="en-US" sz="1900" i="1">
                            <a:latin typeface="Cambria Math" panose="02040503050406030204" pitchFamily="18" charset="0"/>
                          </a:rPr>
                        </m:ctrlPr>
                      </m:dPr>
                      <m:e>
                        <m:r>
                          <a:rPr lang="en-US" sz="1900" i="1">
                            <a:latin typeface="Cambria Math" panose="02040503050406030204" pitchFamily="18" charset="0"/>
                          </a:rPr>
                          <m:t>𝐺</m:t>
                        </m:r>
                        <m:r>
                          <a:rPr lang="en-US" sz="1900" i="1">
                            <a:latin typeface="Cambria Math" panose="02040503050406030204" pitchFamily="18" charset="0"/>
                          </a:rPr>
                          <m:t>𝛾</m:t>
                        </m:r>
                      </m:e>
                    </m:d>
                    <m:r>
                      <a:rPr lang="en-US" sz="1900" i="1">
                        <a:latin typeface="Cambria Math" panose="02040503050406030204" pitchFamily="18" charset="0"/>
                      </a:rPr>
                      <m:t>=</m:t>
                    </m:r>
                    <m:r>
                      <a:rPr lang="en-US" sz="1900" b="0" i="1" smtClean="0">
                        <a:latin typeface="Cambria Math" panose="02040503050406030204" pitchFamily="18" charset="0"/>
                      </a:rPr>
                      <m:t>10</m:t>
                    </m:r>
                    <m:r>
                      <a:rPr lang="en-US" sz="1900" i="1">
                        <a:latin typeface="Cambria Math" panose="02040503050406030204" pitchFamily="18" charset="0"/>
                      </a:rPr>
                      <m:t>.5</m:t>
                    </m:r>
                  </m:oMath>
                </a14:m>
                <a:r>
                  <a:rPr lang="en-US" sz="1900" dirty="0"/>
                  <a:t>.</a:t>
                </a:r>
              </a:p>
              <a:p>
                <a:pPr marL="457200" indent="-457200">
                  <a:buFont typeface="Arial" panose="020B0604020202020204" pitchFamily="34" charset="0"/>
                  <a:buChar char="•"/>
                </a:pPr>
                <a:r>
                  <a:rPr lang="en-US" sz="1900" dirty="0"/>
                  <a:t>An additional cold snake for crossing the </a:t>
                </a:r>
                <a14:m>
                  <m:oMath xmlns:m="http://schemas.openxmlformats.org/officeDocument/2006/math">
                    <m:d>
                      <m:dPr>
                        <m:begChr m:val="|"/>
                        <m:endChr m:val="|"/>
                        <m:ctrlPr>
                          <a:rPr lang="en-US" sz="1900" i="1" smtClean="0">
                            <a:latin typeface="Cambria Math" panose="02040503050406030204" pitchFamily="18" charset="0"/>
                          </a:rPr>
                        </m:ctrlPr>
                      </m:dPr>
                      <m:e>
                        <m:r>
                          <a:rPr lang="en-US" sz="1900" i="1">
                            <a:latin typeface="Cambria Math" panose="02040503050406030204" pitchFamily="18" charset="0"/>
                          </a:rPr>
                          <m:t>𝐺</m:t>
                        </m:r>
                        <m:r>
                          <a:rPr lang="en-US" sz="1900" i="1">
                            <a:latin typeface="Cambria Math" panose="02040503050406030204" pitchFamily="18" charset="0"/>
                          </a:rPr>
                          <m:t>𝛾</m:t>
                        </m:r>
                      </m:e>
                    </m:d>
                    <m:r>
                      <a:rPr lang="en-US" sz="1900" i="1">
                        <a:latin typeface="Cambria Math" panose="02040503050406030204" pitchFamily="18" charset="0"/>
                      </a:rPr>
                      <m:t>=</m:t>
                    </m:r>
                    <m:r>
                      <a:rPr lang="en-US" sz="1900" b="0" i="1" smtClean="0">
                        <a:latin typeface="Cambria Math" panose="02040503050406030204" pitchFamily="18" charset="0"/>
                      </a:rPr>
                      <m:t>60−</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𝜈</m:t>
                        </m:r>
                      </m:e>
                      <m:sub>
                        <m:r>
                          <a:rPr lang="en-US" sz="1900" b="0" i="1" smtClean="0">
                            <a:latin typeface="Cambria Math" panose="02040503050406030204" pitchFamily="18" charset="0"/>
                          </a:rPr>
                          <m:t>𝑦</m:t>
                        </m:r>
                      </m:sub>
                    </m:sSub>
                  </m:oMath>
                </a14:m>
                <a:r>
                  <a:rPr lang="en-US" sz="1900" b="0" dirty="0"/>
                  <a:t> resonance.</a:t>
                </a:r>
              </a:p>
              <a:p>
                <a:pPr marL="457200" indent="-457200">
                  <a:buFont typeface="Arial" panose="020B0604020202020204" pitchFamily="34" charset="0"/>
                  <a:buChar char="•"/>
                </a:pPr>
                <a:r>
                  <a:rPr lang="en-US" sz="1900" dirty="0"/>
                  <a:t>Booster corrector upgrades for generation of an appreciable spin-tune gap.</a:t>
                </a:r>
                <a:endParaRPr lang="en-US" sz="1900" b="0" dirty="0"/>
              </a:p>
              <a:p>
                <a:pPr marL="457200" indent="-457200">
                  <a:buFont typeface="Arial" panose="020B0604020202020204" pitchFamily="34" charset="0"/>
                  <a:buChar char="•"/>
                </a:pPr>
                <a:endParaRPr lang="en-US" dirty="0"/>
              </a:p>
            </p:txBody>
          </p:sp>
        </mc:Choice>
        <mc:Fallback>
          <p:sp>
            <p:nvSpPr>
              <p:cNvPr id="7" name="Content Placeholder 6">
                <a:extLst>
                  <a:ext uri="{FF2B5EF4-FFF2-40B4-BE49-F238E27FC236}">
                    <a16:creationId xmlns:a16="http://schemas.microsoft.com/office/drawing/2014/main" id="{942875D2-0F9F-A1D2-04D9-8E00CB68BDCF}"/>
                  </a:ext>
                </a:extLst>
              </p:cNvPr>
              <p:cNvSpPr>
                <a:spLocks noGrp="1" noRot="1" noChangeAspect="1" noMove="1" noResize="1" noEditPoints="1" noAdjustHandles="1" noChangeArrowheads="1" noChangeShapeType="1" noTextEdit="1"/>
              </p:cNvSpPr>
              <p:nvPr>
                <p:ph idx="1"/>
              </p:nvPr>
            </p:nvSpPr>
            <p:spPr>
              <a:xfrm>
                <a:off x="557607" y="895352"/>
                <a:ext cx="11634393" cy="5421245"/>
              </a:xfrm>
              <a:blipFill>
                <a:blip r:embed="rId2"/>
                <a:stretch>
                  <a:fillRect l="-763" t="-210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9BB2855-A965-3375-0FF3-2D7072734676}"/>
              </a:ext>
            </a:extLst>
          </p:cNvPr>
          <p:cNvSpPr>
            <a:spLocks noGrp="1"/>
          </p:cNvSpPr>
          <p:nvPr>
            <p:ph type="sldNum" sz="quarter" idx="4"/>
          </p:nvPr>
        </p:nvSpPr>
        <p:spPr/>
        <p:txBody>
          <a:bodyPr/>
          <a:lstStyle/>
          <a:p>
            <a:fld id="{933A556B-7C63-244D-9B7C-B0EA8042B330}" type="slidenum">
              <a:rPr lang="en-US" smtClean="0"/>
              <a:pPr/>
              <a:t>7</a:t>
            </a:fld>
            <a:endParaRPr lang="en-US" dirty="0"/>
          </a:p>
        </p:txBody>
      </p:sp>
      <p:sp>
        <p:nvSpPr>
          <p:cNvPr id="3" name="TextBox 2">
            <a:extLst>
              <a:ext uri="{FF2B5EF4-FFF2-40B4-BE49-F238E27FC236}">
                <a16:creationId xmlns:a16="http://schemas.microsoft.com/office/drawing/2014/main" id="{93036E3D-1ED8-4C55-DAEA-DFDDA3C91DC3}"/>
              </a:ext>
            </a:extLst>
          </p:cNvPr>
          <p:cNvSpPr txBox="1"/>
          <p:nvPr/>
        </p:nvSpPr>
        <p:spPr>
          <a:xfrm>
            <a:off x="4994041" y="6144986"/>
            <a:ext cx="2236510" cy="369332"/>
          </a:xfrm>
          <a:prstGeom prst="rect">
            <a:avLst/>
          </a:prstGeom>
          <a:noFill/>
        </p:spPr>
        <p:txBody>
          <a:bodyPr wrap="none" rtlCol="0">
            <a:spAutoFit/>
          </a:bodyPr>
          <a:lstStyle/>
          <a:p>
            <a:r>
              <a:rPr lang="en-US" dirty="0"/>
              <a:t>Courtesy of K. Hock</a:t>
            </a:r>
          </a:p>
        </p:txBody>
      </p:sp>
    </p:spTree>
    <p:extLst>
      <p:ext uri="{BB962C8B-B14F-4D97-AF65-F5344CB8AC3E}">
        <p14:creationId xmlns:p14="http://schemas.microsoft.com/office/powerpoint/2010/main" val="241017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CA19-B444-02FA-C04D-E6D2A3764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5E863-141F-E966-04A9-D29A78FC3F77}"/>
              </a:ext>
            </a:extLst>
          </p:cNvPr>
          <p:cNvSpPr>
            <a:spLocks noGrp="1"/>
          </p:cNvSpPr>
          <p:nvPr>
            <p:ph type="sldNum" sz="quarter" idx="4"/>
          </p:nvPr>
        </p:nvSpPr>
        <p:spPr/>
        <p:txBody>
          <a:bodyPr/>
          <a:lstStyle/>
          <a:p>
            <a:fld id="{933A556B-7C63-244D-9B7C-B0EA8042B330}" type="slidenum">
              <a:rPr lang="en-US" smtClean="0"/>
              <a:pPr/>
              <a:t>8</a:t>
            </a:fld>
            <a:endParaRPr lang="en-US"/>
          </a:p>
        </p:txBody>
      </p:sp>
      <p:sp>
        <p:nvSpPr>
          <p:cNvPr id="3" name="Title 2">
            <a:extLst>
              <a:ext uri="{FF2B5EF4-FFF2-40B4-BE49-F238E27FC236}">
                <a16:creationId xmlns:a16="http://schemas.microsoft.com/office/drawing/2014/main" id="{02539633-28D0-B55A-3FC3-83DB4D0E1369}"/>
              </a:ext>
            </a:extLst>
          </p:cNvPr>
          <p:cNvSpPr>
            <a:spLocks noGrp="1"/>
          </p:cNvSpPr>
          <p:nvPr>
            <p:ph type="ctrTitle"/>
          </p:nvPr>
        </p:nvSpPr>
        <p:spPr>
          <a:xfrm>
            <a:off x="366862" y="2683320"/>
            <a:ext cx="11169273" cy="1947460"/>
          </a:xfrm>
        </p:spPr>
        <p:txBody>
          <a:bodyPr/>
          <a:lstStyle/>
          <a:p>
            <a:pPr algn="ctr"/>
            <a:r>
              <a:rPr lang="en-US" dirty="0">
                <a:cs typeface="Arial"/>
              </a:rPr>
              <a:t>EIC Hadron Storage Ring</a:t>
            </a:r>
          </a:p>
        </p:txBody>
      </p:sp>
    </p:spTree>
    <p:extLst>
      <p:ext uri="{BB962C8B-B14F-4D97-AF65-F5344CB8AC3E}">
        <p14:creationId xmlns:p14="http://schemas.microsoft.com/office/powerpoint/2010/main" val="169587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515389" y="142012"/>
            <a:ext cx="9296489" cy="538515"/>
          </a:xfrm>
        </p:spPr>
        <p:txBody>
          <a:bodyPr>
            <a:normAutofit fontScale="90000"/>
          </a:bodyPr>
          <a:lstStyle/>
          <a:p>
            <a:r>
              <a:rPr lang="en-US" sz="4400">
                <a:solidFill>
                  <a:schemeClr val="tx1"/>
                </a:solidFill>
              </a:rPr>
              <a:t>Electron-Ion</a:t>
            </a:r>
            <a:r>
              <a:rPr lang="en-US" sz="4000">
                <a:solidFill>
                  <a:schemeClr val="tx1"/>
                </a:solidFill>
              </a:rPr>
              <a:t> </a:t>
            </a:r>
            <a:r>
              <a:rPr lang="en-US" sz="4400">
                <a:solidFill>
                  <a:schemeClr val="tx1"/>
                </a:solidFill>
              </a:rPr>
              <a:t>Collider </a:t>
            </a:r>
          </a:p>
        </p:txBody>
      </p:sp>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759337" y="961503"/>
            <a:ext cx="5957149" cy="5622794"/>
          </a:xfrm>
          <a:noFill/>
        </p:spPr>
        <p:txBody>
          <a:bodyPr vert="horz" lIns="91440" tIns="45720" rIns="91440" bIns="45720" rtlCol="0" anchor="t">
            <a:noAutofit/>
          </a:bodyPr>
          <a:lstStyle/>
          <a:p>
            <a:pPr marL="342900" indent="-342900">
              <a:buFont typeface="Wingdings" pitchFamily="2" charset="2"/>
              <a:buChar char="§"/>
            </a:pPr>
            <a:r>
              <a:rPr lang="en-US" sz="2000" b="1" dirty="0">
                <a:latin typeface="PT Sans"/>
                <a:cs typeface="Arial"/>
              </a:rPr>
              <a:t>Hadron Storage Ring (HSR)</a:t>
            </a:r>
            <a:r>
              <a:rPr lang="en-US" sz="2000" dirty="0">
                <a:latin typeface="PT Sans"/>
                <a:cs typeface="Arial"/>
              </a:rPr>
              <a:t> </a:t>
            </a:r>
            <a:r>
              <a:rPr lang="en-US" sz="2000" b="1" dirty="0">
                <a:latin typeface="PT Sans"/>
                <a:cs typeface="Arial"/>
              </a:rPr>
              <a:t>10-275 GeV</a:t>
            </a:r>
            <a:r>
              <a:rPr lang="en-US" sz="2000" dirty="0">
                <a:latin typeface="PT Sans"/>
                <a:cs typeface="Arial"/>
              </a:rPr>
              <a:t> </a:t>
            </a:r>
          </a:p>
          <a:p>
            <a:pPr lvl="1">
              <a:buFont typeface="Wingdings" pitchFamily="2" charset="2"/>
              <a:buChar char="§"/>
            </a:pPr>
            <a:r>
              <a:rPr lang="en-US" sz="1800" dirty="0">
                <a:solidFill>
                  <a:srgbClr val="00B0F0"/>
                </a:solidFill>
                <a:latin typeface="PT Sans"/>
                <a:cs typeface="Arial"/>
              </a:rPr>
              <a:t>Superconducting magnets (existing)</a:t>
            </a:r>
          </a:p>
          <a:p>
            <a:pPr lvl="1">
              <a:buFont typeface="Wingdings" pitchFamily="2" charset="2"/>
              <a:buChar char="§"/>
            </a:pPr>
            <a:r>
              <a:rPr lang="en-US" sz="1800" b="1" dirty="0">
                <a:solidFill>
                  <a:srgbClr val="00B0F0"/>
                </a:solidFill>
                <a:latin typeface="PT Sans"/>
                <a:cs typeface="Arial"/>
              </a:rPr>
              <a:t>1160 bunches</a:t>
            </a:r>
            <a:r>
              <a:rPr lang="en-US" sz="1800" dirty="0">
                <a:solidFill>
                  <a:srgbClr val="00B0F0"/>
                </a:solidFill>
                <a:latin typeface="PT Sans"/>
                <a:cs typeface="Arial"/>
              </a:rPr>
              <a:t>, 1A beam current  (</a:t>
            </a:r>
            <a:r>
              <a:rPr lang="en-US" sz="1800" b="1" dirty="0">
                <a:solidFill>
                  <a:srgbClr val="00B0F0"/>
                </a:solidFill>
                <a:latin typeface="PT Sans"/>
                <a:cs typeface="Arial"/>
              </a:rPr>
              <a:t>3x RHIC</a:t>
            </a:r>
            <a:r>
              <a:rPr lang="en-US" sz="1800" dirty="0">
                <a:solidFill>
                  <a:srgbClr val="00B0F0"/>
                </a:solidFill>
                <a:latin typeface="PT Sans"/>
                <a:cs typeface="Arial"/>
              </a:rPr>
              <a:t>)</a:t>
            </a:r>
          </a:p>
          <a:p>
            <a:pPr lvl="1">
              <a:buFont typeface="Wingdings" pitchFamily="2" charset="2"/>
              <a:buChar char="§"/>
            </a:pPr>
            <a:r>
              <a:rPr lang="en-US" sz="1800" b="1" dirty="0">
                <a:solidFill>
                  <a:srgbClr val="00B0F0"/>
                </a:solidFill>
                <a:latin typeface="PT Sans"/>
                <a:cs typeface="Arial"/>
              </a:rPr>
              <a:t>Flat beam (11:1 ratio)</a:t>
            </a:r>
          </a:p>
          <a:p>
            <a:pPr lvl="1">
              <a:buFont typeface="Wingdings" pitchFamily="2" charset="2"/>
              <a:buChar char="§"/>
            </a:pPr>
            <a:r>
              <a:rPr lang="en-US" sz="1800" dirty="0">
                <a:solidFill>
                  <a:srgbClr val="00B0F0"/>
                </a:solidFill>
                <a:latin typeface="PT Sans"/>
                <a:cs typeface="Arial"/>
              </a:rPr>
              <a:t>Beam cooling</a:t>
            </a:r>
          </a:p>
          <a:p>
            <a:pPr marL="342900" indent="-342900">
              <a:buFont typeface="Wingdings" pitchFamily="2" charset="2"/>
              <a:buChar char="§"/>
            </a:pPr>
            <a:r>
              <a:rPr lang="en-US" sz="2000" b="1" dirty="0">
                <a:latin typeface="PT Sans"/>
                <a:cs typeface="Arial"/>
              </a:rPr>
              <a:t>Electron Storage Ring (ESR) 5–18 GeV</a:t>
            </a:r>
            <a:r>
              <a:rPr lang="en-US" sz="2000" dirty="0">
                <a:latin typeface="PT Sans"/>
                <a:cs typeface="Arial"/>
              </a:rPr>
              <a:t> </a:t>
            </a:r>
          </a:p>
          <a:p>
            <a:pPr lvl="1">
              <a:buFont typeface="Wingdings" pitchFamily="2" charset="2"/>
              <a:buChar char="§"/>
            </a:pPr>
            <a:r>
              <a:rPr lang="en-US" sz="1800" dirty="0">
                <a:latin typeface="PT Sans"/>
                <a:cs typeface="Arial"/>
              </a:rPr>
              <a:t>large beam current, 2.5 A </a:t>
            </a:r>
            <a:r>
              <a:rPr lang="en-US" sz="1800" dirty="0">
                <a:latin typeface="PT Sans"/>
                <a:cs typeface="Arial"/>
                <a:sym typeface="Wingdings" panose="05000000000000000000" pitchFamily="2" charset="2"/>
              </a:rPr>
              <a:t> 9 MW S.R. power</a:t>
            </a:r>
            <a:endParaRPr lang="en-US" sz="1800" dirty="0">
              <a:latin typeface="PT Sans"/>
              <a:cs typeface="Arial"/>
            </a:endParaRPr>
          </a:p>
          <a:p>
            <a:pPr lvl="1">
              <a:buFont typeface="Wingdings" pitchFamily="2" charset="2"/>
              <a:buChar char="§"/>
            </a:pPr>
            <a:r>
              <a:rPr lang="en-US" sz="1800" dirty="0">
                <a:latin typeface="PT Sans"/>
                <a:cs typeface="Arial"/>
                <a:sym typeface="Wingdings" panose="05000000000000000000" pitchFamily="2" charset="2"/>
              </a:rPr>
              <a:t>S.C. RF cavities</a:t>
            </a:r>
            <a:endParaRPr lang="en-US" sz="1800" dirty="0">
              <a:latin typeface="PT Sans"/>
              <a:cs typeface="Arial"/>
            </a:endParaRPr>
          </a:p>
          <a:p>
            <a:pPr lvl="1">
              <a:buFont typeface="Wingdings" pitchFamily="2" charset="2"/>
              <a:buChar char="§"/>
            </a:pPr>
            <a:r>
              <a:rPr lang="en-US" sz="1800" dirty="0">
                <a:latin typeface="PT Sans"/>
                <a:cs typeface="Arial"/>
                <a:sym typeface="Wingdings" panose="05000000000000000000" pitchFamily="2" charset="2"/>
              </a:rPr>
              <a:t>Need to inject polarized bunches</a:t>
            </a:r>
            <a:endParaRPr lang="en-US" sz="1800" dirty="0">
              <a:latin typeface="PT Sans"/>
              <a:cs typeface="Arial"/>
            </a:endParaRPr>
          </a:p>
          <a:p>
            <a:pPr marL="342900" indent="-342900">
              <a:buFont typeface="Wingdings" pitchFamily="2" charset="2"/>
              <a:buChar char="§"/>
            </a:pPr>
            <a:r>
              <a:rPr lang="en-US" sz="2000" b="1" dirty="0">
                <a:latin typeface="PT Sans"/>
                <a:cs typeface="Arial"/>
              </a:rPr>
              <a:t>Electron Rapid Cycling Synchrotron (RCS) 750 MeV- 18GeV </a:t>
            </a:r>
            <a:endParaRPr lang="en-US" sz="2000" dirty="0">
              <a:latin typeface="PT Sans" panose="020B0503020203020204" pitchFamily="34" charset="77"/>
            </a:endParaRPr>
          </a:p>
          <a:p>
            <a:pPr lvl="1">
              <a:buFont typeface="Wingdings" pitchFamily="2" charset="2"/>
              <a:buChar char="§"/>
            </a:pPr>
            <a:r>
              <a:rPr lang="en-US" sz="2000" b="1" dirty="0">
                <a:latin typeface="PT Sans"/>
                <a:cs typeface="Arial"/>
              </a:rPr>
              <a:t> </a:t>
            </a:r>
            <a:r>
              <a:rPr lang="en-US" sz="1800" dirty="0">
                <a:latin typeface="PT Sans"/>
                <a:cs typeface="Arial"/>
              </a:rPr>
              <a:t>1 Hz </a:t>
            </a:r>
          </a:p>
          <a:p>
            <a:pPr lvl="1">
              <a:buFont typeface="Wingdings" pitchFamily="2" charset="2"/>
              <a:buChar char="§"/>
            </a:pPr>
            <a:r>
              <a:rPr lang="en-US" sz="1800" dirty="0">
                <a:latin typeface="PT Sans"/>
                <a:cs typeface="Arial"/>
              </a:rPr>
              <a:t> Spin transparent due to high periodicity</a:t>
            </a:r>
          </a:p>
          <a:p>
            <a:pPr marL="342900" indent="-342900">
              <a:buFont typeface="Wingdings" pitchFamily="2" charset="2"/>
              <a:buChar char="§"/>
            </a:pPr>
            <a:r>
              <a:rPr lang="en-US" sz="2000" b="1" dirty="0">
                <a:latin typeface="PT Sans"/>
                <a:cs typeface="Arial"/>
              </a:rPr>
              <a:t>Electron Injector</a:t>
            </a:r>
            <a:endParaRPr lang="en-US" sz="2000" b="1" dirty="0">
              <a:latin typeface="PT Sans" panose="020B0503020203020204" pitchFamily="34" charset="77"/>
            </a:endParaRPr>
          </a:p>
          <a:p>
            <a:pPr lvl="1">
              <a:buFont typeface="Wingdings" pitchFamily="2" charset="2"/>
              <a:buChar char="§"/>
            </a:pPr>
            <a:r>
              <a:rPr lang="en-US" sz="1800" dirty="0">
                <a:latin typeface="PT Sans"/>
                <a:cs typeface="Arial"/>
              </a:rPr>
              <a:t>Warm Linac, 30 Hz</a:t>
            </a:r>
          </a:p>
          <a:p>
            <a:pPr lvl="1">
              <a:buFont typeface="Wingdings" pitchFamily="2" charset="2"/>
              <a:buChar char="§"/>
            </a:pPr>
            <a:r>
              <a:rPr lang="en-US" sz="1800" dirty="0">
                <a:latin typeface="PT Sans"/>
                <a:cs typeface="Arial"/>
              </a:rPr>
              <a:t>Beam Accumulation Ring, 1 Hz</a:t>
            </a:r>
            <a:endParaRPr lang="en-US" sz="1800" dirty="0">
              <a:latin typeface="PT Sans" panose="020B0503020203020204" pitchFamily="34" charset="77"/>
            </a:endParaRPr>
          </a:p>
        </p:txBody>
      </p:sp>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11191148" y="6382642"/>
            <a:ext cx="916245" cy="403311"/>
          </a:xfrm>
        </p:spPr>
        <p:txBody>
          <a:bodyPr/>
          <a:lstStyle/>
          <a:p>
            <a:fld id="{893C5830-40F3-F04E-B2E3-10E6672BA8FF}" type="slidenum">
              <a:rPr lang="en-US" smtClean="0"/>
              <a:pPr/>
              <a:t>9</a:t>
            </a:fld>
            <a:endParaRPr lang="en-US"/>
          </a:p>
        </p:txBody>
      </p:sp>
      <p:pic>
        <p:nvPicPr>
          <p:cNvPr id="2" name="Picture 1">
            <a:extLst>
              <a:ext uri="{FF2B5EF4-FFF2-40B4-BE49-F238E27FC236}">
                <a16:creationId xmlns:a16="http://schemas.microsoft.com/office/drawing/2014/main" id="{5AD58635-5C7A-0F9F-39CD-7A9BFB31EDB2}"/>
              </a:ext>
            </a:extLst>
          </p:cNvPr>
          <p:cNvPicPr>
            <a:picLocks noChangeAspect="1"/>
          </p:cNvPicPr>
          <p:nvPr/>
        </p:nvPicPr>
        <p:blipFill>
          <a:blip r:embed="rId3"/>
          <a:stretch>
            <a:fillRect/>
          </a:stretch>
        </p:blipFill>
        <p:spPr>
          <a:xfrm>
            <a:off x="7303740" y="1078788"/>
            <a:ext cx="4700423" cy="4700423"/>
          </a:xfrm>
          <a:prstGeom prst="rect">
            <a:avLst/>
          </a:prstGeom>
          <a:effectLst>
            <a:softEdge rad="0"/>
          </a:effectLst>
        </p:spPr>
      </p:pic>
    </p:spTree>
    <p:extLst>
      <p:ext uri="{BB962C8B-B14F-4D97-AF65-F5344CB8AC3E}">
        <p14:creationId xmlns:p14="http://schemas.microsoft.com/office/powerpoint/2010/main" val="1080270640"/>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3118</Words>
  <Application>Microsoft Macintosh PowerPoint</Application>
  <PresentationFormat>Widescreen</PresentationFormat>
  <Paragraphs>635</Paragraphs>
  <Slides>42</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Adobe Thai</vt:lpstr>
      <vt:lpstr>Aptos</vt:lpstr>
      <vt:lpstr>Arial</vt:lpstr>
      <vt:lpstr>Arial Narrow</vt:lpstr>
      <vt:lpstr>Calibri</vt:lpstr>
      <vt:lpstr>Calibri Light</vt:lpstr>
      <vt:lpstr>Cambria Math</vt:lpstr>
      <vt:lpstr>Courier New</vt:lpstr>
      <vt:lpstr>PT Sans</vt:lpstr>
      <vt:lpstr>Times New Roman</vt:lpstr>
      <vt:lpstr>Wingdings</vt:lpstr>
      <vt:lpstr>BNL</vt:lpstr>
      <vt:lpstr>Hadron Storage Ring Systems</vt:lpstr>
      <vt:lpstr>Outline</vt:lpstr>
      <vt:lpstr>Aerial view of the RHIC facility</vt:lpstr>
      <vt:lpstr>Hadron Pre-injector at BNL</vt:lpstr>
      <vt:lpstr>Requirements for Hadron Injectors</vt:lpstr>
      <vt:lpstr>Additional developments in the injectors</vt:lpstr>
      <vt:lpstr>Polarized 3He at the Hadron Injector Complex</vt:lpstr>
      <vt:lpstr>EIC Hadron Storage Ring</vt:lpstr>
      <vt:lpstr>Electron-Ion Collider </vt:lpstr>
      <vt:lpstr>HSR Machine</vt:lpstr>
      <vt:lpstr>PowerPoint Presentation</vt:lpstr>
      <vt:lpstr>Flat Beam Acceleration Beam Experiment  </vt:lpstr>
      <vt:lpstr>Radial Shift Implementation</vt:lpstr>
      <vt:lpstr>Beam Energy and Average Orbit Radius in the HSR</vt:lpstr>
      <vt:lpstr>Transition crossing beam study</vt:lpstr>
      <vt:lpstr>Beam study observations</vt:lpstr>
      <vt:lpstr>EIC HSR Systems</vt:lpstr>
      <vt:lpstr>HSR Straight Section Modifications </vt:lpstr>
      <vt:lpstr>Lattice Design of Straight Sections</vt:lpstr>
      <vt:lpstr>HSR injection system</vt:lpstr>
      <vt:lpstr>HSR injection system (cont’d)</vt:lpstr>
      <vt:lpstr>HSR Transfer Line</vt:lpstr>
      <vt:lpstr>The Life Cycle of Hadron Beam</vt:lpstr>
      <vt:lpstr>ASR NCRF Systems</vt:lpstr>
      <vt:lpstr> Hadron Cooling in the EIC</vt:lpstr>
      <vt:lpstr>PowerPoint Presentation</vt:lpstr>
      <vt:lpstr>HSR Existing Vacuum System</vt:lpstr>
      <vt:lpstr>Resistive wall</vt:lpstr>
      <vt:lpstr>Electron cloud predictions</vt:lpstr>
      <vt:lpstr>Magnet Interconnect Assembly</vt:lpstr>
      <vt:lpstr>HSR Collimation &amp; Losses</vt:lpstr>
      <vt:lpstr>PowerPoint Presentation</vt:lpstr>
      <vt:lpstr>RHIC/HSR dump kickers parameters</vt:lpstr>
      <vt:lpstr>HSR Proton beam dump temperatures 4/5 kickers</vt:lpstr>
      <vt:lpstr>HSR Gold Ion beam dump Energy dens. 5/5 kickers</vt:lpstr>
      <vt:lpstr>Upgrades to the HSR abort system</vt:lpstr>
      <vt:lpstr>Summary</vt:lpstr>
      <vt:lpstr>Additional slides</vt:lpstr>
      <vt:lpstr>Energy and average orbit radius for different ion species at RHIC maximum beam rigidity (833 T*m)</vt:lpstr>
      <vt:lpstr>Beam Screens</vt:lpstr>
      <vt:lpstr>aC Coating</vt:lpstr>
      <vt:lpstr>Proposal for EIC Science Program in the First Years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Liu, Chuyu</cp:lastModifiedBy>
  <cp:revision>1</cp:revision>
  <cp:lastPrinted>2025-09-29T20:17:13Z</cp:lastPrinted>
  <dcterms:created xsi:type="dcterms:W3CDTF">2024-12-20T18:13:17Z</dcterms:created>
  <dcterms:modified xsi:type="dcterms:W3CDTF">2026-03-19T01:41:07Z</dcterms:modified>
</cp:coreProperties>
</file>