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2"/>
  </p:notesMasterIdLst>
  <p:sldIdLst>
    <p:sldId id="256" r:id="rId5"/>
    <p:sldId id="260" r:id="rId6"/>
    <p:sldId id="262" r:id="rId7"/>
    <p:sldId id="263" r:id="rId8"/>
    <p:sldId id="264" r:id="rId9"/>
    <p:sldId id="271" r:id="rId10"/>
    <p:sldId id="265" r:id="rId11"/>
    <p:sldId id="270" r:id="rId12"/>
    <p:sldId id="266" r:id="rId13"/>
    <p:sldId id="267" r:id="rId14"/>
    <p:sldId id="268" r:id="rId15"/>
    <p:sldId id="275" r:id="rId16"/>
    <p:sldId id="285" r:id="rId17"/>
    <p:sldId id="276" r:id="rId18"/>
    <p:sldId id="277" r:id="rId19"/>
    <p:sldId id="272" r:id="rId20"/>
    <p:sldId id="279" r:id="rId21"/>
    <p:sldId id="278" r:id="rId22"/>
    <p:sldId id="280" r:id="rId23"/>
    <p:sldId id="282" r:id="rId24"/>
    <p:sldId id="281" r:id="rId25"/>
    <p:sldId id="283" r:id="rId26"/>
    <p:sldId id="287" r:id="rId27"/>
    <p:sldId id="288" r:id="rId28"/>
    <p:sldId id="261" r:id="rId29"/>
    <p:sldId id="286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745"/>
    <a:srgbClr val="4E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7"/>
    <p:restoredTop sz="94694"/>
  </p:normalViewPr>
  <p:slideViewPr>
    <p:cSldViewPr snapToGrid="0" snapToObjects="1">
      <p:cViewPr>
        <p:scale>
          <a:sx n="112" d="100"/>
          <a:sy n="112" d="100"/>
        </p:scale>
        <p:origin x="153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14:41:40.71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2049 195 9830,'-1'9'314,"-1"1"0,0-1 0,-1 1-1,0-1 1,0 0 0,-1 0 0,0-1 0,0 1 0,-1-1 0,-11 15-1,-13 26 1197,25-41-1261,-1-1 1,0 1-1,-1-1 1,0 0 0,0-1-1,-12 11 1,12-12-66,1-1 1,-1 1-1,1 1 1,0-1-1,1 1 1,-1 0-1,1 0 1,0 0-1,1 1 1,-1-1-1,-2 9 1,-3 28 1006,2-1 1,2 1 0,-1 50-1,5-58-562,2 65 93,1-75-453,-1-1 0,-1 1-1,-1 0 1,-8 45 0,8-67-269,0 0 0,-1 0 0,1-1 0,0 1 0,-1 0 0,0 0 0,0-1 0,0 1 0,0-1 0,0 1 0,0-1 0,0 0 0,-1 0 0,1 0 0,-1 0 0,0 0 0,1-1 0,-1 1 0,0-1 0,0 0 0,0 0 0,0 0 0,0 0 0,0 0 0,0-1 0,-4 1 0,-11 1 0,0-1 0,0-1 0,-29-3 0,6 0 0,19 3 0,1-2 0,-1 0 0,1-1 0,-38-11 0,40 9-248,1-1 0,0 0 0,0-1 0,1-1 0,-26-16 0,3 1-281,29 18 419,1-1-1,-1 0 1,2 0 0,-16-13-1,-25-19-824,40 33 786,0-2 0,1 1 1,0-1-1,1-1 0,-15-15 1,11 9-349,0 2 1,-23-20-1,-11-11-657,30 28 898,0 0 0,-2 2 0,-20-15 0,-38-29-613,61 46 1077,-1 0-1,0 1 1,0 1-1,-1 0 1,-31-10-1,22 8-279,-11-8-225,0-2 0,1-1 0,2-2 0,0-1 0,-30-31-1,58 51 242,-30-28-993,-34-41 0,10 9-18,-30-15-514,81 72 1862,-1 0-1,-1 0 0,1 1 0,-1 0 0,0 1 1,-1 0-1,1 1 0,-22-7 0,-18-9 1066,38 16-1144,2 0-162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0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Spin in Storage Rings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  <a:p>
            <a:r>
              <a:rPr lang="en-US" dirty="0"/>
              <a:t>March 19-20,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015" y="131709"/>
            <a:ext cx="10334625" cy="1259607"/>
          </a:xfrm>
        </p:spPr>
        <p:txBody>
          <a:bodyPr anchor="ctr"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EPIOS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557A-B501-1DD8-ADB0-DBB7879BF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865CB-3C4B-E73C-4FAF-38CA9D285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0DE8B1-5555-ABB9-CFD2-5D9B29BB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Spin-Orbit in Synchrotrons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6F619C5-867D-953E-DBB5-C7F8028631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4"/>
                <a:ext cx="11499925" cy="456747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Three stages for storing polarized beams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b="1" dirty="0"/>
                  <a:t>Injection:</a:t>
                </a:r>
                <a:r>
                  <a:rPr lang="en-US" sz="2000" dirty="0"/>
                  <a:t>		</a:t>
                </a:r>
                <a:r>
                  <a:rPr lang="en-US" sz="2000" dirty="0">
                    <a:highlight>
                      <a:srgbClr val="FFFF00"/>
                    </a:highlight>
                  </a:rPr>
                  <a:t>Match incoming polarization</a:t>
                </a:r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/>
                  <a:t> 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b="1" dirty="0"/>
                  <a:t>Ramping:</a:t>
                </a:r>
                <a:r>
                  <a:rPr lang="en-US" sz="2000" dirty="0"/>
                  <a:t>		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0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Identify</m:t>
                          </m:r>
                          <m: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resonances</m:t>
                          </m:r>
                        </m:e>
                      </m:mr>
                      <m:m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Design</m:t>
                          </m:r>
                          <m: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correction</m:t>
                          </m:r>
                          <m:r>
                            <a:rPr lang="en-US" sz="2000" b="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mr>
                      <m:m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Accom</m:t>
                          </m:r>
                          <m:r>
                            <m:rPr>
                              <m:sty m:val="p"/>
                            </m:rPr>
                            <a:rPr lang="en-US" sz="2000" b="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odate</m:t>
                          </m:r>
                          <m: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errors</m:t>
                          </m:r>
                        </m:e>
                      </m:mr>
                    </m:m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Siberian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Snakes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Optics</m:t>
                    </m:r>
                  </m:oMath>
                </a14:m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000" dirty="0"/>
                </a:b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b="1" dirty="0"/>
                  <a:t>Storage:</a:t>
                </a:r>
                <a:r>
                  <a:rPr lang="en-US" sz="2000" dirty="0"/>
                  <a:t>		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General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species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             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Characterize</m:t>
                          </m:r>
                          <m: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sub>
                          </m:sSub>
                        </m:e>
                      </m:mr>
                      <m:m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High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energy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electrons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:   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Characterize</m:t>
                          </m:r>
                          <m:r>
                            <a:rPr lang="en-US" sz="20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mr>
                    </m:m>
                  </m:oMath>
                </a14:m>
                <a:br>
                  <a:rPr lang="en-US" sz="2000" dirty="0"/>
                </a:br>
                <a:br>
                  <a:rPr lang="en-US" sz="2000" dirty="0"/>
                </a:br>
                <a:endParaRPr lang="en-US" sz="2000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6F619C5-867D-953E-DBB5-C7F8028631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4"/>
                <a:ext cx="11499925" cy="4567479"/>
              </a:xfrm>
              <a:blipFill>
                <a:blip r:embed="rId2"/>
                <a:stretch>
                  <a:fillRect l="-662" t="-2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F3CE50-322E-B210-C7DA-097A77A78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79B0A8-2F92-B515-AE15-FCCB20F34B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245614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87A1-A73B-3688-CE08-D49181DF7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232BA-7CC5-9AA9-488B-19A5628C8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7EB8B4-B6D8-FEE5-083E-C36802EC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Siberian Snakes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5CEE638-C801-5E1F-18A2-E4A1D83D7B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5"/>
                <a:ext cx="11499925" cy="391387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These specialized helical dipole magnets can be appropriately placed to </a:t>
                </a:r>
                <a:r>
                  <a:rPr lang="en-US" sz="2000" u="sng" dirty="0"/>
                  <a:t>geometrically cancel</a:t>
                </a:r>
                <a:r>
                  <a:rPr lang="en-US" sz="2000" dirty="0"/>
                  <a:t> the energy-dependence of closed-orbit 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4E81B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highlight>
                      <a:srgbClr val="FFFF00"/>
                    </a:highlight>
                  </a:rPr>
                  <a:t>avoid resonance conditions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5CEE638-C801-5E1F-18A2-E4A1D83D7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5"/>
                <a:ext cx="11499925" cy="3913876"/>
              </a:xfrm>
              <a:blipFill>
                <a:blip r:embed="rId2"/>
                <a:stretch>
                  <a:fillRect l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62AAD-4562-F593-8875-A19A04A98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B3D079-C3AB-3F89-29DF-FA00889FD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D7540-8A43-2817-17DF-82565D6F7576}"/>
              </a:ext>
            </a:extLst>
          </p:cNvPr>
          <p:cNvGrpSpPr/>
          <p:nvPr/>
        </p:nvGrpSpPr>
        <p:grpSpPr>
          <a:xfrm>
            <a:off x="4915040" y="4556053"/>
            <a:ext cx="810415" cy="1326581"/>
            <a:chOff x="4908549" y="4287850"/>
            <a:chExt cx="810415" cy="13265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7E1C37C-1B72-3911-01F3-E696C43386B8}"/>
                </a:ext>
              </a:extLst>
            </p:cNvPr>
            <p:cNvSpPr/>
            <p:nvPr/>
          </p:nvSpPr>
          <p:spPr>
            <a:xfrm>
              <a:off x="4908549" y="5233142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7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162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EC412B-351B-BA11-F6E0-738B9F6C50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3046" y="4287850"/>
              <a:ext cx="394471" cy="53188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1A08D30-5A28-D821-03A2-499172206B08}"/>
                </a:ext>
              </a:extLst>
            </p:cNvPr>
            <p:cNvCxnSpPr>
              <a:cxnSpLocks/>
            </p:cNvCxnSpPr>
            <p:nvPr/>
          </p:nvCxnSpPr>
          <p:spPr>
            <a:xfrm>
              <a:off x="5336381" y="4813248"/>
              <a:ext cx="382583" cy="532618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D5D238-F0CC-354D-51AD-E8FFECEB7D57}"/>
                </a:ext>
              </a:extLst>
            </p:cNvPr>
            <p:cNvCxnSpPr>
              <a:cxnSpLocks/>
            </p:cNvCxnSpPr>
            <p:nvPr/>
          </p:nvCxnSpPr>
          <p:spPr>
            <a:xfrm>
              <a:off x="5306216" y="5449042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Partial Circle 226">
              <a:extLst>
                <a:ext uri="{FF2B5EF4-FFF2-40B4-BE49-F238E27FC236}">
                  <a16:creationId xmlns:a16="http://schemas.microsoft.com/office/drawing/2014/main" id="{40A7D2EC-59E8-CA79-531B-04F03F774304}"/>
                </a:ext>
              </a:extLst>
            </p:cNvPr>
            <p:cNvSpPr/>
            <p:nvPr/>
          </p:nvSpPr>
          <p:spPr>
            <a:xfrm rot="10800000" flipV="1">
              <a:off x="4908549" y="5235465"/>
              <a:ext cx="787397" cy="211127"/>
            </a:xfrm>
            <a:prstGeom prst="pie">
              <a:avLst>
                <a:gd name="adj1" fmla="val 84099"/>
                <a:gd name="adj2" fmla="val 10764920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>
              <a:bevelT w="3175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A1A3C8-6C97-EF85-8C3F-6D526909DA7F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2271889" y="3641444"/>
            <a:ext cx="26194" cy="91461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D31B95-87B7-BBCE-A606-20B65BBB7900}"/>
              </a:ext>
            </a:extLst>
          </p:cNvPr>
          <p:cNvGrpSpPr/>
          <p:nvPr/>
        </p:nvGrpSpPr>
        <p:grpSpPr>
          <a:xfrm>
            <a:off x="3675237" y="2749467"/>
            <a:ext cx="787396" cy="1331028"/>
            <a:chOff x="3663948" y="2481263"/>
            <a:chExt cx="787396" cy="13310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76CC82-19B6-C042-586E-0208FB21C93A}"/>
                </a:ext>
              </a:extLst>
            </p:cNvPr>
            <p:cNvSpPr/>
            <p:nvPr/>
          </p:nvSpPr>
          <p:spPr>
            <a:xfrm>
              <a:off x="3663948" y="3429000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7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162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AA69DD9-5202-5A4D-C336-4C4DEFDA1F47}"/>
                </a:ext>
              </a:extLst>
            </p:cNvPr>
            <p:cNvCxnSpPr>
              <a:cxnSpLocks/>
              <a:endCxn id="15" idx="7"/>
            </p:cNvCxnSpPr>
            <p:nvPr/>
          </p:nvCxnSpPr>
          <p:spPr>
            <a:xfrm>
              <a:off x="4068763" y="3006719"/>
              <a:ext cx="267270" cy="453899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FD8E31-32CE-8D82-1063-4CF590DE6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3204" y="3027386"/>
              <a:ext cx="0" cy="50956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D15E5C7-5BE9-D1CA-5E60-F706863197BB}"/>
                </a:ext>
              </a:extLst>
            </p:cNvPr>
            <p:cNvCxnSpPr>
              <a:cxnSpLocks/>
            </p:cNvCxnSpPr>
            <p:nvPr/>
          </p:nvCxnSpPr>
          <p:spPr>
            <a:xfrm>
              <a:off x="4057646" y="3646902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A0F10-F292-98CF-4363-1D9B2554F5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5111" y="2481263"/>
              <a:ext cx="255005" cy="52545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206F56-E00C-FF52-9FA2-1D11674DD873}"/>
              </a:ext>
            </a:extLst>
          </p:cNvPr>
          <p:cNvGrpSpPr/>
          <p:nvPr/>
        </p:nvGrpSpPr>
        <p:grpSpPr>
          <a:xfrm>
            <a:off x="1878191" y="3618935"/>
            <a:ext cx="787398" cy="1339364"/>
            <a:chOff x="1866902" y="3350731"/>
            <a:chExt cx="787398" cy="133936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84172C-F99C-BBA0-C9A4-103DE3F65DBB}"/>
                </a:ext>
              </a:extLst>
            </p:cNvPr>
            <p:cNvSpPr/>
            <p:nvPr/>
          </p:nvSpPr>
          <p:spPr>
            <a:xfrm>
              <a:off x="1866902" y="4287850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7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162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Partial Circle 85">
              <a:extLst>
                <a:ext uri="{FF2B5EF4-FFF2-40B4-BE49-F238E27FC236}">
                  <a16:creationId xmlns:a16="http://schemas.microsoft.com/office/drawing/2014/main" id="{F03099C7-2EBA-4066-F005-4023A2B3FE61}"/>
                </a:ext>
              </a:extLst>
            </p:cNvPr>
            <p:cNvSpPr/>
            <p:nvPr/>
          </p:nvSpPr>
          <p:spPr>
            <a:xfrm rot="10800000" flipV="1">
              <a:off x="1866903" y="4292623"/>
              <a:ext cx="787397" cy="211127"/>
            </a:xfrm>
            <a:prstGeom prst="pie">
              <a:avLst>
                <a:gd name="adj1" fmla="val 15566482"/>
                <a:gd name="adj2" fmla="val 20647569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>
              <a:bevelT w="3175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73C80EE-A401-EF62-93C8-A94CE3C8CB8D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H="1">
              <a:off x="1982213" y="3865569"/>
              <a:ext cx="289504" cy="453899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C132F0-C9B2-3BA2-532F-6820B1D9E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158" y="3886236"/>
              <a:ext cx="0" cy="50956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BD4945-AB83-0431-730D-48F01AF4E762}"/>
                </a:ext>
              </a:extLst>
            </p:cNvPr>
            <p:cNvCxnSpPr>
              <a:cxnSpLocks/>
            </p:cNvCxnSpPr>
            <p:nvPr/>
          </p:nvCxnSpPr>
          <p:spPr>
            <a:xfrm>
              <a:off x="2257893" y="4524706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512266E-C3FC-D096-DF22-BED428CC11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065" y="3350731"/>
              <a:ext cx="14089" cy="51483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8F2C2A-B78A-5ACA-5C3B-B799D97A316D}"/>
              </a:ext>
            </a:extLst>
          </p:cNvPr>
          <p:cNvGrpSpPr/>
          <p:nvPr/>
        </p:nvGrpSpPr>
        <p:grpSpPr>
          <a:xfrm>
            <a:off x="5516740" y="2706995"/>
            <a:ext cx="787398" cy="1225425"/>
            <a:chOff x="5505451" y="2438791"/>
            <a:chExt cx="787398" cy="12254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62DB3D8-C695-A7E0-41A5-D787E6500EB1}"/>
                </a:ext>
              </a:extLst>
            </p:cNvPr>
            <p:cNvGrpSpPr/>
            <p:nvPr/>
          </p:nvGrpSpPr>
          <p:grpSpPr>
            <a:xfrm>
              <a:off x="5505451" y="2438791"/>
              <a:ext cx="787398" cy="1225425"/>
              <a:chOff x="5505451" y="2438791"/>
              <a:chExt cx="787398" cy="1225425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E14B944-1187-F935-574F-98257127EC00}"/>
                  </a:ext>
                </a:extLst>
              </p:cNvPr>
              <p:cNvSpPr/>
              <p:nvPr/>
            </p:nvSpPr>
            <p:spPr>
              <a:xfrm>
                <a:off x="5505451" y="3282927"/>
                <a:ext cx="787396" cy="2159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  <a:alpha val="50000"/>
                    </a:srgbClr>
                  </a:gs>
                  <a:gs pos="80000">
                    <a:srgbClr val="C0504D">
                      <a:shade val="93000"/>
                      <a:satMod val="130000"/>
                      <a:alpha val="7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162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1" name="Partial Circle 48">
                <a:extLst>
                  <a:ext uri="{FF2B5EF4-FFF2-40B4-BE49-F238E27FC236}">
                    <a16:creationId xmlns:a16="http://schemas.microsoft.com/office/drawing/2014/main" id="{F241D351-8AC7-4F4B-6118-652B1C93B6B5}"/>
                  </a:ext>
                </a:extLst>
              </p:cNvPr>
              <p:cNvSpPr/>
              <p:nvPr/>
            </p:nvSpPr>
            <p:spPr>
              <a:xfrm rot="10800000" flipV="1">
                <a:off x="5505452" y="3287700"/>
                <a:ext cx="787397" cy="211127"/>
              </a:xfrm>
              <a:prstGeom prst="pie">
                <a:avLst>
                  <a:gd name="adj1" fmla="val 5049958"/>
                  <a:gd name="adj2" fmla="val 10813210"/>
                </a:avLst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  <a:alpha val="5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/>
              </a:scene3d>
              <a:sp3d>
                <a:bevelT w="31750" h="38100" prst="angle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FCE15FD-8D34-4182-61BC-04A929B470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4707" y="2881313"/>
                <a:ext cx="0" cy="509564"/>
              </a:xfrm>
              <a:prstGeom prst="line">
                <a:avLst/>
              </a:prstGeom>
              <a:noFill/>
              <a:ln w="19050" cap="flat" cmpd="sng" algn="ctr">
                <a:solidFill>
                  <a:srgbClr val="9BBB59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290E6513-C13A-D193-F0EA-DC743E040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9149" y="2438791"/>
                <a:ext cx="388145" cy="47266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BEAC5D8-8E3D-F83C-286E-4296B7502F19}"/>
                  </a:ext>
                </a:extLst>
              </p:cNvPr>
              <p:cNvCxnSpPr>
                <a:cxnSpLocks/>
                <a:endCxn id="30" idx="4"/>
              </p:cNvCxnSpPr>
              <p:nvPr/>
            </p:nvCxnSpPr>
            <p:spPr>
              <a:xfrm>
                <a:off x="5899149" y="2863033"/>
                <a:ext cx="0" cy="635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8064A2"/>
                </a:solidFill>
                <a:prstDash val="solid"/>
                <a:tailEnd type="triangle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E2D4FAC-C47B-C618-223E-30D8E4757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5879" y="3498827"/>
                <a:ext cx="0" cy="165389"/>
              </a:xfrm>
              <a:prstGeom prst="line">
                <a:avLst/>
              </a:prstGeom>
              <a:noFill/>
              <a:ln w="19050" cap="flat" cmpd="sng" algn="ctr">
                <a:solidFill>
                  <a:srgbClr val="9BBB59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364EF41-728B-2D10-C384-82C7F7C1AE6A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flipH="1">
              <a:off x="5899150" y="2869786"/>
              <a:ext cx="8030" cy="629041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EC7798-893B-AB09-8EE3-E34C859BFE8F}"/>
              </a:ext>
            </a:extLst>
          </p:cNvPr>
          <p:cNvCxnSpPr>
            <a:cxnSpLocks/>
          </p:cNvCxnSpPr>
          <p:nvPr/>
        </p:nvCxnSpPr>
        <p:spPr>
          <a:xfrm>
            <a:off x="3485102" y="4360722"/>
            <a:ext cx="0" cy="92913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889B2C-5CAE-D90F-CF35-3F149E68FBE4}"/>
              </a:ext>
            </a:extLst>
          </p:cNvPr>
          <p:cNvCxnSpPr>
            <a:cxnSpLocks/>
          </p:cNvCxnSpPr>
          <p:nvPr/>
        </p:nvCxnSpPr>
        <p:spPr>
          <a:xfrm>
            <a:off x="4341405" y="2753270"/>
            <a:ext cx="0" cy="94622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52258E-D2C9-6CA5-88FF-FD05817B3CD7}"/>
              </a:ext>
            </a:extLst>
          </p:cNvPr>
          <p:cNvGrpSpPr/>
          <p:nvPr/>
        </p:nvGrpSpPr>
        <p:grpSpPr>
          <a:xfrm>
            <a:off x="3281539" y="4360722"/>
            <a:ext cx="787398" cy="1298010"/>
            <a:chOff x="3270250" y="4092518"/>
            <a:chExt cx="787398" cy="12980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BA2A44-78D3-8D92-BA82-1B3FDC953B0C}"/>
                </a:ext>
              </a:extLst>
            </p:cNvPr>
            <p:cNvSpPr/>
            <p:nvPr/>
          </p:nvSpPr>
          <p:spPr>
            <a:xfrm>
              <a:off x="3270250" y="4997405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7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162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0" name="Partial Circle 112">
              <a:extLst>
                <a:ext uri="{FF2B5EF4-FFF2-40B4-BE49-F238E27FC236}">
                  <a16:creationId xmlns:a16="http://schemas.microsoft.com/office/drawing/2014/main" id="{0DE8BF08-BB2E-9915-258C-A00F826E85BB}"/>
                </a:ext>
              </a:extLst>
            </p:cNvPr>
            <p:cNvSpPr/>
            <p:nvPr/>
          </p:nvSpPr>
          <p:spPr>
            <a:xfrm rot="10800000" flipV="1">
              <a:off x="3270251" y="5002178"/>
              <a:ext cx="787397" cy="211127"/>
            </a:xfrm>
            <a:prstGeom prst="pie">
              <a:avLst>
                <a:gd name="adj1" fmla="val 19848654"/>
                <a:gd name="adj2" fmla="val 814122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>
              <a:bevelT w="3175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098BA1-ECF7-567C-DB8C-4B485CBD2BA2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H="1">
              <a:off x="3385561" y="4575124"/>
              <a:ext cx="289504" cy="606563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A4BBC2-D559-A501-A934-E2F90CFB79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9506" y="4595791"/>
              <a:ext cx="0" cy="50956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EBA2A5E-2889-05CD-27CC-6FF7E66F31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3813" y="4092518"/>
              <a:ext cx="207600" cy="48260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34169D3-2AE2-B73B-F2A5-1DC596885896}"/>
                </a:ext>
              </a:extLst>
            </p:cNvPr>
            <p:cNvCxnSpPr>
              <a:cxnSpLocks/>
            </p:cNvCxnSpPr>
            <p:nvPr/>
          </p:nvCxnSpPr>
          <p:spPr>
            <a:xfrm>
              <a:off x="3668341" y="5225139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694EF4-1D3E-E2BB-5AA1-B4851F167582}"/>
              </a:ext>
            </a:extLst>
          </p:cNvPr>
          <p:cNvCxnSpPr>
            <a:cxnSpLocks/>
            <a:endCxn id="47" idx="2"/>
          </p:cNvCxnSpPr>
          <p:nvPr/>
        </p:nvCxnSpPr>
        <p:spPr>
          <a:xfrm flipH="1">
            <a:off x="4919838" y="4614826"/>
            <a:ext cx="15608" cy="99447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7F337C-D0DC-CC3C-B1F1-ABF78B603E27}"/>
              </a:ext>
            </a:extLst>
          </p:cNvPr>
          <p:cNvGrpSpPr/>
          <p:nvPr/>
        </p:nvGrpSpPr>
        <p:grpSpPr>
          <a:xfrm>
            <a:off x="4919838" y="4556054"/>
            <a:ext cx="810415" cy="1326581"/>
            <a:chOff x="4908549" y="4287850"/>
            <a:chExt cx="810415" cy="132658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76FE43-866B-767C-C75B-A9346F02DD17}"/>
                </a:ext>
              </a:extLst>
            </p:cNvPr>
            <p:cNvSpPr/>
            <p:nvPr/>
          </p:nvSpPr>
          <p:spPr>
            <a:xfrm>
              <a:off x="4908549" y="5233142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7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162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4D4B367-B562-B0EC-1E4F-DE71473546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3046" y="4287850"/>
              <a:ext cx="394471" cy="53188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DC84740-C7FF-6BB7-4FA9-081488A7C900}"/>
                </a:ext>
              </a:extLst>
            </p:cNvPr>
            <p:cNvCxnSpPr>
              <a:cxnSpLocks/>
            </p:cNvCxnSpPr>
            <p:nvPr/>
          </p:nvCxnSpPr>
          <p:spPr>
            <a:xfrm>
              <a:off x="5336381" y="4813248"/>
              <a:ext cx="382583" cy="532618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994D25A-B760-AA9B-0CB8-6C34E0BDC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7805" y="4831528"/>
              <a:ext cx="0" cy="50956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7C3BA90-9757-64ED-EB86-48AD3D36B7D6}"/>
                </a:ext>
              </a:extLst>
            </p:cNvPr>
            <p:cNvCxnSpPr>
              <a:cxnSpLocks/>
            </p:cNvCxnSpPr>
            <p:nvPr/>
          </p:nvCxnSpPr>
          <p:spPr>
            <a:xfrm>
              <a:off x="5306216" y="5449042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Partial Circle 208">
              <a:extLst>
                <a:ext uri="{FF2B5EF4-FFF2-40B4-BE49-F238E27FC236}">
                  <a16:creationId xmlns:a16="http://schemas.microsoft.com/office/drawing/2014/main" id="{F6A90403-0483-B799-50C2-8DFAC607F7A3}"/>
                </a:ext>
              </a:extLst>
            </p:cNvPr>
            <p:cNvSpPr/>
            <p:nvPr/>
          </p:nvSpPr>
          <p:spPr>
            <a:xfrm rot="10800000" flipV="1">
              <a:off x="4908549" y="5235465"/>
              <a:ext cx="787397" cy="211127"/>
            </a:xfrm>
            <a:prstGeom prst="pie">
              <a:avLst>
                <a:gd name="adj1" fmla="val 84099"/>
                <a:gd name="adj2" fmla="val 10764920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>
              <a:bevelT w="3175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53" name="Circle: Hollow 3">
            <a:extLst>
              <a:ext uri="{FF2B5EF4-FFF2-40B4-BE49-F238E27FC236}">
                <a16:creationId xmlns:a16="http://schemas.microsoft.com/office/drawing/2014/main" id="{918CEECB-388A-E1B0-CB6E-51731284A243}"/>
              </a:ext>
            </a:extLst>
          </p:cNvPr>
          <p:cNvSpPr/>
          <p:nvPr/>
        </p:nvSpPr>
        <p:spPr>
          <a:xfrm>
            <a:off x="2233789" y="3059006"/>
            <a:ext cx="8013700" cy="2089150"/>
          </a:xfrm>
          <a:prstGeom prst="donut">
            <a:avLst>
              <a:gd name="adj" fmla="val 5234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4" name="Arrow: Right 4">
            <a:extLst>
              <a:ext uri="{FF2B5EF4-FFF2-40B4-BE49-F238E27FC236}">
                <a16:creationId xmlns:a16="http://schemas.microsoft.com/office/drawing/2014/main" id="{AC692700-5C7B-858C-D8EC-BF380C27A930}"/>
              </a:ext>
            </a:extLst>
          </p:cNvPr>
          <p:cNvSpPr/>
          <p:nvPr/>
        </p:nvSpPr>
        <p:spPr>
          <a:xfrm>
            <a:off x="5764388" y="4954504"/>
            <a:ext cx="977900" cy="292100"/>
          </a:xfrm>
          <a:prstGeom prst="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565EAE-D79A-A046-8698-FE5186CC5843}"/>
              </a:ext>
            </a:extLst>
          </p:cNvPr>
          <p:cNvGrpSpPr/>
          <p:nvPr/>
        </p:nvGrpSpPr>
        <p:grpSpPr>
          <a:xfrm>
            <a:off x="8259938" y="4196566"/>
            <a:ext cx="787398" cy="701551"/>
            <a:chOff x="8248649" y="3928362"/>
            <a:chExt cx="787398" cy="70155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2990E81-FDEC-E01D-EBD2-28E23CE74E6C}"/>
                </a:ext>
              </a:extLst>
            </p:cNvPr>
            <p:cNvCxnSpPr>
              <a:cxnSpLocks/>
              <a:stCxn id="60" idx="1"/>
            </p:cNvCxnSpPr>
            <p:nvPr/>
          </p:nvCxnSpPr>
          <p:spPr>
            <a:xfrm>
              <a:off x="8642348" y="4205246"/>
              <a:ext cx="1" cy="424667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5D8D06C-F161-5F3F-6850-BCA76ADEAF64}"/>
                </a:ext>
              </a:extLst>
            </p:cNvPr>
            <p:cNvCxnSpPr>
              <a:cxnSpLocks/>
              <a:endCxn id="58" idx="3"/>
            </p:cNvCxnSpPr>
            <p:nvPr/>
          </p:nvCxnSpPr>
          <p:spPr>
            <a:xfrm flipH="1" flipV="1">
              <a:off x="8363962" y="4178401"/>
              <a:ext cx="278388" cy="40309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6140EA4-59C8-E83A-B080-4A8771FE88BA}"/>
                </a:ext>
              </a:extLst>
            </p:cNvPr>
            <p:cNvSpPr/>
            <p:nvPr/>
          </p:nvSpPr>
          <p:spPr>
            <a:xfrm>
              <a:off x="8248651" y="3994119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7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1C2F7C0-E0D8-D68C-2D9F-8779B4590F1A}"/>
                </a:ext>
              </a:extLst>
            </p:cNvPr>
            <p:cNvCxnSpPr>
              <a:cxnSpLocks/>
              <a:endCxn id="58" idx="5"/>
            </p:cNvCxnSpPr>
            <p:nvPr/>
          </p:nvCxnSpPr>
          <p:spPr>
            <a:xfrm flipV="1">
              <a:off x="8642349" y="4178401"/>
              <a:ext cx="278387" cy="451512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60" name="Partial Circle 140">
              <a:extLst>
                <a:ext uri="{FF2B5EF4-FFF2-40B4-BE49-F238E27FC236}">
                  <a16:creationId xmlns:a16="http://schemas.microsoft.com/office/drawing/2014/main" id="{CC7CB65C-0625-0884-2B32-5883348E9BA7}"/>
                </a:ext>
              </a:extLst>
            </p:cNvPr>
            <p:cNvSpPr/>
            <p:nvPr/>
          </p:nvSpPr>
          <p:spPr>
            <a:xfrm>
              <a:off x="8248649" y="3994119"/>
              <a:ext cx="787397" cy="211127"/>
            </a:xfrm>
            <a:prstGeom prst="pie">
              <a:avLst>
                <a:gd name="adj1" fmla="val 853751"/>
                <a:gd name="adj2" fmla="val 9867048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2540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98AE5A0-2C9B-6CF3-B929-0F61A49D753E}"/>
                </a:ext>
              </a:extLst>
            </p:cNvPr>
            <p:cNvCxnSpPr>
              <a:cxnSpLocks/>
            </p:cNvCxnSpPr>
            <p:nvPr/>
          </p:nvCxnSpPr>
          <p:spPr>
            <a:xfrm>
              <a:off x="8642348" y="3928362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CE7E025-2D04-8137-FFA6-AC202C59D65B}"/>
              </a:ext>
            </a:extLst>
          </p:cNvPr>
          <p:cNvGrpSpPr/>
          <p:nvPr/>
        </p:nvGrpSpPr>
        <p:grpSpPr>
          <a:xfrm>
            <a:off x="9790294" y="3453546"/>
            <a:ext cx="787398" cy="699943"/>
            <a:chOff x="9779005" y="3185342"/>
            <a:chExt cx="787398" cy="699943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602E71-25C1-7328-50DC-42028C13FF64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>
              <a:off x="10172705" y="3249491"/>
              <a:ext cx="0" cy="63579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5AFC541-40D2-9EBF-11F5-FE0D9636966C}"/>
                </a:ext>
              </a:extLst>
            </p:cNvPr>
            <p:cNvSpPr/>
            <p:nvPr/>
          </p:nvSpPr>
          <p:spPr>
            <a:xfrm>
              <a:off x="9779007" y="3249491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269F72F-5E2D-192A-1456-D46ED6D2DC38}"/>
                </a:ext>
              </a:extLst>
            </p:cNvPr>
            <p:cNvCxnSpPr>
              <a:cxnSpLocks/>
              <a:endCxn id="64" idx="7"/>
            </p:cNvCxnSpPr>
            <p:nvPr/>
          </p:nvCxnSpPr>
          <p:spPr>
            <a:xfrm flipV="1">
              <a:off x="10172705" y="3281109"/>
              <a:ext cx="278387" cy="604176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66" name="Partial Circle 130">
              <a:extLst>
                <a:ext uri="{FF2B5EF4-FFF2-40B4-BE49-F238E27FC236}">
                  <a16:creationId xmlns:a16="http://schemas.microsoft.com/office/drawing/2014/main" id="{84F1AB12-7BF5-F624-DBF9-EEA0CEBDA03B}"/>
                </a:ext>
              </a:extLst>
            </p:cNvPr>
            <p:cNvSpPr/>
            <p:nvPr/>
          </p:nvSpPr>
          <p:spPr>
            <a:xfrm>
              <a:off x="9779005" y="3249491"/>
              <a:ext cx="787397" cy="211127"/>
            </a:xfrm>
            <a:prstGeom prst="pie">
              <a:avLst>
                <a:gd name="adj1" fmla="val 20757993"/>
                <a:gd name="adj2" fmla="val 5280324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2540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E79E01A-A2B3-102F-8042-A862BDE0A71A}"/>
                </a:ext>
              </a:extLst>
            </p:cNvPr>
            <p:cNvCxnSpPr>
              <a:cxnSpLocks/>
              <a:endCxn id="64" idx="4"/>
            </p:cNvCxnSpPr>
            <p:nvPr/>
          </p:nvCxnSpPr>
          <p:spPr>
            <a:xfrm flipV="1">
              <a:off x="10172705" y="3465391"/>
              <a:ext cx="0" cy="41075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78CC12B-514C-7C55-BEF4-F2B4105E63FE}"/>
                </a:ext>
              </a:extLst>
            </p:cNvPr>
            <p:cNvCxnSpPr>
              <a:cxnSpLocks/>
            </p:cNvCxnSpPr>
            <p:nvPr/>
          </p:nvCxnSpPr>
          <p:spPr>
            <a:xfrm>
              <a:off x="10178258" y="3185342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7165E0-E6CD-CCD8-7600-A9E0BD571940}"/>
              </a:ext>
            </a:extLst>
          </p:cNvPr>
          <p:cNvGrpSpPr/>
          <p:nvPr/>
        </p:nvGrpSpPr>
        <p:grpSpPr>
          <a:xfrm>
            <a:off x="8281513" y="2614934"/>
            <a:ext cx="787398" cy="704482"/>
            <a:chOff x="8248650" y="2350657"/>
            <a:chExt cx="787398" cy="704482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3248CC0-8FE2-5003-CECD-1C249EC96442}"/>
                </a:ext>
              </a:extLst>
            </p:cNvPr>
            <p:cNvCxnSpPr>
              <a:cxnSpLocks/>
              <a:stCxn id="73" idx="0"/>
            </p:cNvCxnSpPr>
            <p:nvPr/>
          </p:nvCxnSpPr>
          <p:spPr>
            <a:xfrm>
              <a:off x="8642350" y="2419345"/>
              <a:ext cx="0" cy="63579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04D4D4C-B8AA-6599-FD79-F4C35AC9E147}"/>
                </a:ext>
              </a:extLst>
            </p:cNvPr>
            <p:cNvCxnSpPr>
              <a:cxnSpLocks/>
              <a:endCxn id="73" idx="5"/>
            </p:cNvCxnSpPr>
            <p:nvPr/>
          </p:nvCxnSpPr>
          <p:spPr>
            <a:xfrm flipV="1">
              <a:off x="8642351" y="2603627"/>
              <a:ext cx="278386" cy="40309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40F8A9F-9609-1D70-6170-A6FC62293790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 flipH="1" flipV="1">
              <a:off x="8363963" y="2450963"/>
              <a:ext cx="278387" cy="604176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86C1948-95CA-17E5-972A-D3D6BA6D1A94}"/>
                </a:ext>
              </a:extLst>
            </p:cNvPr>
            <p:cNvSpPr/>
            <p:nvPr/>
          </p:nvSpPr>
          <p:spPr>
            <a:xfrm>
              <a:off x="8248652" y="2419345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4" name="Partial Circle 135">
              <a:extLst>
                <a:ext uri="{FF2B5EF4-FFF2-40B4-BE49-F238E27FC236}">
                  <a16:creationId xmlns:a16="http://schemas.microsoft.com/office/drawing/2014/main" id="{21645588-9CBD-5795-25C4-69070ED29F5F}"/>
                </a:ext>
              </a:extLst>
            </p:cNvPr>
            <p:cNvSpPr/>
            <p:nvPr/>
          </p:nvSpPr>
          <p:spPr>
            <a:xfrm>
              <a:off x="8248650" y="2419345"/>
              <a:ext cx="787397" cy="211127"/>
            </a:xfrm>
            <a:prstGeom prst="pie">
              <a:avLst>
                <a:gd name="adj1" fmla="val 11614866"/>
                <a:gd name="adj2" fmla="val 947028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F08E934-5379-597D-E2FF-060365F3D887}"/>
                </a:ext>
              </a:extLst>
            </p:cNvPr>
            <p:cNvCxnSpPr>
              <a:cxnSpLocks/>
            </p:cNvCxnSpPr>
            <p:nvPr/>
          </p:nvCxnSpPr>
          <p:spPr>
            <a:xfrm>
              <a:off x="8642348" y="2350657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85C08BB-5682-6AFC-C5E2-D8F427036612}"/>
              </a:ext>
            </a:extLst>
          </p:cNvPr>
          <p:cNvCxnSpPr>
            <a:cxnSpLocks/>
          </p:cNvCxnSpPr>
          <p:nvPr/>
        </p:nvCxnSpPr>
        <p:spPr>
          <a:xfrm>
            <a:off x="6304138" y="2715240"/>
            <a:ext cx="0" cy="94622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257553A-DA8D-A1EB-7A3B-FE2525B58399}"/>
              </a:ext>
            </a:extLst>
          </p:cNvPr>
          <p:cNvGrpSpPr/>
          <p:nvPr/>
        </p:nvGrpSpPr>
        <p:grpSpPr>
          <a:xfrm>
            <a:off x="6578958" y="2407284"/>
            <a:ext cx="787398" cy="718489"/>
            <a:chOff x="6400800" y="2136630"/>
            <a:chExt cx="787398" cy="718489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21DDD48-B954-2028-FDB1-F2D8D36F9662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>
              <a:off x="6794500" y="2219325"/>
              <a:ext cx="0" cy="63579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FC93B4B-566F-FFC2-1E4E-72F76D7345CE}"/>
                </a:ext>
              </a:extLst>
            </p:cNvPr>
            <p:cNvCxnSpPr>
              <a:cxnSpLocks/>
              <a:endCxn id="80" idx="6"/>
            </p:cNvCxnSpPr>
            <p:nvPr/>
          </p:nvCxnSpPr>
          <p:spPr>
            <a:xfrm flipV="1">
              <a:off x="6794501" y="2327275"/>
              <a:ext cx="393697" cy="47942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985741D-C2D5-DBE0-8BA2-A7989E674D77}"/>
                </a:ext>
              </a:extLst>
            </p:cNvPr>
            <p:cNvSpPr/>
            <p:nvPr/>
          </p:nvSpPr>
          <p:spPr>
            <a:xfrm>
              <a:off x="6400802" y="2219325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D4D16DA-35CF-9F29-1087-FAB98A0F97F3}"/>
                </a:ext>
              </a:extLst>
            </p:cNvPr>
            <p:cNvCxnSpPr>
              <a:cxnSpLocks/>
              <a:endCxn id="80" idx="4"/>
            </p:cNvCxnSpPr>
            <p:nvPr/>
          </p:nvCxnSpPr>
          <p:spPr>
            <a:xfrm flipV="1">
              <a:off x="6794500" y="2435225"/>
              <a:ext cx="0" cy="419894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82" name="Partial Circle 29">
              <a:extLst>
                <a:ext uri="{FF2B5EF4-FFF2-40B4-BE49-F238E27FC236}">
                  <a16:creationId xmlns:a16="http://schemas.microsoft.com/office/drawing/2014/main" id="{CB8ED85B-474F-C0A0-EBBE-2F0D49CB40F3}"/>
                </a:ext>
              </a:extLst>
            </p:cNvPr>
            <p:cNvSpPr/>
            <p:nvPr/>
          </p:nvSpPr>
          <p:spPr>
            <a:xfrm>
              <a:off x="6400800" y="2219325"/>
              <a:ext cx="787397" cy="211127"/>
            </a:xfrm>
            <a:prstGeom prst="pie">
              <a:avLst>
                <a:gd name="adj1" fmla="val 5267598"/>
                <a:gd name="adj2" fmla="val 99216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0BFBA12-AF69-8F12-CB01-194DC231B17D}"/>
                </a:ext>
              </a:extLst>
            </p:cNvPr>
            <p:cNvCxnSpPr>
              <a:cxnSpLocks/>
            </p:cNvCxnSpPr>
            <p:nvPr/>
          </p:nvCxnSpPr>
          <p:spPr>
            <a:xfrm>
              <a:off x="6789736" y="2136630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CB25E2B-CD92-6E4C-287E-6EB5830A6087}"/>
              </a:ext>
            </a:extLst>
          </p:cNvPr>
          <p:cNvGrpSpPr/>
          <p:nvPr/>
        </p:nvGrpSpPr>
        <p:grpSpPr>
          <a:xfrm>
            <a:off x="6129591" y="2910577"/>
            <a:ext cx="452378" cy="354398"/>
            <a:chOff x="9548439" y="4558180"/>
            <a:chExt cx="452378" cy="476723"/>
          </a:xfrm>
        </p:grpSpPr>
        <p:sp>
          <p:nvSpPr>
            <p:cNvPr id="85" name="Isosceles Triangle 163">
              <a:extLst>
                <a:ext uri="{FF2B5EF4-FFF2-40B4-BE49-F238E27FC236}">
                  <a16:creationId xmlns:a16="http://schemas.microsoft.com/office/drawing/2014/main" id="{597571D7-CA3A-484D-9332-010BD5BC72ED}"/>
                </a:ext>
              </a:extLst>
            </p:cNvPr>
            <p:cNvSpPr/>
            <p:nvPr/>
          </p:nvSpPr>
          <p:spPr>
            <a:xfrm>
              <a:off x="9618386" y="4558180"/>
              <a:ext cx="313530" cy="157714"/>
            </a:xfrm>
            <a:prstGeom prst="triangl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1671F6E3-2946-A08A-6855-384370077955}"/>
                </a:ext>
              </a:extLst>
            </p:cNvPr>
            <p:cNvSpPr/>
            <p:nvPr/>
          </p:nvSpPr>
          <p:spPr>
            <a:xfrm>
              <a:off x="9548439" y="4711546"/>
              <a:ext cx="452378" cy="323357"/>
            </a:xfrm>
            <a:prstGeom prst="trapezoid">
              <a:avLst>
                <a:gd name="adj" fmla="val 70252"/>
              </a:avLst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3ED1FE3-DC9C-AC03-B232-470A6E6C072D}"/>
                </a:ext>
              </a:extLst>
            </p:cNvPr>
            <p:cNvSpPr/>
            <p:nvPr/>
          </p:nvSpPr>
          <p:spPr>
            <a:xfrm>
              <a:off x="9733480" y="4669163"/>
              <a:ext cx="82296" cy="86519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8D4ED34-109E-811D-9518-30944C7E39ED}"/>
              </a:ext>
            </a:extLst>
          </p:cNvPr>
          <p:cNvGrpSpPr/>
          <p:nvPr/>
        </p:nvGrpSpPr>
        <p:grpSpPr>
          <a:xfrm>
            <a:off x="6412091" y="4360722"/>
            <a:ext cx="787396" cy="708082"/>
            <a:chOff x="6400802" y="4092518"/>
            <a:chExt cx="787396" cy="708082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E1ABFBF-C49B-2BE1-4DED-CD796662F5F9}"/>
                </a:ext>
              </a:extLst>
            </p:cNvPr>
            <p:cNvCxnSpPr>
              <a:cxnSpLocks/>
              <a:stCxn id="91" idx="4"/>
            </p:cNvCxnSpPr>
            <p:nvPr/>
          </p:nvCxnSpPr>
          <p:spPr>
            <a:xfrm>
              <a:off x="6794500" y="4395800"/>
              <a:ext cx="0" cy="404800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5BAC0E8-DB3E-0BAB-5479-608F74F2B2AD}"/>
                </a:ext>
              </a:extLst>
            </p:cNvPr>
            <p:cNvCxnSpPr>
              <a:cxnSpLocks/>
              <a:endCxn id="91" idx="2"/>
            </p:cNvCxnSpPr>
            <p:nvPr/>
          </p:nvCxnSpPr>
          <p:spPr>
            <a:xfrm flipH="1" flipV="1">
              <a:off x="6400802" y="4287850"/>
              <a:ext cx="393698" cy="4683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2ABDE7-245E-45A3-21C2-59C00CB8E7BE}"/>
                </a:ext>
              </a:extLst>
            </p:cNvPr>
            <p:cNvSpPr/>
            <p:nvPr/>
          </p:nvSpPr>
          <p:spPr>
            <a:xfrm>
              <a:off x="6400802" y="4179900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49000"/>
                  </a:srgbClr>
                </a:gs>
                <a:gs pos="80000">
                  <a:srgbClr val="C0504D">
                    <a:shade val="93000"/>
                    <a:satMod val="130000"/>
                    <a:alpha val="82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D6C3945-6D39-5E8C-E6B7-BC51F5F78ECD}"/>
                </a:ext>
              </a:extLst>
            </p:cNvPr>
            <p:cNvCxnSpPr>
              <a:cxnSpLocks/>
            </p:cNvCxnSpPr>
            <p:nvPr/>
          </p:nvCxnSpPr>
          <p:spPr>
            <a:xfrm>
              <a:off x="6789736" y="4092518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30B240C-9E54-899E-736F-2BD15C7D326B}"/>
              </a:ext>
            </a:extLst>
          </p:cNvPr>
          <p:cNvGrpSpPr/>
          <p:nvPr/>
        </p:nvGrpSpPr>
        <p:grpSpPr>
          <a:xfrm>
            <a:off x="6406250" y="4367796"/>
            <a:ext cx="787398" cy="723263"/>
            <a:chOff x="6394961" y="4099592"/>
            <a:chExt cx="787398" cy="723263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F795A6C-4C6B-74A0-C70D-4FB32AA98C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7355" y="4290237"/>
              <a:ext cx="407697" cy="48878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64744D89-DE6B-75C9-D013-C36E031A4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9776" y="4290237"/>
              <a:ext cx="382583" cy="532618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892E03A-D440-D0EE-9D9B-FB9F93D8375A}"/>
                </a:ext>
              </a:extLst>
            </p:cNvPr>
            <p:cNvCxnSpPr>
              <a:cxnSpLocks/>
            </p:cNvCxnSpPr>
            <p:nvPr/>
          </p:nvCxnSpPr>
          <p:spPr>
            <a:xfrm>
              <a:off x="6794218" y="4290237"/>
              <a:ext cx="0" cy="509564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A03B04B-B650-05DF-A709-2739611839AB}"/>
                </a:ext>
              </a:extLst>
            </p:cNvPr>
            <p:cNvSpPr/>
            <p:nvPr/>
          </p:nvSpPr>
          <p:spPr>
            <a:xfrm>
              <a:off x="6394962" y="4182287"/>
              <a:ext cx="787396" cy="2159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alpha val="50000"/>
                  </a:srgbClr>
                </a:gs>
                <a:gs pos="80000">
                  <a:srgbClr val="C0504D">
                    <a:shade val="93000"/>
                    <a:satMod val="130000"/>
                    <a:alpha val="8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254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C6E26E5-6218-B298-7949-53A0ACCF6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1444" y="4099592"/>
              <a:ext cx="0" cy="165389"/>
            </a:xfrm>
            <a:prstGeom prst="line">
              <a:avLst/>
            </a:prstGeom>
            <a:noFill/>
            <a:ln w="19050" cap="flat" cmpd="sng" algn="ctr">
              <a:solidFill>
                <a:srgbClr val="9BBB59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Partial Circle 209">
              <a:extLst>
                <a:ext uri="{FF2B5EF4-FFF2-40B4-BE49-F238E27FC236}">
                  <a16:creationId xmlns:a16="http://schemas.microsoft.com/office/drawing/2014/main" id="{8AFF6E36-D8FA-6421-33B9-02E18E9CE8EA}"/>
                </a:ext>
              </a:extLst>
            </p:cNvPr>
            <p:cNvSpPr/>
            <p:nvPr/>
          </p:nvSpPr>
          <p:spPr>
            <a:xfrm>
              <a:off x="6394961" y="4182286"/>
              <a:ext cx="787397" cy="211127"/>
            </a:xfrm>
            <a:prstGeom prst="pie">
              <a:avLst>
                <a:gd name="adj1" fmla="val 21595854"/>
                <a:gd name="adj2" fmla="val 10831914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  <a:alpha val="5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25400" h="381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C421C70-8CF6-70B9-03AD-E32BBA5A3A83}"/>
              </a:ext>
            </a:extLst>
          </p:cNvPr>
          <p:cNvCxnSpPr>
            <a:cxnSpLocks/>
          </p:cNvCxnSpPr>
          <p:nvPr/>
        </p:nvCxnSpPr>
        <p:spPr>
          <a:xfrm flipV="1">
            <a:off x="5320012" y="5096691"/>
            <a:ext cx="0" cy="509564"/>
          </a:xfrm>
          <a:prstGeom prst="line">
            <a:avLst/>
          </a:prstGeom>
          <a:noFill/>
          <a:ln w="19050" cap="flat" cmpd="sng" algn="ctr">
            <a:solidFill>
              <a:srgbClr val="9BBB5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391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2 0.02732 C -0.1017 0.01898 -0.04349 0.01366 4.375E-6 -2.96296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10833 C -0.11315 0.10694 -0.09024 0.09676 -0.07513 0.08935 C -0.06042 0.08171 -0.04493 0.07106 -0.03581 0.06296 C -0.02735 0.05509 -0.02045 0.04907 -0.01198 0.03704 C -0.00703 0.0294 -0.00065 0.02199 -0.00091 1.85185E-6 " pathEditMode="relative" rAng="0" ptsTypes="AAAAA">
                                      <p:cBhvr>
                                        <p:cTn id="1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C 0.01732 0.00532 0.022 0.00903 0.03463 0.01412 C 0.04831 0.02176 0.06302 0.0294 0.07448 0.03912 C 0.08463 0.04583 0.09075 0.05255 0.10221 0.06458 C 0.11562 0.08403 0.12279 0.09467 0.12265 0.12361 " pathEditMode="relative" rAng="0" ptsTypes="AAAAA">
                                      <p:cBhvr>
                                        <p:cTn id="23" dur="1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C 0.02188 0.00046 0.01693 -0.00093 0.03437 0.00255 C 0.04947 0.00579 0.04558 0.00232 0.06889 0.00857 C 0.09714 0.0132 0.12657 0.02407 0.13998 0.02917 " pathEditMode="relative" rAng="0" ptsTypes="AAAA">
                                      <p:cBhvr>
                                        <p:cTn id="30" dur="1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08489 -0.09931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05 -0.0213 L -3.95833E-6 3.33333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2662 C 0.11979 -0.12662 0.08594 -0.11204 0.06953 -0.10625 C 0.04831 -0.09421 0.03164 -0.08287 0.01732 -0.06227 C 0.00768 -0.04838 0.0026 -0.01667 0.00052 0.00023 " pathEditMode="relative" rAng="0" ptsTypes="AAAA">
                                      <p:cBhvr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58 -0.10278 C -0.11549 -0.06042 -0.08724 -0.04167 -0.06979 -0.02732 C -0.04596 -0.01158 -0.02877 -0.0007 -0.00052 -0.00024 " pathEditMode="relative" rAng="0" ptsTypes="AAA">
                                      <p:cBhvr>
                                        <p:cTn id="7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13529 -0.03287 " pathEditMode="relative" rAng="0" ptsTypes="AA">
                                      <p:cBhvr>
                                        <p:cTn id="84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16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13255 -0.03148 " pathEditMode="relative" rAng="0" ptsTypes="AA">
                                      <p:cBhvr>
                                        <p:cTn id="89" dur="15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07669 -0.01875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94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04544 0.02338 " pathEditMode="relative" rAng="0" ptsTypes="AA">
                                      <p:cBhvr>
                                        <p:cTn id="112" dur="5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1157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10" fill="hold"/>
                                        <p:tgtEl>
                                          <p:spTgt spid="93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0" fill="hold"/>
                                        <p:tgtEl>
                                          <p:spTgt spid="93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50" fill="hold"/>
                                        <p:tgtEl>
                                          <p:spTgt spid="9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20" dur="250" fill="hold"/>
                                        <p:tgtEl>
                                          <p:spTgt spid="9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C8D50-B8D5-2B89-2BFF-20997140B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25CBC-27F0-FA59-EF31-FF425347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BNL’s Hadron Synchrotrons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082DA48-6176-88EF-DB00-C3326B235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Polarization needs to survive multiple hand-offs and ramps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OPPIS/EBIS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Booster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AGS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HSR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082DA48-6176-88EF-DB00-C3326B235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2" t="-2083" b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2ED0E4-77CD-7FCA-05A6-1DAB8CD86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94EC76-7603-7094-4639-52A906095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6F8ABA-3D94-F1E9-1DF3-9E99148DDC7B}"/>
              </a:ext>
            </a:extLst>
          </p:cNvPr>
          <p:cNvGrpSpPr/>
          <p:nvPr/>
        </p:nvGrpSpPr>
        <p:grpSpPr>
          <a:xfrm>
            <a:off x="7490756" y="825178"/>
            <a:ext cx="4471748" cy="5461908"/>
            <a:chOff x="6487170" y="979024"/>
            <a:chExt cx="4471748" cy="5461908"/>
          </a:xfrm>
        </p:grpSpPr>
        <p:pic>
          <p:nvPicPr>
            <p:cNvPr id="7" name="Picture 6" descr="Relativistic Heavy Ion Collider (RHIC) Enters 25th and Final Run | BNL  Newsroom">
              <a:extLst>
                <a:ext uri="{FF2B5EF4-FFF2-40B4-BE49-F238E27FC236}">
                  <a16:creationId xmlns:a16="http://schemas.microsoft.com/office/drawing/2014/main" id="{0EEF8E20-3471-4AEE-D033-336FA1F8BE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829" y="979024"/>
              <a:ext cx="4118089" cy="529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60EB03-DC1F-460D-A318-96239BD0C255}"/>
                </a:ext>
              </a:extLst>
            </p:cNvPr>
            <p:cNvSpPr txBox="1"/>
            <p:nvPr/>
          </p:nvSpPr>
          <p:spPr>
            <a:xfrm>
              <a:off x="7422929" y="6179322"/>
              <a:ext cx="6463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Booster</a:t>
              </a:r>
              <a:endParaRPr lang="en-US" dirty="0"/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9250B7D-9FDD-10ED-70AB-A3D346E223AC}"/>
                    </a:ext>
                  </a:extLst>
                </p14:cNvPr>
                <p14:cNvContentPartPr/>
                <p14:nvPr/>
              </p14:nvContentPartPr>
              <p14:xfrm>
                <a:off x="7201433" y="5278148"/>
                <a:ext cx="737640" cy="3866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9250B7D-9FDD-10ED-70AB-A3D346E223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83433" y="5260148"/>
                  <a:ext cx="773280" cy="4222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C50306-2DC8-AFD3-A650-54DA1FE674DB}"/>
                </a:ext>
              </a:extLst>
            </p:cNvPr>
            <p:cNvSpPr/>
            <p:nvPr/>
          </p:nvSpPr>
          <p:spPr>
            <a:xfrm rot="1800000">
              <a:off x="6940462" y="5084417"/>
              <a:ext cx="366306" cy="23228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8D2E98-D079-42DF-900C-7FE7E83F935A}"/>
                </a:ext>
              </a:extLst>
            </p:cNvPr>
            <p:cNvSpPr txBox="1"/>
            <p:nvPr/>
          </p:nvSpPr>
          <p:spPr>
            <a:xfrm rot="1800000">
              <a:off x="6487170" y="5322118"/>
              <a:ext cx="926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OPPIS</a:t>
              </a:r>
            </a:p>
          </p:txBody>
        </p:sp>
        <p:cxnSp>
          <p:nvCxnSpPr>
            <p:cNvPr id="12" name="Connector: Curved 32">
              <a:extLst>
                <a:ext uri="{FF2B5EF4-FFF2-40B4-BE49-F238E27FC236}">
                  <a16:creationId xmlns:a16="http://schemas.microsoft.com/office/drawing/2014/main" id="{F4116201-9071-7DFD-9F22-6342631FBB0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587376" y="5768670"/>
              <a:ext cx="556804" cy="250256"/>
            </a:xfrm>
            <a:prstGeom prst="curvedConnector3">
              <a:avLst>
                <a:gd name="adj1" fmla="val 16927"/>
              </a:avLst>
            </a:prstGeom>
            <a:ln w="31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974A6-063A-039E-BD62-EE751B842EBB}"/>
                </a:ext>
              </a:extLst>
            </p:cNvPr>
            <p:cNvSpPr txBox="1"/>
            <p:nvPr/>
          </p:nvSpPr>
          <p:spPr>
            <a:xfrm>
              <a:off x="8258175" y="5509644"/>
              <a:ext cx="582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31D83F-D62B-43FE-4056-EDEC7D5925D8}"/>
                </a:ext>
              </a:extLst>
            </p:cNvPr>
            <p:cNvSpPr txBox="1"/>
            <p:nvPr/>
          </p:nvSpPr>
          <p:spPr>
            <a:xfrm>
              <a:off x="7443611" y="4796751"/>
              <a:ext cx="596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EBIS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21B545-571C-F123-BF90-BCF9007FAA1F}"/>
                </a:ext>
              </a:extLst>
            </p:cNvPr>
            <p:cNvSpPr/>
            <p:nvPr/>
          </p:nvSpPr>
          <p:spPr>
            <a:xfrm>
              <a:off x="7575689" y="5098634"/>
              <a:ext cx="297127" cy="19901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0250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C06E0-5732-60FD-3B46-57ACFAD6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39E5E4-13B0-E3C4-3F29-917C0B48B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F8E102-CB90-C1C2-E5D1-55491E85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&amp; AGS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846C7-D57D-9395-F6BA-1385FF6D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4"/>
            <a:ext cx="11499925" cy="5093965"/>
          </a:xfrm>
        </p:spPr>
        <p:txBody>
          <a:bodyPr>
            <a:normAutofit/>
          </a:bodyPr>
          <a:lstStyle/>
          <a:p>
            <a:r>
              <a:rPr lang="en-US" sz="2000" dirty="0"/>
              <a:t>These are subtle machines, specifically the AGS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See </a:t>
            </a:r>
            <a:r>
              <a:rPr lang="en-US" sz="1800" u="sng" dirty="0" err="1"/>
              <a:t>Haixin’s</a:t>
            </a:r>
            <a:r>
              <a:rPr lang="en-US" sz="1800" dirty="0"/>
              <a:t> talk earlier</a:t>
            </a:r>
            <a:br>
              <a:rPr lang="en-US" sz="1800" dirty="0"/>
            </a:br>
            <a:br>
              <a:rPr lang="en-US" sz="1800" dirty="0"/>
            </a:br>
            <a:endParaRPr lang="en-US" sz="2000" dirty="0"/>
          </a:p>
          <a:p>
            <a:r>
              <a:rPr lang="en-US" sz="2000" dirty="0"/>
              <a:t>Low-energy modeling is under active-development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See </a:t>
            </a:r>
            <a:r>
              <a:rPr lang="en-US" sz="1800" u="sng" dirty="0"/>
              <a:t>Vincent’s</a:t>
            </a:r>
            <a:r>
              <a:rPr lang="en-US" sz="1800" dirty="0"/>
              <a:t> work</a:t>
            </a:r>
            <a:br>
              <a:rPr lang="en-US" sz="1800" dirty="0"/>
            </a:br>
            <a:br>
              <a:rPr lang="en-US" sz="1800" dirty="0"/>
            </a:br>
            <a:endParaRPr lang="en-US" sz="2000" dirty="0"/>
          </a:p>
          <a:p>
            <a:r>
              <a:rPr lang="en-US" sz="2000" dirty="0"/>
              <a:t>Collective effects such as space charge likely dominate beam nonlinearities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Requires deeper modeling for accurate beam dynamics characterization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r>
              <a:rPr lang="en-US" sz="2000" dirty="0"/>
              <a:t>We are working to leverage ML tools (BO, MPC, RL) for continuous active characterization and control of beam uncertainties, i.e. digital twins.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See </a:t>
            </a:r>
            <a:r>
              <a:rPr lang="en-US" sz="1800" u="sng" dirty="0"/>
              <a:t>Kevin’s</a:t>
            </a:r>
            <a:r>
              <a:rPr lang="en-US" sz="1800" dirty="0"/>
              <a:t> talk tomorrow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E4417-AA9E-9DDD-01D4-8BC4FA7F3B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D28279-E425-60AD-02A1-DBFBDDC62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2973062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F8E0-D9AA-7438-65D9-7ACA1078B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39E90-D1A0-B811-2A8A-A4C09D530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6E292D-AF42-039C-BB7D-482B67AA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A173E57-95C6-36B6-BCDF-E165EA6A03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Spectrum of leading-order resonances is species-dependent: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sz="2000" dirty="0"/>
                  <a:t>It is clear that </a:t>
                </a:r>
                <a14:m>
                  <m:oMath xmlns:m="http://schemas.openxmlformats.org/officeDocument/2006/math">
                    <m:r>
                      <a:rPr lang="en-US" sz="2000" i="1" baseline="3000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/>
                  <a:t> will need the most careful treatment. We focus on this now: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A173E57-95C6-36B6-BCDF-E165EA6A03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  <a:blipFill>
                <a:blip r:embed="rId2"/>
                <a:stretch>
                  <a:fillRect l="-636" t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C8AB5-4851-70AF-4701-3687669E7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8303F5-1DE6-E58D-E423-CCC840560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042346A-5A6A-C448-FBC7-6540428C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064070"/>
              </p:ext>
            </p:extLst>
          </p:nvPr>
        </p:nvGraphicFramePr>
        <p:xfrm>
          <a:off x="1818640" y="4453466"/>
          <a:ext cx="8128000" cy="1112520"/>
        </p:xfrm>
        <a:graphic>
          <a:graphicData uri="http://schemas.openxmlformats.org/drawingml/2006/table">
            <a:tbl>
              <a:tblPr firstRow="1" bandRow="1"/>
              <a:tblGrid>
                <a:gridCol w="2032000">
                  <a:extLst>
                    <a:ext uri="{9D8B030D-6E8A-4147-A177-3AD203B41FA5}">
                      <a16:colId xmlns:a16="http://schemas.microsoft.com/office/drawing/2014/main" val="40795274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65065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3740436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3513353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1-IP Injection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1-IP Store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2-IP Store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562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Pre-cooled Helions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2638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Un-cooled Helions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1930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3F270B-2289-3749-721F-B5BEB727D6D6}"/>
              </a:ext>
            </a:extLst>
          </p:cNvPr>
          <p:cNvCxnSpPr>
            <a:cxnSpLocks/>
          </p:cNvCxnSpPr>
          <p:nvPr/>
        </p:nvCxnSpPr>
        <p:spPr>
          <a:xfrm>
            <a:off x="1630680" y="4259580"/>
            <a:ext cx="8206740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EFA240-5A71-D6BC-FE7A-5B1EEF21A20B}"/>
              </a:ext>
            </a:extLst>
          </p:cNvPr>
          <p:cNvCxnSpPr>
            <a:cxnSpLocks/>
          </p:cNvCxnSpPr>
          <p:nvPr/>
        </p:nvCxnSpPr>
        <p:spPr>
          <a:xfrm>
            <a:off x="1630680" y="4259580"/>
            <a:ext cx="0" cy="130386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F5A6FB5-54D8-5AC6-AB36-16CEFB167F96}"/>
              </a:ext>
            </a:extLst>
          </p:cNvPr>
          <p:cNvSpPr txBox="1"/>
          <p:nvPr/>
        </p:nvSpPr>
        <p:spPr>
          <a:xfrm rot="16200000">
            <a:off x="380485" y="460916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Franklin Gothic Book"/>
              </a:rPr>
              <a:t>+ Difficulty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1D5CB0-D924-5365-AE88-FA6F05EA54BB}"/>
              </a:ext>
            </a:extLst>
          </p:cNvPr>
          <p:cNvSpPr txBox="1"/>
          <p:nvPr/>
        </p:nvSpPr>
        <p:spPr>
          <a:xfrm>
            <a:off x="7825740" y="387096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prstClr val="black"/>
                </a:solidFill>
                <a:latin typeface="Franklin Gothic Book"/>
              </a:rPr>
              <a:t>+ Difficulty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CEF29C4-FA3A-D5D4-ADCE-FB8F6816B5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187389"/>
                  </p:ext>
                </p:extLst>
              </p:nvPr>
            </p:nvGraphicFramePr>
            <p:xfrm>
              <a:off x="1818640" y="1570827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98155661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0839418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7452615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3873381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max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# of Resonances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174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1.7928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525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1575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1819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−0.1430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607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baseline="3000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−4.1842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819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2457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433636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CEF29C4-FA3A-D5D4-ADCE-FB8F6816B5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187389"/>
                  </p:ext>
                </p:extLst>
              </p:nvPr>
            </p:nvGraphicFramePr>
            <p:xfrm>
              <a:off x="1818640" y="1570827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98155661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0839418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7452615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3873381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1250" t="-6667" r="-10125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# of Resonances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174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25" t="-110345" r="-30187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10345" r="-2000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1250" t="-110345" r="-10125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250" t="-110345" r="-125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819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25" t="-203333" r="-30187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03333" r="-2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1250" t="-203333" r="-101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250" t="-203333" r="-125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9607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25" t="-313793" r="-30187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13793" r="-2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1250" t="-313793" r="-10125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250" t="-313793" r="-125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43363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6654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2788F-7CD6-2E28-1644-38D98E7CD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B9CFD-AE23-464B-0F01-690173561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806B-0B14-FA70-BA8D-59EBB4B9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9D7381-E4A3-2EFE-162F-5C5E649DF3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5"/>
                <a:ext cx="10826743" cy="50303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“Un-cooled” </a:t>
                </a:r>
                <a14:m>
                  <m:oMath xmlns:m="http://schemas.openxmlformats.org/officeDocument/2006/math">
                    <m:r>
                      <a:rPr lang="en-US" sz="2000" i="1" baseline="3000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/>
                  <a:t> will really struggle at high energy with a simple-minded choice for snakes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Large-amplitude beam: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9D7381-E4A3-2EFE-162F-5C5E649DF3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5"/>
                <a:ext cx="10826743" cy="5030324"/>
              </a:xfrm>
              <a:blipFill>
                <a:blip r:embed="rId2"/>
                <a:stretch>
                  <a:fillRect l="-586" t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D2E344-A844-9EF6-C4C2-444757243E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1327A1-0493-8113-88F9-12EE5B29A7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6C5E9-09DF-901C-F504-16DB5E35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39" y="1661678"/>
            <a:ext cx="7201114" cy="392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7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2FB28-6ECB-B9BB-17C7-AFBB00960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07283-7AC9-ADF3-A73F-C6B303B66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DAA9B9-2AA4-A148-1815-4653BE1C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9BFA190-165D-5E6D-4241-940C37A5EB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Snake Matching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Best way to do this is by decreasing </a:t>
                </a:r>
                <a:r>
                  <a:rPr lang="en-US" sz="1400" i="1" dirty="0"/>
                  <a:t>first-order</a:t>
                </a:r>
                <a:r>
                  <a:rPr lang="en-US" sz="1400" dirty="0"/>
                  <a:t> spin resonance strengths. </a:t>
                </a:r>
              </a:p>
              <a:p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i.e. minimize the spin-orbit coupling integrals at </a:t>
                </a:r>
                <a:r>
                  <a:rPr lang="en-US" sz="1400" i="1" dirty="0"/>
                  <a:t>resonant</a:t>
                </a:r>
                <a:r>
                  <a:rPr lang="en-US" sz="1400" dirty="0"/>
                  <a:t> energies: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  <m:rad>
                          <m:radPr>
                            <m:deg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∮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  <m:rad>
                          <m:radPr>
                            <m:deg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 ±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d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i="1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nary>
                  </m:oMath>
                </a14:m>
                <a:r>
                  <a:rPr lang="en-US" sz="1400" dirty="0"/>
                  <a:t> 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r>
                  <a:rPr lang="en-US" sz="1400" dirty="0"/>
                  <a:t>This can be done by any or both of:</a:t>
                </a:r>
              </a:p>
              <a:p>
                <a:pPr marL="742950" lvl="1" indent="-285750">
                  <a:lnSpc>
                    <a:spcPct val="150000"/>
                  </a:lnSpc>
                </a:pPr>
                <a:r>
                  <a:rPr lang="en-US" sz="1400" b="1" dirty="0">
                    <a:solidFill>
                      <a:srgbClr val="009900"/>
                    </a:solidFill>
                  </a:rPr>
                  <a:t>Exploring the space of allowed snake rotation axes </a:t>
                </a:r>
                <a14:m>
                  <m:oMath xmlns:m="http://schemas.openxmlformats.org/officeDocument/2006/math">
                    <m:r>
                      <a:rPr lang="en-US" sz="1400" b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400" b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400" b="1" dirty="0">
                  <a:solidFill>
                    <a:srgbClr val="009900"/>
                  </a:solidFill>
                </a:endParaRPr>
              </a:p>
              <a:p>
                <a:pPr marL="742950" lvl="1" indent="-285750"/>
                <a:r>
                  <a:rPr lang="en-US" sz="1400" b="1" dirty="0">
                    <a:solidFill>
                      <a:srgbClr val="009900"/>
                    </a:solidFill>
                  </a:rPr>
                  <a:t>Exploring the space of phase advances between snakes with fixed lattice tune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𝒅𝒔</m:t>
                        </m:r>
                      </m:e>
                    </m:nary>
                    <m:r>
                      <a:rPr lang="en-US" sz="1400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400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9BFA190-165D-5E6D-4241-940C37A5EB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  <a:blipFill>
                <a:blip r:embed="rId2"/>
                <a:stretch>
                  <a:fillRect l="-1018" t="-2267" b="-5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88933C-E2D2-046A-9D27-A578AA7E6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FF3758-7F9B-6E14-52B8-2FCC396413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0FA55-18BC-A47B-33B0-D19E0BC2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541" y="1136084"/>
            <a:ext cx="5894832" cy="39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52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A917-4BED-E491-51A3-B35645DA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59E8F-698D-2C75-430B-76F2C2040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1B84E9-26D2-A18A-F49C-8F54EB9A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677C878-A41B-9E06-E4E4-EF0489CE3C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Zoom in on one resonant region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Perform tune scan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lim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</m:t>
                        </m:r>
                      </m:sub>
                    </m:sSub>
                  </m:oMath>
                </a14:m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Identify high-order “doublets”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Optimize “width” of resonant doublets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677C878-A41B-9E06-E4E4-EF0489CE3C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  <a:blipFill>
                <a:blip r:embed="rId2"/>
                <a:stretch>
                  <a:fillRect l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3DD0C1-8151-BC04-49A4-97302D721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7C8057-A5E8-6097-D4B3-BAE00631B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D5A93DC3-4ED9-112A-ABF1-A1C6CD368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4147" y="934194"/>
            <a:ext cx="2557003" cy="2389299"/>
          </a:xfrm>
          <a:prstGeom prst="rect">
            <a:avLst/>
          </a:prstGeom>
        </p:spPr>
      </p:pic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2F0A2545-1724-C9C4-B6A3-2AD8CE4A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154" y="3464130"/>
            <a:ext cx="2592787" cy="2582730"/>
          </a:xfrm>
          <a:prstGeom prst="rect">
            <a:avLst/>
          </a:prstGeom>
        </p:spPr>
      </p:pic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9D1F6D5A-4F07-55D1-9EE9-38FA67BB0F70}"/>
              </a:ext>
            </a:extLst>
          </p:cNvPr>
          <p:cNvSpPr/>
          <p:nvPr/>
        </p:nvSpPr>
        <p:spPr>
          <a:xfrm>
            <a:off x="10916708" y="2193383"/>
            <a:ext cx="812712" cy="254149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C3D223-0464-C258-B6CF-F1A25245EBD2}"/>
              </a:ext>
            </a:extLst>
          </p:cNvPr>
          <p:cNvCxnSpPr>
            <a:cxnSpLocks/>
          </p:cNvCxnSpPr>
          <p:nvPr/>
        </p:nvCxnSpPr>
        <p:spPr>
          <a:xfrm flipH="1">
            <a:off x="8312150" y="4848522"/>
            <a:ext cx="1847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37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AE7EA-5D14-7324-A9FD-C2820627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B4962-CDDA-F144-6A54-DAEC45A6F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ECC8B8-00F3-9156-ED80-1810B799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35CABC-184C-FF23-808A-436CA274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9968354" cy="5030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After optimizing per-arc phase-advance: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C6C7BB-196C-A774-75C1-B3847DE9E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2BCD4F-4880-8AEA-FBAE-7A6911F2E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96BD8B-FA42-D53B-5268-BC08CB1D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84" y="1636453"/>
            <a:ext cx="7427614" cy="40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634D-0FF6-3116-23EA-9DD2F8005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9A8A4-132C-0726-A70F-308B6022C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96A047-7F30-9647-B098-DED8E523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EB2AACE-79FF-B420-A1D1-72C3FCA601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snakes offer strong degrees of freedom for polarization control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Doubly Lee-Courant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sz="2000" dirty="0"/>
                  <a:t>I hypothesized stronger performance from stronger symmetry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000" dirty="0"/>
                  <a:t>Only works for </a:t>
                </a:r>
                <a:r>
                  <a:rPr lang="en-US" sz="2000" b="1" u="sng" dirty="0"/>
                  <a:t>odd number</a:t>
                </a:r>
                <a:r>
                  <a:rPr lang="en-US" sz="2000" dirty="0"/>
                  <a:t> of pairs of snakes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EB2AACE-79FF-B420-A1D1-72C3FCA601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9968354" cy="5030324"/>
              </a:xfrm>
              <a:blipFill>
                <a:blip r:embed="rId2"/>
                <a:stretch>
                  <a:fillRect l="-1018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E172F0-4B64-C9A7-BC30-5D13CB204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3536FF-A459-6451-1E10-4C5A0D1A2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3503F-4AAD-9E1C-F598-228D8893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4891" y="852311"/>
            <a:ext cx="2407613" cy="2283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24DA4-0EB5-6438-491E-A8B28528D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0987" y="3440635"/>
            <a:ext cx="2407613" cy="2283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B0ABE99-89DA-7151-CCF2-D8DAAF88CE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789825"/>
                  </p:ext>
                </p:extLst>
              </p:nvPr>
            </p:nvGraphicFramePr>
            <p:xfrm>
              <a:off x="1019904" y="3135593"/>
              <a:ext cx="730268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4228">
                      <a:extLst>
                        <a:ext uri="{9D8B030D-6E8A-4147-A177-3AD203B41FA5}">
                          <a16:colId xmlns:a16="http://schemas.microsoft.com/office/drawing/2014/main" val="3130744924"/>
                        </a:ext>
                      </a:extLst>
                    </a:gridCol>
                    <a:gridCol w="2434228">
                      <a:extLst>
                        <a:ext uri="{9D8B030D-6E8A-4147-A177-3AD203B41FA5}">
                          <a16:colId xmlns:a16="http://schemas.microsoft.com/office/drawing/2014/main" val="2976930566"/>
                        </a:ext>
                      </a:extLst>
                    </a:gridCol>
                    <a:gridCol w="2434228">
                      <a:extLst>
                        <a:ext uri="{9D8B030D-6E8A-4147-A177-3AD203B41FA5}">
                          <a16:colId xmlns:a16="http://schemas.microsoft.com/office/drawing/2014/main" val="1496916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Scheme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Constraints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Free Parameters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683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General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09539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Lee-Courant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1646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Doubly Lee-Courant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53157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B0ABE99-89DA-7151-CCF2-D8DAAF88CE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789825"/>
                  </p:ext>
                </p:extLst>
              </p:nvPr>
            </p:nvGraphicFramePr>
            <p:xfrm>
              <a:off x="1019904" y="3135593"/>
              <a:ext cx="730268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4228">
                      <a:extLst>
                        <a:ext uri="{9D8B030D-6E8A-4147-A177-3AD203B41FA5}">
                          <a16:colId xmlns:a16="http://schemas.microsoft.com/office/drawing/2014/main" val="3130744924"/>
                        </a:ext>
                      </a:extLst>
                    </a:gridCol>
                    <a:gridCol w="2434228">
                      <a:extLst>
                        <a:ext uri="{9D8B030D-6E8A-4147-A177-3AD203B41FA5}">
                          <a16:colId xmlns:a16="http://schemas.microsoft.com/office/drawing/2014/main" val="2976930566"/>
                        </a:ext>
                      </a:extLst>
                    </a:gridCol>
                    <a:gridCol w="2434228">
                      <a:extLst>
                        <a:ext uri="{9D8B030D-6E8A-4147-A177-3AD203B41FA5}">
                          <a16:colId xmlns:a16="http://schemas.microsoft.com/office/drawing/2014/main" val="1496916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Scheme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Constraints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Free Parameters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683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General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521" t="-110345" r="-101042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521" t="-110345" r="-1042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09539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Lee-Courant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521" t="-203333" r="-101042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521" t="-203333" r="-1042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1646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Doubly Lee-Courant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521" t="-313793" r="-101042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521" t="-313793" r="-1042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53157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3577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Polarization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744A9F9-944D-5880-3F0F-9FAC5E0F39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8538564" cy="496074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Bunch polarization is a distributional average of spin over the orbital distribution</a:t>
                </a:r>
              </a:p>
              <a:p>
                <a:pPr marL="0" indent="0">
                  <a:buNone/>
                </a:pPr>
                <a:r>
                  <a:rPr lang="en-US" dirty="0"/>
                  <a:t>Most spin simulations ignore collective beam effects at high energy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motion of a relativistic, spin-1/2 particle in an electromagnetic field follows Larmor + Thomas precession, described by the Thomas-Bargmann-Michel-Telegdi equation. In a Cartesian frame, we have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>
                  <a:latin typeface="Palatino Linotype" panose="0204050205050503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Palatino Linotype" panose="02040502050505030304" pitchFamily="18" charset="0"/>
                </a:endParaRPr>
              </a:p>
              <a:p>
                <a:endParaRPr lang="en-US" dirty="0">
                  <a:latin typeface="Palatino Linotype" panose="02040502050505030304" pitchFamily="18" charset="0"/>
                </a:endParaRPr>
              </a:p>
              <a:p>
                <a:endParaRPr lang="en-US" dirty="0">
                  <a:latin typeface="Palatino Linotype" panose="0204050205050503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Palatino Linotype" panose="02040502050505030304" pitchFamily="18" charset="0"/>
                  </a:rPr>
                  <a:t>Rewriting this in terms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>
                    <a:latin typeface="Palatino Linotype" panose="02040502050505030304" pitchFamily="18" charset="0"/>
                  </a:rPr>
                  <a:t>, for a purely magnetic field:</a:t>
                </a:r>
              </a:p>
              <a:p>
                <a:endParaRPr lang="en-US" dirty="0">
                  <a:latin typeface="Palatino Linotype" panose="0204050205050503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             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                      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Palatino Linotype" panose="0204050205050503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744A9F9-944D-5880-3F0F-9FAC5E0F39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8538564" cy="4960740"/>
              </a:xfrm>
              <a:blipFill>
                <a:blip r:embed="rId2"/>
                <a:stretch>
                  <a:fillRect l="-297" t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8314C-D51D-8E89-197F-F28971414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E18EC3-5ADF-E027-9FC8-82CD602381CE}"/>
              </a:ext>
            </a:extLst>
          </p:cNvPr>
          <p:cNvGrpSpPr/>
          <p:nvPr/>
        </p:nvGrpSpPr>
        <p:grpSpPr>
          <a:xfrm>
            <a:off x="10248918" y="4035304"/>
            <a:ext cx="931622" cy="1707874"/>
            <a:chOff x="9425922" y="2769998"/>
            <a:chExt cx="322244" cy="590746"/>
          </a:xfrm>
        </p:grpSpPr>
        <p:sp>
          <p:nvSpPr>
            <p:cNvPr id="16" name="Flowchart: Merge 109">
              <a:extLst>
                <a:ext uri="{FF2B5EF4-FFF2-40B4-BE49-F238E27FC236}">
                  <a16:creationId xmlns:a16="http://schemas.microsoft.com/office/drawing/2014/main" id="{5D9B1C02-AC63-F0B0-8ACD-7ECBAD690F31}"/>
                </a:ext>
              </a:extLst>
            </p:cNvPr>
            <p:cNvSpPr/>
            <p:nvPr/>
          </p:nvSpPr>
          <p:spPr>
            <a:xfrm>
              <a:off x="9425922" y="2857907"/>
              <a:ext cx="322244" cy="502837"/>
            </a:xfrm>
            <a:prstGeom prst="flowChartMerg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7CACC59-8EA6-5D35-5B91-C3F501E0ED79}"/>
                </a:ext>
              </a:extLst>
            </p:cNvPr>
            <p:cNvSpPr/>
            <p:nvPr/>
          </p:nvSpPr>
          <p:spPr>
            <a:xfrm>
              <a:off x="9425922" y="2814974"/>
              <a:ext cx="322244" cy="85866"/>
            </a:xfrm>
            <a:prstGeom prst="ellipse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38F8F8-DE61-6AB7-C5D7-9581755D2C56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 flipV="1">
              <a:off x="9587044" y="2769998"/>
              <a:ext cx="0" cy="130842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</p:grpSp>
      <p:pic>
        <p:nvPicPr>
          <p:cNvPr id="22" name="Picture 2" descr="MRI Physics: MRI Pulse Sequences - XRayPhysics">
            <a:extLst>
              <a:ext uri="{FF2B5EF4-FFF2-40B4-BE49-F238E27FC236}">
                <a16:creationId xmlns:a16="http://schemas.microsoft.com/office/drawing/2014/main" id="{B8DED725-6DB4-315B-80B4-6C356EA1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6954" y="981075"/>
            <a:ext cx="2495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8B9E-3358-42F3-7764-4D3D58310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9D5214-7DB3-6897-4CA6-A36263E25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C0B529-F824-A922-A58E-24834160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15A7D-9BBF-6CF3-B90D-F189F78A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9968354" cy="5030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“Doubly Lee-Courant” snake schemes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316A5-F5FE-0E00-29A4-804428C92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6C9D14-1D89-3011-5FB6-6B57B26C9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D26EE-CDEB-4DD7-6256-9018659D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407" y="1782306"/>
            <a:ext cx="5365551" cy="4024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07F5B6-8959-A1FF-D37F-2AD8A7F11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5" y="1782306"/>
            <a:ext cx="5365551" cy="402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09391D-AB7D-E5D2-0F29-70C7845FF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80" y="1796479"/>
            <a:ext cx="5365551" cy="40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7D8A2-B8C7-74AC-BABC-D8BB75C47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0306B4-FD14-2FD3-29B6-DD454DDBE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6B9F3C-9F67-7BCE-2D7E-4CDADD36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CBE8B7A-AFE2-EEFC-6428-69F89CEAAC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11067438" cy="50303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Polarization transmission enhancement for large-amplitude pre-cooled bunch in high-energy optics lattice</a:t>
                </a:r>
                <a:endParaRPr lang="en-US" dirty="0"/>
              </a:p>
              <a:p>
                <a:pPr marL="0" indent="0" algn="ctr">
                  <a:buNone/>
                </a:pPr>
                <a:r>
                  <a:rPr lang="en-US" sz="2000" u="sng" dirty="0"/>
                  <a:t>All</a:t>
                </a:r>
                <a:r>
                  <a:rPr lang="en-US" sz="2000" dirty="0"/>
                  <a:t> particles: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dp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=(5.2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 1.4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 0.06%)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CBE8B7A-AFE2-EEFC-6428-69F89CEAAC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11067438" cy="5030324"/>
              </a:xfrm>
              <a:blipFill>
                <a:blip r:embed="rId2"/>
                <a:stretch>
                  <a:fillRect l="-573" t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649118-554E-6A3A-198F-49F4016946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03310-6118-6FFA-79A1-4402FED0D0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16" name="Picture 15" descr="A graph showing a snake&#10;&#10;AI-generated content may be incorrect.">
            <a:extLst>
              <a:ext uri="{FF2B5EF4-FFF2-40B4-BE49-F238E27FC236}">
                <a16:creationId xmlns:a16="http://schemas.microsoft.com/office/drawing/2014/main" id="{36EA22D4-EED1-C990-6F0B-169572A8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6"/>
          <a:stretch/>
        </p:blipFill>
        <p:spPr>
          <a:xfrm>
            <a:off x="2970954" y="2371241"/>
            <a:ext cx="6250091" cy="33977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AD245C94-C98B-47B9-564D-CEA9AB1B86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5687" y="5768959"/>
                <a:ext cx="4640625" cy="386917"/>
              </a:xfrm>
              <a:prstGeom prst="rect">
                <a:avLst/>
              </a:prstGeom>
            </p:spPr>
            <p:txBody>
              <a:bodyPr/>
              <a:lstStyle>
                <a:lvl1pPr>
                  <a:defRPr i="0">
                    <a:latin typeface="Optima"/>
                    <a:cs typeface="Optima"/>
                  </a:defRPr>
                </a:lvl1pPr>
              </a:lstStyle>
              <a:p>
                <a:pPr algn="ctr"/>
                <a:r>
                  <a:rPr lang="en-US" kern="0" dirty="0">
                    <a:solidFill>
                      <a:sysClr val="windowText" lastClr="000000"/>
                    </a:solidFill>
                  </a:rPr>
                  <a:t>Old snakes </a:t>
                </a:r>
                <a14:m>
                  <m:oMath xmlns:m="http://schemas.openxmlformats.org/officeDocument/2006/math">
                    <m:r>
                      <a:rPr lang="en-US" b="1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−45</m:t>
                        </m:r>
                      </m:e>
                      <m:sup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−45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1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AD245C94-C98B-47B9-564D-CEA9AB1B8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687" y="5768959"/>
                <a:ext cx="4640625" cy="386917"/>
              </a:xfrm>
              <a:prstGeom prst="rect">
                <a:avLst/>
              </a:prstGeom>
              <a:blipFill>
                <a:blip r:embed="rId4"/>
                <a:stretch>
                  <a:fillRect l="-1093" t="-6452" r="-273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313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514FF-60C3-FA35-6918-22C39D9DA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6F2EF-561D-51CB-07B2-C1AE371E5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03C70A-1218-ECE1-E885-F56FA313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490BF-EBF3-2DAE-CCCE-FDAE3EF56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11067438" cy="503032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5D9979-B2F4-7222-CE95-807FD4668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154FBD-9B02-4207-6951-BA095C38AC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A45355-A789-4FCC-C477-E87599BE9B00}"/>
              </a:ext>
            </a:extLst>
          </p:cNvPr>
          <p:cNvGrpSpPr/>
          <p:nvPr/>
        </p:nvGrpSpPr>
        <p:grpSpPr>
          <a:xfrm>
            <a:off x="1560197" y="826744"/>
            <a:ext cx="9071605" cy="5204511"/>
            <a:chOff x="571500" y="533175"/>
            <a:chExt cx="10749040" cy="61668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E76C881-8E80-E7CA-DDDD-9847D8179D57}"/>
                </a:ext>
              </a:extLst>
            </p:cNvPr>
            <p:cNvSpPr/>
            <p:nvPr/>
          </p:nvSpPr>
          <p:spPr>
            <a:xfrm>
              <a:off x="571500" y="4492254"/>
              <a:ext cx="2613357" cy="184785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2000"/>
              </a:scheme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" name="Picture 3" descr="A green line graph with black lines&#10;&#10;AI-generated content may be incorrect.">
              <a:extLst>
                <a:ext uri="{FF2B5EF4-FFF2-40B4-BE49-F238E27FC236}">
                  <a16:creationId xmlns:a16="http://schemas.microsoft.com/office/drawing/2014/main" id="{C481110E-2DE5-2259-44D3-A8F12945F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" y="847762"/>
              <a:ext cx="2554880" cy="1325563"/>
            </a:xfrm>
            <a:prstGeom prst="rect">
              <a:avLst/>
            </a:prstGeom>
          </p:spPr>
        </p:pic>
        <p:pic>
          <p:nvPicPr>
            <p:cNvPr id="9" name="Picture 8" descr="A green and black graph&#10;&#10;AI-generated content may be incorrect.">
              <a:extLst>
                <a:ext uri="{FF2B5EF4-FFF2-40B4-BE49-F238E27FC236}">
                  <a16:creationId xmlns:a16="http://schemas.microsoft.com/office/drawing/2014/main" id="{64D99334-E4E7-9D2A-7A9A-40912A23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208" y="842129"/>
              <a:ext cx="2555651" cy="1325880"/>
            </a:xfrm>
            <a:prstGeom prst="rect">
              <a:avLst/>
            </a:prstGeom>
          </p:spPr>
        </p:pic>
        <p:pic>
          <p:nvPicPr>
            <p:cNvPr id="10" name="Picture 9" descr="A green line graph with white background&#10;&#10;AI-generated content may be incorrect.">
              <a:extLst>
                <a:ext uri="{FF2B5EF4-FFF2-40B4-BE49-F238E27FC236}">
                  <a16:creationId xmlns:a16="http://schemas.microsoft.com/office/drawing/2014/main" id="{DEF66154-7211-5917-66C8-56BF2BA18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6753" y="842129"/>
              <a:ext cx="2566290" cy="1325880"/>
            </a:xfrm>
            <a:prstGeom prst="rect">
              <a:avLst/>
            </a:prstGeom>
          </p:spPr>
        </p:pic>
        <p:pic>
          <p:nvPicPr>
            <p:cNvPr id="11" name="Picture 10" descr="A green line graph with black lines&#10;&#10;AI-generated content may be incorrect.">
              <a:extLst>
                <a:ext uri="{FF2B5EF4-FFF2-40B4-BE49-F238E27FC236}">
                  <a16:creationId xmlns:a16="http://schemas.microsoft.com/office/drawing/2014/main" id="{D89234D4-DA33-97E2-C0A4-087745B4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7937" y="842129"/>
              <a:ext cx="2572603" cy="1325880"/>
            </a:xfrm>
            <a:prstGeom prst="rect">
              <a:avLst/>
            </a:prstGeom>
          </p:spPr>
        </p:pic>
        <p:pic>
          <p:nvPicPr>
            <p:cNvPr id="12" name="Picture 11" descr="A green and black graph&#10;&#10;AI-generated content may be incorrect.">
              <a:extLst>
                <a:ext uri="{FF2B5EF4-FFF2-40B4-BE49-F238E27FC236}">
                  <a16:creationId xmlns:a16="http://schemas.microsoft.com/office/drawing/2014/main" id="{6E1309C7-ACFC-ECB8-D75F-540A651D9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0" y="2831461"/>
              <a:ext cx="2568344" cy="1325880"/>
            </a:xfrm>
            <a:prstGeom prst="rect">
              <a:avLst/>
            </a:prstGeom>
          </p:spPr>
        </p:pic>
        <p:pic>
          <p:nvPicPr>
            <p:cNvPr id="13" name="Picture 12" descr="A green and black graph&#10;&#10;AI-generated content may be incorrect.">
              <a:extLst>
                <a:ext uri="{FF2B5EF4-FFF2-40B4-BE49-F238E27FC236}">
                  <a16:creationId xmlns:a16="http://schemas.microsoft.com/office/drawing/2014/main" id="{3599F6BE-CF6C-C316-7FDF-2864C04BE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6208" y="2831461"/>
              <a:ext cx="2560019" cy="1325880"/>
            </a:xfrm>
            <a:prstGeom prst="rect">
              <a:avLst/>
            </a:prstGeom>
          </p:spPr>
        </p:pic>
        <p:pic>
          <p:nvPicPr>
            <p:cNvPr id="14" name="Picture 13" descr="A green and black graph&#10;&#10;AI-generated content may be incorrect.">
              <a:extLst>
                <a:ext uri="{FF2B5EF4-FFF2-40B4-BE49-F238E27FC236}">
                  <a16:creationId xmlns:a16="http://schemas.microsoft.com/office/drawing/2014/main" id="{13E5B1AE-76B3-7DC6-73B0-45B18479B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987" y="2846328"/>
              <a:ext cx="2562056" cy="1325880"/>
            </a:xfrm>
            <a:prstGeom prst="rect">
              <a:avLst/>
            </a:prstGeom>
          </p:spPr>
        </p:pic>
        <p:pic>
          <p:nvPicPr>
            <p:cNvPr id="15" name="Picture 14" descr="A green and black graph&#10;&#10;AI-generated content may be incorrect.">
              <a:extLst>
                <a:ext uri="{FF2B5EF4-FFF2-40B4-BE49-F238E27FC236}">
                  <a16:creationId xmlns:a16="http://schemas.microsoft.com/office/drawing/2014/main" id="{24EB99EF-C971-37F0-E9BF-81205747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47803" y="2846328"/>
              <a:ext cx="2547085" cy="1325880"/>
            </a:xfrm>
            <a:prstGeom prst="rect">
              <a:avLst/>
            </a:prstGeom>
          </p:spPr>
        </p:pic>
        <p:pic>
          <p:nvPicPr>
            <p:cNvPr id="18" name="Picture 17" descr="A green line graph with black lines&#10;&#10;AI-generated content may be incorrect.">
              <a:extLst>
                <a:ext uri="{FF2B5EF4-FFF2-40B4-BE49-F238E27FC236}">
                  <a16:creationId xmlns:a16="http://schemas.microsoft.com/office/drawing/2014/main" id="{F8E154A2-3A66-A336-A438-2C7C951C6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2143" y="4815477"/>
              <a:ext cx="2559716" cy="1325880"/>
            </a:xfrm>
            <a:prstGeom prst="rect">
              <a:avLst/>
            </a:prstGeom>
          </p:spPr>
        </p:pic>
        <p:pic>
          <p:nvPicPr>
            <p:cNvPr id="19" name="Picture 18" descr="A green line graph with black lines&#10;&#10;AI-generated content may be incorrect.">
              <a:extLst>
                <a:ext uri="{FF2B5EF4-FFF2-40B4-BE49-F238E27FC236}">
                  <a16:creationId xmlns:a16="http://schemas.microsoft.com/office/drawing/2014/main" id="{394C657A-D60B-51E2-D1F7-7103677E5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25675" y="4815477"/>
              <a:ext cx="2557368" cy="1325880"/>
            </a:xfrm>
            <a:prstGeom prst="rect">
              <a:avLst/>
            </a:prstGeom>
          </p:spPr>
        </p:pic>
        <p:pic>
          <p:nvPicPr>
            <p:cNvPr id="20" name="Picture 19" descr="A graph showing a green line&#10;&#10;AI-generated content may be incorrect.">
              <a:extLst>
                <a:ext uri="{FF2B5EF4-FFF2-40B4-BE49-F238E27FC236}">
                  <a16:creationId xmlns:a16="http://schemas.microsoft.com/office/drawing/2014/main" id="{1C875DB5-51D1-30C9-FCBA-1F40C3E0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43539" y="4815477"/>
              <a:ext cx="2577001" cy="1325880"/>
            </a:xfrm>
            <a:prstGeom prst="rect">
              <a:avLst/>
            </a:prstGeom>
          </p:spPr>
        </p:pic>
        <p:pic>
          <p:nvPicPr>
            <p:cNvPr id="21" name="Picture 20" descr="A green and black graph&#10;&#10;AI-generated content may be incorrect.">
              <a:extLst>
                <a:ext uri="{FF2B5EF4-FFF2-40B4-BE49-F238E27FC236}">
                  <a16:creationId xmlns:a16="http://schemas.microsoft.com/office/drawing/2014/main" id="{7987ECAA-1E3E-83F5-1DBE-13FD77F6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500" y="4815477"/>
              <a:ext cx="2553304" cy="132588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B072EF4-D395-9D8E-C41D-87D2F4EC6A2E}"/>
                    </a:ext>
                  </a:extLst>
                </p:cNvPr>
                <p:cNvSpPr txBox="1"/>
                <p:nvPr/>
              </p:nvSpPr>
              <p:spPr>
                <a:xfrm>
                  <a:off x="4457700" y="4538478"/>
                  <a:ext cx="405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B072EF4-D395-9D8E-C41D-87D2F4EC6A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7700" y="4538478"/>
                  <a:ext cx="4054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5000" r="-7143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58DE8B8-5E7A-5D8A-8374-FC3D73EB8621}"/>
                    </a:ext>
                  </a:extLst>
                </p:cNvPr>
                <p:cNvSpPr txBox="1"/>
                <p:nvPr/>
              </p:nvSpPr>
              <p:spPr>
                <a:xfrm>
                  <a:off x="1724168" y="4538478"/>
                  <a:ext cx="405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45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58DE8B8-5E7A-5D8A-8374-FC3D73EB86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4168" y="4538478"/>
                  <a:ext cx="405496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5000" r="-7143" b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2B4742-D545-2F41-A411-B72AEB554321}"/>
                    </a:ext>
                  </a:extLst>
                </p:cNvPr>
                <p:cNvSpPr txBox="1"/>
                <p:nvPr/>
              </p:nvSpPr>
              <p:spPr>
                <a:xfrm>
                  <a:off x="7191232" y="4538478"/>
                  <a:ext cx="405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75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2B4742-D545-2F41-A411-B72AEB554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1232" y="4538478"/>
                  <a:ext cx="405496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1429" r="-7143" b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547FEBA-6258-331E-0258-AA7DFE38CCE6}"/>
                    </a:ext>
                  </a:extLst>
                </p:cNvPr>
                <p:cNvSpPr txBox="1"/>
                <p:nvPr/>
              </p:nvSpPr>
              <p:spPr>
                <a:xfrm>
                  <a:off x="9922416" y="4538477"/>
                  <a:ext cx="405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547FEBA-6258-331E-0258-AA7DFE38CC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2416" y="4538477"/>
                  <a:ext cx="405496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21429" r="-7143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8A4AE5-D26D-D338-485F-211F92467398}"/>
                    </a:ext>
                  </a:extLst>
                </p:cNvPr>
                <p:cNvSpPr txBox="1"/>
                <p:nvPr/>
              </p:nvSpPr>
              <p:spPr>
                <a:xfrm>
                  <a:off x="4521820" y="2569329"/>
                  <a:ext cx="2772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8A4AE5-D26D-D338-485F-211F92467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820" y="2569329"/>
                  <a:ext cx="277255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6316" r="-10526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3FAAAC-C618-00A4-2E03-A8FAF872F9A1}"/>
                    </a:ext>
                  </a:extLst>
                </p:cNvPr>
                <p:cNvSpPr txBox="1"/>
                <p:nvPr/>
              </p:nvSpPr>
              <p:spPr>
                <a:xfrm>
                  <a:off x="1637606" y="2554462"/>
                  <a:ext cx="578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−15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3FAAAC-C618-00A4-2E03-A8FAF872F9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7606" y="2554462"/>
                  <a:ext cx="578620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7500" r="-10000" b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5C859DB-22B8-841E-549F-AE24EE0CEAE0}"/>
                    </a:ext>
                  </a:extLst>
                </p:cNvPr>
                <p:cNvSpPr txBox="1"/>
                <p:nvPr/>
              </p:nvSpPr>
              <p:spPr>
                <a:xfrm>
                  <a:off x="7191232" y="2569329"/>
                  <a:ext cx="405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15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5C859DB-22B8-841E-549F-AE24EE0CEA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1232" y="2569329"/>
                  <a:ext cx="405496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1429" r="-7143" b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5B7A24F-D65F-427B-AE4D-431B6847A5DD}"/>
                    </a:ext>
                  </a:extLst>
                </p:cNvPr>
                <p:cNvSpPr txBox="1"/>
                <p:nvPr/>
              </p:nvSpPr>
              <p:spPr>
                <a:xfrm>
                  <a:off x="9922416" y="2569329"/>
                  <a:ext cx="405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5B7A24F-D65F-427B-AE4D-431B6847A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2416" y="2569329"/>
                  <a:ext cx="405496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21429" r="-7143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2970EEE-A208-A52F-1A13-86E122047082}"/>
                    </a:ext>
                  </a:extLst>
                </p:cNvPr>
                <p:cNvSpPr txBox="1"/>
                <p:nvPr/>
              </p:nvSpPr>
              <p:spPr>
                <a:xfrm>
                  <a:off x="9838202" y="565130"/>
                  <a:ext cx="578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2970EEE-A208-A52F-1A13-86E1220470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8202" y="565130"/>
                  <a:ext cx="57862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7500" r="-10000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32B7B24-83B6-4697-33E1-EC3A414E307A}"/>
                    </a:ext>
                  </a:extLst>
                </p:cNvPr>
                <p:cNvSpPr txBox="1"/>
                <p:nvPr/>
              </p:nvSpPr>
              <p:spPr>
                <a:xfrm>
                  <a:off x="7104670" y="533175"/>
                  <a:ext cx="578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−45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32B7B24-83B6-4697-33E1-EC3A414E30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4670" y="533175"/>
                  <a:ext cx="578620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7500" r="-10000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BEDA7F-5A82-0160-5675-844B83D605ED}"/>
                    </a:ext>
                  </a:extLst>
                </p:cNvPr>
                <p:cNvSpPr txBox="1"/>
                <p:nvPr/>
              </p:nvSpPr>
              <p:spPr>
                <a:xfrm>
                  <a:off x="4371138" y="572564"/>
                  <a:ext cx="578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−60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BEDA7F-5A82-0160-5675-844B83D605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138" y="572564"/>
                  <a:ext cx="578620" cy="276999"/>
                </a:xfrm>
                <a:prstGeom prst="rect">
                  <a:avLst/>
                </a:prstGeom>
                <a:blipFill>
                  <a:blip r:embed="rId24"/>
                  <a:stretch>
                    <a:fillRect l="-7692" r="-12821" b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D1E01F3-12E5-B515-A75E-0D081D43F909}"/>
                    </a:ext>
                  </a:extLst>
                </p:cNvPr>
                <p:cNvSpPr txBox="1"/>
                <p:nvPr/>
              </p:nvSpPr>
              <p:spPr>
                <a:xfrm>
                  <a:off x="1637606" y="572564"/>
                  <a:ext cx="578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−75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D1E01F3-12E5-B515-A75E-0D081D43F9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7606" y="572564"/>
                  <a:ext cx="578620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7500" r="-10000" b="-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DAE58E-FE91-141F-BE97-D31A28AA5CC6}"/>
                </a:ext>
              </a:extLst>
            </p:cNvPr>
            <p:cNvSpPr/>
            <p:nvPr/>
          </p:nvSpPr>
          <p:spPr>
            <a:xfrm>
              <a:off x="3292143" y="2500060"/>
              <a:ext cx="2613357" cy="1847850"/>
            </a:xfrm>
            <a:prstGeom prst="rect">
              <a:avLst/>
            </a:prstGeom>
            <a:solidFill>
              <a:schemeClr val="accent2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0757A54-9B94-15B4-9FC2-F24DBD55B0F9}"/>
                    </a:ext>
                  </a:extLst>
                </p:cNvPr>
                <p:cNvSpPr txBox="1"/>
                <p:nvPr/>
              </p:nvSpPr>
              <p:spPr>
                <a:xfrm>
                  <a:off x="5765764" y="6269168"/>
                  <a:ext cx="51982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0757A54-9B94-15B4-9FC2-F24DBD55B0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5764" y="6269168"/>
                  <a:ext cx="519822" cy="430887"/>
                </a:xfrm>
                <a:prstGeom prst="rect">
                  <a:avLst/>
                </a:prstGeom>
                <a:blipFill>
                  <a:blip r:embed="rId26"/>
                  <a:stretch>
                    <a:fillRect l="-34286" r="-14286" b="-6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1287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131B5-2EC0-AF69-83C3-9D2F3ACAE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69EDF-0E13-9A90-BE3C-1826E8664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AE518E-5A81-77A1-80BE-00122AB84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2AE2-F0C7-1424-9364-0EF9318E9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11067438" cy="5030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After optimization of DLC axis: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7E8344-D9BA-B283-6A2F-24F105A75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6941EF-488A-814A-4F16-11E6990CCB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3" name="Picture 2" descr="A graph showing a snake&#10;&#10;AI-generated content may be incorrect.">
            <a:extLst>
              <a:ext uri="{FF2B5EF4-FFF2-40B4-BE49-F238E27FC236}">
                <a16:creationId xmlns:a16="http://schemas.microsoft.com/office/drawing/2014/main" id="{D78C0339-51B7-6C79-6C83-E44ECB96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" b="178"/>
          <a:stretch/>
        </p:blipFill>
        <p:spPr>
          <a:xfrm>
            <a:off x="2704453" y="1586023"/>
            <a:ext cx="6783093" cy="36859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62E805D-353E-8A60-10FD-C990F78B55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7246" y="5205394"/>
                <a:ext cx="5468540" cy="377489"/>
              </a:xfrm>
              <a:prstGeom prst="rect">
                <a:avLst/>
              </a:prstGeom>
            </p:spPr>
            <p:txBody>
              <a:bodyPr/>
              <a:lstStyle>
                <a:lvl1pPr>
                  <a:defRPr i="0">
                    <a:latin typeface="Optima"/>
                    <a:cs typeface="Optima"/>
                  </a:defRPr>
                </a:lvl1pPr>
              </a:lstStyle>
              <a:p>
                <a:pPr algn="ctr"/>
                <a:r>
                  <a:rPr lang="en-US" kern="0" dirty="0">
                    <a:solidFill>
                      <a:sysClr val="windowText" lastClr="000000"/>
                    </a:solidFill>
                  </a:rPr>
                  <a:t>New snakes  </a:t>
                </a:r>
                <a14:m>
                  <m:oMath xmlns:m="http://schemas.openxmlformats.org/officeDocument/2006/math">
                    <m:r>
                      <a:rPr lang="en-US" b="1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1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62E805D-353E-8A60-10FD-C990F78B5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46" y="5205394"/>
                <a:ext cx="5468540" cy="377489"/>
              </a:xfrm>
              <a:prstGeom prst="rect">
                <a:avLst/>
              </a:prstGeom>
              <a:blipFill>
                <a:blip r:embed="rId3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364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86292-396C-9D1E-F1AE-D1FDD6EE8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E581D5-76D1-566D-580F-B5E1229A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87E974-21EB-2085-AE20-CA2E107D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Storage 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F2BC731-D6FD-C6B7-E9E0-CD541B387B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11067438" cy="50303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Protons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100−160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</m:d>
                  </m:oMath>
                </a14:m>
                <a:r>
                  <a:rPr lang="en-US" dirty="0"/>
                  <a:t> with only four snakes, no misalignments: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1800" dirty="0"/>
                  <a:t>Preliminary results</a:t>
                </a:r>
                <a:br>
                  <a:rPr lang="en-US" sz="1800" dirty="0"/>
                </a:br>
                <a:r>
                  <a:rPr lang="en-US" sz="1800" dirty="0"/>
                  <a:t>with same lattice/beam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Note I used</a:t>
                </a:r>
                <a:br>
                  <a:rPr lang="en-US" sz="18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=7⋅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Realistic value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F2BC731-D6FD-C6B7-E9E0-CD541B387B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11067438" cy="5030324"/>
              </a:xfrm>
              <a:blipFill>
                <a:blip r:embed="rId2"/>
                <a:stretch>
                  <a:fillRect l="-917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3EFCD7-3A56-0C3F-900A-FED3C822D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88732C-C808-C29C-4CB1-689408F0B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32D2354-58A0-6D50-D803-0657BA2A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" t="5274" r="-1"/>
          <a:stretch>
            <a:fillRect/>
          </a:stretch>
        </p:blipFill>
        <p:spPr>
          <a:xfrm>
            <a:off x="3824264" y="1704814"/>
            <a:ext cx="7705754" cy="39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668C0-3276-6828-B0F7-E97B454B8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C7BA2E-0AA8-C49E-9ABC-E92B1F0F0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D3FD47-0D62-6D79-3E9E-8B38062F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8BE60-7253-CD22-3E54-DB8F48A2D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391387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Mathematical theory and simulation tools are well-developed for optimizing spin polarization transmission in synchrotron storage rings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Six snakes offer maximum polarization survival and offer a unique geometric cancellation factor that is ideal for the HSR-symmetry</a:t>
            </a: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Proton polarization survival seems troubling with only four snakes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422D7B-177F-B63D-8949-95C6E0170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0D162-102C-3F08-CE6B-C8105BC688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2950943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2372-0CAE-5204-8A57-8C6F0854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E6B498-BBE8-51E1-84A9-F99D2A3C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B17CB3-0451-A80F-6A6C-78A50203F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EFCA3C-4ABD-5727-238C-976BD6C352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6FA8D5-6447-08B5-5B39-2090102BF1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150" y="2324746"/>
            <a:ext cx="11499850" cy="19509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70033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90656-FA25-C1D7-2993-A4285AF3E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CC8543-EBD0-DC3B-4BAF-F4F9DBC2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Invariant Tensor-Polarization Field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CA787-C774-7C7F-770E-000454194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Spin-1 nuclei such as </a:t>
            </a:r>
            <a:r>
              <a:rPr lang="en-US" u="sng" dirty="0"/>
              <a:t>deuterons</a:t>
            </a:r>
            <a:r>
              <a:rPr lang="en-US" dirty="0"/>
              <a:t> carry not only a rank-1 vector polarization, but also a rank-2 traceless tensor polarization.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key point is that both vector and tensor components obeys the standard T-BMT precession. The tensor polarization evolve merely according to the rank-2 representation of the same transport equation.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Polarization loss is derived from the same resonance conditions but is quadratic in </a:t>
            </a:r>
            <a:r>
              <a:rPr lang="en-US"/>
              <a:t>vector polarization loss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0D434-7F9D-F1FC-5D45-895B83008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B9DCC3-CFF6-0190-5C47-E6C6610C6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420310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0900A-7D83-A8AC-08F4-AE10CAB95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585BF-2F09-17DE-56EB-1622827D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8119D7-9A89-26E9-FA2E-8B8FC759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Closed Spin-Orbit (Stable Spin Direction)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73966B2-65D5-8E46-2651-8F9E33E02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4"/>
                <a:ext cx="11499925" cy="48698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F89745"/>
                    </a:solidFill>
                  </a:rPr>
                  <a:t>closed orbit</a:t>
                </a:r>
                <a:r>
                  <a:rPr lang="en-US" dirty="0"/>
                  <a:t> defines a closed spin-orbit, known as the </a:t>
                </a:r>
                <a:r>
                  <a:rPr lang="en-US" dirty="0">
                    <a:solidFill>
                      <a:srgbClr val="C00000"/>
                    </a:solidFill>
                  </a:rPr>
                  <a:t>stable spin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F89745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Spin of a particle on the closed orbit will </a:t>
                </a:r>
                <a:br>
                  <a:rPr lang="en-US" dirty="0"/>
                </a:br>
                <a:r>
                  <a:rPr lang="en-US" dirty="0" err="1"/>
                  <a:t>precess</a:t>
                </a:r>
                <a:r>
                  <a:rPr lang="en-US" dirty="0"/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This precession has a relative frequency, </a:t>
                </a:r>
                <a:br>
                  <a:rPr lang="en-US" dirty="0"/>
                </a:br>
                <a:r>
                  <a:rPr lang="en-US" dirty="0"/>
                  <a:t>known as the “</a:t>
                </a:r>
                <a:r>
                  <a:rPr lang="en-US" dirty="0">
                    <a:solidFill>
                      <a:srgbClr val="4E81BD"/>
                    </a:solidFill>
                  </a:rPr>
                  <a:t>closed-orbit spin tune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0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In a midplane-symmetric ring without solenoidal </a:t>
                </a:r>
                <a:br>
                  <a:rPr lang="en-US" dirty="0"/>
                </a:br>
                <a:r>
                  <a:rPr lang="en-US" dirty="0"/>
                  <a:t>B-fields, we find</a:t>
                </a:r>
                <a:br>
                  <a:rPr lang="en-US" dirty="0"/>
                </a:b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4E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4E81BD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4E81BD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4E81B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4E81BD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4E81BD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73966B2-65D5-8E46-2651-8F9E33E02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4"/>
                <a:ext cx="11499925" cy="4869851"/>
              </a:xfrm>
              <a:blipFill>
                <a:blip r:embed="rId2"/>
                <a:stretch>
                  <a:fillRect l="-883" t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5AC316-4EC2-4E70-8058-2E4ADC08A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AC6E22-C3BE-3A06-FEC8-0B182B668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0311291-983C-7967-83F8-072856BD77BE}"/>
              </a:ext>
            </a:extLst>
          </p:cNvPr>
          <p:cNvGrpSpPr/>
          <p:nvPr/>
        </p:nvGrpSpPr>
        <p:grpSpPr>
          <a:xfrm>
            <a:off x="7362220" y="1504493"/>
            <a:ext cx="4384041" cy="2855619"/>
            <a:chOff x="6951775" y="779121"/>
            <a:chExt cx="4384041" cy="285561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10D96B0-BBFC-D5FE-8DF5-D0B372140DE5}"/>
                </a:ext>
              </a:extLst>
            </p:cNvPr>
            <p:cNvSpPr/>
            <p:nvPr/>
          </p:nvSpPr>
          <p:spPr>
            <a:xfrm>
              <a:off x="6974636" y="1489257"/>
              <a:ext cx="4330700" cy="187325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9E928D9-2727-91C7-BEBD-194AE9C8B0D1}"/>
                </a:ext>
              </a:extLst>
            </p:cNvPr>
            <p:cNvGrpSpPr/>
            <p:nvPr/>
          </p:nvGrpSpPr>
          <p:grpSpPr>
            <a:xfrm>
              <a:off x="10628897" y="1127512"/>
              <a:ext cx="322244" cy="688669"/>
              <a:chOff x="7362844" y="1936750"/>
              <a:chExt cx="322244" cy="688669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ADC69938-67BE-C0F4-0FAB-DB5C2DFFB6AE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97" name="Flowchart: Merge 25">
                  <a:extLst>
                    <a:ext uri="{FF2B5EF4-FFF2-40B4-BE49-F238E27FC236}">
                      <a16:creationId xmlns:a16="http://schemas.microsoft.com/office/drawing/2014/main" id="{F9E6EDA3-C34D-9B17-D4E0-BB2634A85630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7399BCE-E5FC-12D1-00CD-342D1C342256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197BF85D-1664-B8D6-CC67-FCC81033EE31}"/>
                  </a:ext>
                </a:extLst>
              </p:cNvPr>
              <p:cNvCxnSpPr>
                <a:cxnSpLocks/>
                <a:stCxn id="98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BD06791-3361-7346-4C44-7607AB5C3380}"/>
                </a:ext>
              </a:extLst>
            </p:cNvPr>
            <p:cNvGrpSpPr/>
            <p:nvPr/>
          </p:nvGrpSpPr>
          <p:grpSpPr>
            <a:xfrm>
              <a:off x="10684905" y="2311129"/>
              <a:ext cx="322244" cy="688669"/>
              <a:chOff x="7362844" y="1936750"/>
              <a:chExt cx="322244" cy="68866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CDBFD33-734C-DE82-CE41-427CC5DFA6A7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93" name="Flowchart: Merge 89">
                  <a:extLst>
                    <a:ext uri="{FF2B5EF4-FFF2-40B4-BE49-F238E27FC236}">
                      <a16:creationId xmlns:a16="http://schemas.microsoft.com/office/drawing/2014/main" id="{172EA980-7306-B3E7-18D4-68F8A2BA07D6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ABE53D9C-9D0D-1B3F-59B1-92ECDFBBCA86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962D1C75-9EE2-6A1E-B5AB-037A813FB13A}"/>
                  </a:ext>
                </a:extLst>
              </p:cNvPr>
              <p:cNvCxnSpPr>
                <a:cxnSpLocks/>
                <a:stCxn id="94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FE44D3E-5A83-2698-A870-B8149821324B}"/>
                </a:ext>
              </a:extLst>
            </p:cNvPr>
            <p:cNvGrpSpPr/>
            <p:nvPr/>
          </p:nvGrpSpPr>
          <p:grpSpPr>
            <a:xfrm>
              <a:off x="7355381" y="1099250"/>
              <a:ext cx="322244" cy="688669"/>
              <a:chOff x="7362844" y="1936750"/>
              <a:chExt cx="322244" cy="68866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1561B24-6B20-1FAA-BA90-904C0F70C106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89" name="Flowchart: Merge 94">
                  <a:extLst>
                    <a:ext uri="{FF2B5EF4-FFF2-40B4-BE49-F238E27FC236}">
                      <a16:creationId xmlns:a16="http://schemas.microsoft.com/office/drawing/2014/main" id="{EA5BFB70-6A46-1C0F-8BCD-475FF3136E84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AE4A7BD1-0CB0-901E-627B-C736B403CDF8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95903B07-A313-03FC-1D1E-2A141A5C414B}"/>
                  </a:ext>
                </a:extLst>
              </p:cNvPr>
              <p:cNvCxnSpPr>
                <a:cxnSpLocks/>
                <a:stCxn id="90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C081915-1CE4-409A-DBD0-F4FEAF6F4A54}"/>
                </a:ext>
              </a:extLst>
            </p:cNvPr>
            <p:cNvGrpSpPr/>
            <p:nvPr/>
          </p:nvGrpSpPr>
          <p:grpSpPr>
            <a:xfrm>
              <a:off x="7294124" y="2311129"/>
              <a:ext cx="322244" cy="688669"/>
              <a:chOff x="7362844" y="1936750"/>
              <a:chExt cx="322244" cy="688669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DC64174-6C68-AA97-81BE-6E66B2EA51C4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85" name="Flowchart: Merge 99">
                  <a:extLst>
                    <a:ext uri="{FF2B5EF4-FFF2-40B4-BE49-F238E27FC236}">
                      <a16:creationId xmlns:a16="http://schemas.microsoft.com/office/drawing/2014/main" id="{D533669C-C02B-F4A1-5602-D27263F2C09D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9C2B9A85-9056-B856-256E-456F06E44D18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802EE66-83A5-8DED-A3A5-3B1AEE8967E8}"/>
                  </a:ext>
                </a:extLst>
              </p:cNvPr>
              <p:cNvCxnSpPr>
                <a:cxnSpLocks/>
                <a:stCxn id="86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16F2A50-A985-08D8-07D2-E9E696C0CA15}"/>
                </a:ext>
              </a:extLst>
            </p:cNvPr>
            <p:cNvGrpSpPr/>
            <p:nvPr/>
          </p:nvGrpSpPr>
          <p:grpSpPr>
            <a:xfrm>
              <a:off x="9042071" y="779121"/>
              <a:ext cx="322244" cy="688669"/>
              <a:chOff x="7362844" y="1936750"/>
              <a:chExt cx="322244" cy="688669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FFF2181-91B6-1FF1-1B18-35086DD1AA87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81" name="Flowchart: Merge 104">
                  <a:extLst>
                    <a:ext uri="{FF2B5EF4-FFF2-40B4-BE49-F238E27FC236}">
                      <a16:creationId xmlns:a16="http://schemas.microsoft.com/office/drawing/2014/main" id="{049D6D1C-1260-634E-B554-88888AEBEC7A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FCCDD8F-027B-CC49-3D23-3D04E5E74A1B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77C1DC7D-D406-4B22-F2EB-2ECD1072F0F3}"/>
                  </a:ext>
                </a:extLst>
              </p:cNvPr>
              <p:cNvCxnSpPr>
                <a:cxnSpLocks/>
                <a:stCxn id="82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60" name="Isosceles Triangle 112">
              <a:extLst>
                <a:ext uri="{FF2B5EF4-FFF2-40B4-BE49-F238E27FC236}">
                  <a16:creationId xmlns:a16="http://schemas.microsoft.com/office/drawing/2014/main" id="{C4222040-1090-A373-E3BB-8B4DBF208428}"/>
                </a:ext>
              </a:extLst>
            </p:cNvPr>
            <p:cNvSpPr/>
            <p:nvPr/>
          </p:nvSpPr>
          <p:spPr>
            <a:xfrm rot="10800000">
              <a:off x="6951775" y="2314112"/>
              <a:ext cx="89361" cy="309602"/>
            </a:xfrm>
            <a:prstGeom prst="triangl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1" name="Isosceles Triangle 113">
              <a:extLst>
                <a:ext uri="{FF2B5EF4-FFF2-40B4-BE49-F238E27FC236}">
                  <a16:creationId xmlns:a16="http://schemas.microsoft.com/office/drawing/2014/main" id="{64ECFF4D-0960-52DC-6471-4923D02FC173}"/>
                </a:ext>
              </a:extLst>
            </p:cNvPr>
            <p:cNvSpPr/>
            <p:nvPr/>
          </p:nvSpPr>
          <p:spPr>
            <a:xfrm>
              <a:off x="11225319" y="2233736"/>
              <a:ext cx="110497" cy="309602"/>
            </a:xfrm>
            <a:prstGeom prst="triangl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1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11793FC-CD2A-C0FF-1CCC-16A0F78B807E}"/>
                    </a:ext>
                  </a:extLst>
                </p:cNvPr>
                <p:cNvSpPr txBox="1"/>
                <p:nvPr/>
              </p:nvSpPr>
              <p:spPr>
                <a:xfrm>
                  <a:off x="8587854" y="2108511"/>
                  <a:ext cx="1149619" cy="4327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1800" b="1" i="1" u="none" strike="noStrike" kern="0" cap="none" spc="0" normalizeH="0" baseline="0" noProof="0" dirty="0" smtClean="0">
                              <a:ln w="22225">
                                <a:solidFill>
                                  <a:srgbClr val="C0504D"/>
                                </a:solidFill>
                                <a:prstDash val="solid"/>
                              </a:ln>
                              <a:solidFill>
                                <a:srgbClr val="C0504D">
                                  <a:lumMod val="40000"/>
                                  <a:lumOff val="6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0" cap="none" spc="0" normalizeH="0" baseline="0" noProof="0" dirty="0" smtClean="0">
                                  <a:ln w="0"/>
                                  <a:solidFill>
                                    <a:srgbClr val="4F81BD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0" cap="none" spc="0" normalizeH="0" baseline="0" noProof="0" dirty="0" smtClean="0">
                                  <a:ln w="0"/>
                                  <a:solidFill>
                                    <a:srgbClr val="4F81BD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  <m:r>
                            <a:rPr kumimoji="0" lang="en-US" sz="1800" b="0" i="1" u="none" strike="noStrike" kern="0" cap="none" spc="0" normalizeH="0" baseline="0" noProof="0" dirty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0" cap="none" spc="0" normalizeH="0" baseline="0" noProof="0" dirty="0" smtClean="0">
                                  <a:ln w="0"/>
                                  <a:solidFill>
                                    <a:srgbClr val="4F81BD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0" cap="none" spc="0" normalizeH="0" baseline="0" noProof="0" dirty="0" smtClean="0">
                                  <a:ln w="0"/>
                                  <a:solidFill>
                                    <a:srgbClr val="4F81BD"/>
                                  </a:solidFill>
                                  <a:effectLst>
                                    <a:outerShdw blurRad="38100" dist="25400" dir="5400000" algn="ctr" rotWithShape="0">
                                      <a:srgbClr val="6E747A">
                                        <a:alpha val="43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</m:acc>
                          <m:r>
                            <a:rPr kumimoji="0" lang="en-US" sz="1800" b="0" i="1" u="none" strike="noStrike" kern="0" cap="none" spc="0" normalizeH="0" baseline="0" noProof="0" dirty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800" b="1" i="1" u="none" strike="noStrike" kern="0" cap="none" spc="0" normalizeH="0" baseline="0" noProof="0" dirty="0" smtClean="0">
                                  <a:ln w="22225">
                                    <a:solidFill>
                                      <a:srgbClr val="C0504D"/>
                                    </a:solidFill>
                                    <a:prstDash val="solid"/>
                                  </a:ln>
                                  <a:solidFill>
                                    <a:srgbClr val="C0504D">
                                      <a:lumMod val="40000"/>
                                      <a:lumOff val="6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1800" b="1" i="1" u="none" strike="noStrike" kern="0" cap="none" spc="0" normalizeH="0" baseline="0" noProof="0" smtClean="0">
                                      <a:ln w="22225">
                                        <a:solidFill>
                                          <a:srgbClr val="C0504D"/>
                                        </a:solidFill>
                                        <a:prstDash val="solid"/>
                                      </a:ln>
                                      <a:solidFill>
                                        <a:srgbClr val="C0504D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 w="22225">
                                        <a:solidFill>
                                          <a:srgbClr val="C0504D"/>
                                        </a:solidFill>
                                        <a:prstDash val="solid"/>
                                      </a:ln>
                                      <a:solidFill>
                                        <a:srgbClr val="C0504D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1" i="1" u="none" strike="noStrike" kern="0" cap="none" spc="0" normalizeH="0" baseline="0" noProof="0" dirty="0" smtClean="0">
                                  <a:ln w="22225">
                                    <a:solidFill>
                                      <a:srgbClr val="C0504D"/>
                                    </a:solidFill>
                                    <a:prstDash val="solid"/>
                                  </a:ln>
                                  <a:solidFill>
                                    <a:srgbClr val="C0504D">
                                      <a:lumMod val="40000"/>
                                      <a:lumOff val="6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kumimoji="0" lang="en-US" sz="1800" b="1" i="0" u="none" strike="noStrike" kern="0" cap="none" spc="0" normalizeH="0" baseline="0" noProof="0">
                      <a:ln w="22225">
                        <a:solidFill>
                          <a:srgbClr val="C0504D"/>
                        </a:solidFill>
                        <a:prstDash val="solid"/>
                      </a:ln>
                      <a:solidFill>
                        <a:srgbClr val="C0504D">
                          <a:lumMod val="40000"/>
                          <a:lumOff val="60000"/>
                        </a:srgbClr>
                      </a:solidFill>
                      <a:effectLst/>
                      <a:uLnTx/>
                      <a:uFillTx/>
                      <a:latin typeface="Palatino Linotype" panose="02040502050505030304" pitchFamily="18" charset="0"/>
                    </a:rPr>
                    <a:t> </a:t>
                  </a: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8394A6A-A430-3E47-9859-23C81FDC57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7854" y="2108511"/>
                  <a:ext cx="1149619" cy="432747"/>
                </a:xfrm>
                <a:prstGeom prst="rect">
                  <a:avLst/>
                </a:prstGeom>
                <a:blipFill>
                  <a:blip r:embed="rId7"/>
                  <a:stretch>
                    <a:fillRect t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36BE5DF-F47F-1576-0AED-E8D0BF3508BD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>
              <a:off x="9138608" y="3359232"/>
              <a:ext cx="0" cy="27550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0AA03E5-7838-C5F4-603D-9DA04C70E466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>
              <a:off x="9138608" y="3359232"/>
              <a:ext cx="38639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8D2E8A9-CF54-417D-1B66-160B9AFB6CBB}"/>
                </a:ext>
              </a:extLst>
            </p:cNvPr>
            <p:cNvGrpSpPr/>
            <p:nvPr/>
          </p:nvGrpSpPr>
          <p:grpSpPr>
            <a:xfrm>
              <a:off x="8977486" y="2670563"/>
              <a:ext cx="322244" cy="688669"/>
              <a:chOff x="7362844" y="1936750"/>
              <a:chExt cx="322244" cy="68866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87B586EB-C2B9-E699-9FAD-FD6F19CCBA68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77" name="Flowchart: Merge 109">
                  <a:extLst>
                    <a:ext uri="{FF2B5EF4-FFF2-40B4-BE49-F238E27FC236}">
                      <a16:creationId xmlns:a16="http://schemas.microsoft.com/office/drawing/2014/main" id="{BC63C040-4DD9-1CCC-8B68-3527749031A2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ECBCFE5-8A75-47F7-238A-11446BCDCB3F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539FA8F-3F63-7EDB-8CF2-B89E6B8E46A0}"/>
                  </a:ext>
                </a:extLst>
              </p:cNvPr>
              <p:cNvCxnSpPr>
                <a:cxnSpLocks/>
                <a:stCxn id="78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FE181A1-1445-F18F-20F3-649DCA73C674}"/>
                </a:ext>
              </a:extLst>
            </p:cNvPr>
            <p:cNvCxnSpPr>
              <a:cxnSpLocks/>
            </p:cNvCxnSpPr>
            <p:nvPr/>
          </p:nvCxnSpPr>
          <p:spPr>
            <a:xfrm>
              <a:off x="10846027" y="2999798"/>
              <a:ext cx="188494" cy="238184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CCA763D-B674-2D09-105E-BC27658D71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6027" y="2813462"/>
              <a:ext cx="323901" cy="18633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FC985E5-1AE3-2F08-FEFD-2B534CDF755E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H="1" flipV="1">
              <a:off x="10545233" y="1696804"/>
              <a:ext cx="244786" cy="119377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DEA7649-884B-D007-8399-DF90DA5BBF8C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790019" y="1647881"/>
              <a:ext cx="199845" cy="16830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59255C2-66AB-DB5A-1FCB-039491287CEC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 flipH="1">
              <a:off x="8887894" y="1467790"/>
              <a:ext cx="315299" cy="1612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D51D837-E79F-9DD5-CFFB-088C706A2B72}"/>
                </a:ext>
              </a:extLst>
            </p:cNvPr>
            <p:cNvCxnSpPr>
              <a:cxnSpLocks/>
              <a:stCxn id="89" idx="2"/>
            </p:cNvCxnSpPr>
            <p:nvPr/>
          </p:nvCxnSpPr>
          <p:spPr>
            <a:xfrm flipH="1">
              <a:off x="7257624" y="1787919"/>
              <a:ext cx="258879" cy="138547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E33CDD2-7EAB-EED6-8A6C-D23D4D1F2CB4}"/>
                </a:ext>
              </a:extLst>
            </p:cNvPr>
            <p:cNvCxnSpPr>
              <a:cxnSpLocks/>
              <a:stCxn id="89" idx="2"/>
            </p:cNvCxnSpPr>
            <p:nvPr/>
          </p:nvCxnSpPr>
          <p:spPr>
            <a:xfrm flipH="1" flipV="1">
              <a:off x="7316658" y="1661864"/>
              <a:ext cx="199845" cy="126055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196BB45-8D8D-6E66-267E-28BBBB4D8A67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 flipH="1">
              <a:off x="7257624" y="2999798"/>
              <a:ext cx="197622" cy="190305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4D9CC04-C8DC-7E99-BEB3-CEE5B5860290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>
              <a:off x="7455246" y="2999798"/>
              <a:ext cx="257505" cy="16124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24501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7F4B-0AEB-78E2-A5D1-FDE3F098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D34DBA-13D5-3DE1-144A-AD0816583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BF6AE4-C9CD-D82C-5055-C0C9CF31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“Dispersive” Spin-Orbit (Invariant Spin Field)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8159644-2F08-86B4-569F-679B19ABE1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5"/>
                <a:ext cx="11499925" cy="39138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Just like energy-offsets creates dispersive orbital trajectories due to the </a:t>
                </a:r>
                <a:r>
                  <a:rPr lang="en-US" sz="2000" b="1" dirty="0"/>
                  <a:t>slow-fast dynamics</a:t>
                </a:r>
              </a:p>
              <a:p>
                <a:pPr marL="0" indent="0">
                  <a:buNone/>
                </a:pPr>
                <a:r>
                  <a:rPr lang="en-US" sz="2000" dirty="0"/>
                  <a:t>between synchrotron/</a:t>
                </a:r>
                <a:r>
                  <a:rPr lang="en-US" sz="2000" dirty="0" err="1"/>
                  <a:t>betatron</a:t>
                </a:r>
                <a:r>
                  <a:rPr lang="en-US" sz="2000" dirty="0"/>
                  <a:t> oscillations,</a:t>
                </a:r>
              </a:p>
              <a:p>
                <a:pPr marL="0" indent="0">
                  <a:buNone/>
                </a:pPr>
                <a:br>
                  <a:rPr lang="en-US" sz="2000" dirty="0"/>
                </a:br>
                <a:r>
                  <a:rPr lang="en-US" sz="2000" dirty="0"/>
                  <a:t>with high-energy spin, the analogous slow-fast dynamics is between </a:t>
                </a:r>
                <a:r>
                  <a:rPr lang="en-US" sz="2000" dirty="0" err="1"/>
                  <a:t>betatron</a:t>
                </a:r>
                <a:r>
                  <a:rPr lang="en-US" sz="2000" dirty="0"/>
                  <a:t>/spin oscillations: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any orbital-offset creates “dispersive” spin trajectories, known as the </a:t>
                </a:r>
                <a:r>
                  <a:rPr lang="en-US" sz="2000" dirty="0">
                    <a:solidFill>
                      <a:srgbClr val="C00000"/>
                    </a:solidFill>
                  </a:rPr>
                  <a:t>Invariant Spin Field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8159644-2F08-86B4-569F-679B19ABE1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5"/>
                <a:ext cx="11499925" cy="3913876"/>
              </a:xfrm>
              <a:blipFill>
                <a:blip r:embed="rId2"/>
                <a:stretch>
                  <a:fillRect l="-552" t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05AFB9-3D74-EFCA-17A1-FD0158116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788C2E-0338-3F12-74E0-A9776CFE01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92C0F8-9CC2-EED4-85D4-982C2607E348}"/>
              </a:ext>
            </a:extLst>
          </p:cNvPr>
          <p:cNvGrpSpPr/>
          <p:nvPr/>
        </p:nvGrpSpPr>
        <p:grpSpPr>
          <a:xfrm>
            <a:off x="2373032" y="3832938"/>
            <a:ext cx="1828800" cy="1828800"/>
            <a:chOff x="9735084" y="1309911"/>
            <a:chExt cx="1828800" cy="1828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158B047-631E-F3BC-499F-620047EB486B}"/>
                </a:ext>
              </a:extLst>
            </p:cNvPr>
            <p:cNvGrpSpPr/>
            <p:nvPr/>
          </p:nvGrpSpPr>
          <p:grpSpPr>
            <a:xfrm>
              <a:off x="9735084" y="1309911"/>
              <a:ext cx="1828800" cy="1828800"/>
              <a:chOff x="9019822" y="975365"/>
              <a:chExt cx="1828800" cy="1828800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4F14B526-E3E0-6A7A-C2F0-0AB76A32C2BE}"/>
                  </a:ext>
                </a:extLst>
              </p:cNvPr>
              <p:cNvCxnSpPr/>
              <p:nvPr/>
            </p:nvCxnSpPr>
            <p:spPr>
              <a:xfrm flipV="1">
                <a:off x="9934222" y="975365"/>
                <a:ext cx="0" cy="182880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67A53C8-BD80-8FEC-771C-BDAF8A76D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9822" y="1917986"/>
                <a:ext cx="1828800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3E20FD-2B62-E211-94FD-F4E008CF6C15}"/>
                </a:ext>
              </a:extLst>
            </p:cNvPr>
            <p:cNvCxnSpPr/>
            <p:nvPr/>
          </p:nvCxnSpPr>
          <p:spPr>
            <a:xfrm flipV="1">
              <a:off x="10039884" y="1982724"/>
              <a:ext cx="1185334" cy="575733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4E7F5B-302B-D4E1-0FF3-C579A7787029}"/>
                </a:ext>
              </a:extLst>
            </p:cNvPr>
            <p:cNvSpPr/>
            <p:nvPr/>
          </p:nvSpPr>
          <p:spPr>
            <a:xfrm rot="1310198">
              <a:off x="10490488" y="1682443"/>
              <a:ext cx="317991" cy="1140178"/>
            </a:xfrm>
            <a:prstGeom prst="ellipse">
              <a:avLst/>
            </a:prstGeom>
            <a:gradFill flip="none" rotWithShape="0">
              <a:gsLst>
                <a:gs pos="100000">
                  <a:schemeClr val="accent1">
                    <a:lumMod val="110000"/>
                    <a:satMod val="105000"/>
                    <a:tint val="67000"/>
                    <a:alpha val="0"/>
                  </a:schemeClr>
                </a:gs>
                <a:gs pos="34000">
                  <a:schemeClr val="accent1">
                    <a:lumMod val="105000"/>
                    <a:satMod val="103000"/>
                    <a:tint val="73000"/>
                    <a:alpha val="69035"/>
                  </a:schemeClr>
                </a:gs>
                <a:gs pos="0">
                  <a:schemeClr val="accent1">
                    <a:lumMod val="105000"/>
                    <a:satMod val="109000"/>
                    <a:tint val="81000"/>
                    <a:alpha val="99905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FE255A-278C-59C8-0681-8CFA5962B17F}"/>
                </a:ext>
              </a:extLst>
            </p:cNvPr>
            <p:cNvSpPr/>
            <p:nvPr/>
          </p:nvSpPr>
          <p:spPr>
            <a:xfrm rot="1310198">
              <a:off x="11011385" y="1433910"/>
              <a:ext cx="317991" cy="1140178"/>
            </a:xfrm>
            <a:prstGeom prst="ellipse">
              <a:avLst/>
            </a:prstGeom>
            <a:gradFill flip="none" rotWithShape="0">
              <a:gsLst>
                <a:gs pos="99000">
                  <a:schemeClr val="bg1">
                    <a:alpha val="0"/>
                  </a:schemeClr>
                </a:gs>
                <a:gs pos="34000">
                  <a:srgbClr val="FF0000">
                    <a:alpha val="56265"/>
                  </a:srgbClr>
                </a:gs>
                <a:gs pos="0">
                  <a:srgbClr val="C00000">
                    <a:alpha val="65173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151BEC-9E59-4842-2ACC-A046B10FF959}"/>
                </a:ext>
              </a:extLst>
            </p:cNvPr>
            <p:cNvSpPr/>
            <p:nvPr/>
          </p:nvSpPr>
          <p:spPr>
            <a:xfrm rot="1310198">
              <a:off x="9923613" y="1980297"/>
              <a:ext cx="317991" cy="1140178"/>
            </a:xfrm>
            <a:prstGeom prst="ellipse">
              <a:avLst/>
            </a:prstGeom>
            <a:gradFill flip="none" rotWithShape="0">
              <a:gsLst>
                <a:gs pos="100000">
                  <a:schemeClr val="accent1">
                    <a:lumMod val="110000"/>
                    <a:satMod val="105000"/>
                    <a:tint val="67000"/>
                    <a:alpha val="0"/>
                  </a:schemeClr>
                </a:gs>
                <a:gs pos="34000">
                  <a:schemeClr val="bg2">
                    <a:lumMod val="60000"/>
                    <a:lumOff val="40000"/>
                    <a:alpha val="54799"/>
                  </a:schemeClr>
                </a:gs>
                <a:gs pos="0">
                  <a:schemeClr val="bg2">
                    <a:alpha val="7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E96FBDB-AC8A-8EF8-8CA7-23ADE41DFBF3}"/>
              </a:ext>
            </a:extLst>
          </p:cNvPr>
          <p:cNvGrpSpPr/>
          <p:nvPr/>
        </p:nvGrpSpPr>
        <p:grpSpPr>
          <a:xfrm>
            <a:off x="6550898" y="3313529"/>
            <a:ext cx="4303225" cy="2776429"/>
            <a:chOff x="6596487" y="3692950"/>
            <a:chExt cx="4303225" cy="2776429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C843121-EC48-5DCB-2F80-118F1ECC6D9F}"/>
                </a:ext>
              </a:extLst>
            </p:cNvPr>
            <p:cNvSpPr/>
            <p:nvPr/>
          </p:nvSpPr>
          <p:spPr>
            <a:xfrm>
              <a:off x="6843590" y="4685206"/>
              <a:ext cx="3330522" cy="1440621"/>
            </a:xfrm>
            <a:prstGeom prst="ellipse">
              <a:avLst/>
            </a:prstGeom>
            <a:noFill/>
            <a:ln w="5715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DE63E42-6EA9-A887-4674-2B754760E9E6}"/>
                </a:ext>
              </a:extLst>
            </p:cNvPr>
            <p:cNvGrpSpPr/>
            <p:nvPr/>
          </p:nvGrpSpPr>
          <p:grpSpPr>
            <a:xfrm rot="20383286">
              <a:off x="7123324" y="4387378"/>
              <a:ext cx="247822" cy="529620"/>
              <a:chOff x="7362844" y="1936750"/>
              <a:chExt cx="322244" cy="688669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F65BEDB-7896-80FC-53A4-0D60BB381C7B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103" name="Flowchart: Merge 26">
                  <a:extLst>
                    <a:ext uri="{FF2B5EF4-FFF2-40B4-BE49-F238E27FC236}">
                      <a16:creationId xmlns:a16="http://schemas.microsoft.com/office/drawing/2014/main" id="{3C1FC141-21EE-CEF1-03CC-FDFB2BB66B15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4F0B459D-7A36-ED18-B876-1CF4812E6B8B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554B6BA-26CE-F3C6-EADA-969A81072C44}"/>
                  </a:ext>
                </a:extLst>
              </p:cNvPr>
              <p:cNvCxnSpPr>
                <a:cxnSpLocks/>
                <a:stCxn id="104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4E2797E-E6A9-C4AD-216A-C517F7545E5E}"/>
                </a:ext>
              </a:extLst>
            </p:cNvPr>
            <p:cNvGrpSpPr/>
            <p:nvPr/>
          </p:nvGrpSpPr>
          <p:grpSpPr>
            <a:xfrm rot="21185350">
              <a:off x="7186538" y="5372248"/>
              <a:ext cx="247822" cy="529620"/>
              <a:chOff x="7362844" y="1936750"/>
              <a:chExt cx="322244" cy="688669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BCB2B92-4C06-79EB-4DA3-DA126B4AF15D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99" name="Flowchart: Merge 35">
                  <a:extLst>
                    <a:ext uri="{FF2B5EF4-FFF2-40B4-BE49-F238E27FC236}">
                      <a16:creationId xmlns:a16="http://schemas.microsoft.com/office/drawing/2014/main" id="{8D8B0DD4-CD4F-4A48-B3AC-A9CF0505FA3C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9AB63964-D020-C815-444B-54F7810599FD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F694F24C-E42A-06DE-D17B-85FF76682291}"/>
                  </a:ext>
                </a:extLst>
              </p:cNvPr>
              <p:cNvCxnSpPr>
                <a:cxnSpLocks/>
                <a:stCxn id="100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8140A56-6BF6-760A-F2C0-4EF2072A0BB6}"/>
                </a:ext>
              </a:extLst>
            </p:cNvPr>
            <p:cNvGrpSpPr/>
            <p:nvPr/>
          </p:nvGrpSpPr>
          <p:grpSpPr>
            <a:xfrm rot="1295681">
              <a:off x="9656600" y="5413001"/>
              <a:ext cx="247822" cy="529620"/>
              <a:chOff x="7362844" y="1936750"/>
              <a:chExt cx="322244" cy="688669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D0CBE95-7C94-CCF0-459D-9239201BEFC2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95" name="Flowchart: Merge 40">
                  <a:extLst>
                    <a:ext uri="{FF2B5EF4-FFF2-40B4-BE49-F238E27FC236}">
                      <a16:creationId xmlns:a16="http://schemas.microsoft.com/office/drawing/2014/main" id="{62FD97C8-7819-5EBE-B6C2-BF0AD8CB38E7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D5D03D1-0387-8AA8-03C2-1F2B186DFEDD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D71C416C-B727-1396-996E-21E660DD73E6}"/>
                  </a:ext>
                </a:extLst>
              </p:cNvPr>
              <p:cNvCxnSpPr>
                <a:cxnSpLocks/>
                <a:stCxn id="96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3880988-CBDA-F875-D631-8A42C7D6B3BD}"/>
                </a:ext>
              </a:extLst>
            </p:cNvPr>
            <p:cNvGrpSpPr/>
            <p:nvPr/>
          </p:nvGrpSpPr>
          <p:grpSpPr>
            <a:xfrm rot="2904002">
              <a:off x="9754061" y="4454173"/>
              <a:ext cx="247821" cy="529620"/>
              <a:chOff x="7362844" y="1936750"/>
              <a:chExt cx="322244" cy="688669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2EA1B39-7E2A-5A4C-FEAD-6AC8D687B8DE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91" name="Flowchart: Merge 45">
                  <a:extLst>
                    <a:ext uri="{FF2B5EF4-FFF2-40B4-BE49-F238E27FC236}">
                      <a16:creationId xmlns:a16="http://schemas.microsoft.com/office/drawing/2014/main" id="{783D0CCD-C237-6614-57E2-7C05DD18EE41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4CDCE10-67E8-6D64-F70D-B588A46FCBEE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B09FD474-E831-E682-3B02-53B7669C8CB3}"/>
                  </a:ext>
                </a:extLst>
              </p:cNvPr>
              <p:cNvCxnSpPr>
                <a:cxnSpLocks/>
                <a:stCxn id="92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63494A1-87B4-ED9E-33E6-0D30FA541563}"/>
                </a:ext>
              </a:extLst>
            </p:cNvPr>
            <p:cNvGrpSpPr/>
            <p:nvPr/>
          </p:nvGrpSpPr>
          <p:grpSpPr>
            <a:xfrm rot="634254">
              <a:off x="8594395" y="4191033"/>
              <a:ext cx="250509" cy="479220"/>
              <a:chOff x="7359351" y="1938351"/>
              <a:chExt cx="325738" cy="501931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3C406E5-1939-823E-D8EB-2CFCC74DE55D}"/>
                  </a:ext>
                </a:extLst>
              </p:cNvPr>
              <p:cNvGrpSpPr/>
              <p:nvPr/>
            </p:nvGrpSpPr>
            <p:grpSpPr>
              <a:xfrm>
                <a:off x="7359351" y="2079648"/>
                <a:ext cx="325738" cy="360634"/>
                <a:chOff x="3567059" y="2693680"/>
                <a:chExt cx="894637" cy="1589421"/>
              </a:xfrm>
            </p:grpSpPr>
            <p:sp>
              <p:nvSpPr>
                <p:cNvPr id="87" name="Flowchart: Merge 57">
                  <a:extLst>
                    <a:ext uri="{FF2B5EF4-FFF2-40B4-BE49-F238E27FC236}">
                      <a16:creationId xmlns:a16="http://schemas.microsoft.com/office/drawing/2014/main" id="{79952E29-4AF3-ABE3-2E0F-128A75B92FC1}"/>
                    </a:ext>
                  </a:extLst>
                </p:cNvPr>
                <p:cNvSpPr/>
                <p:nvPr/>
              </p:nvSpPr>
              <p:spPr>
                <a:xfrm>
                  <a:off x="3567059" y="2800368"/>
                  <a:ext cx="885042" cy="1482733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F2C76192-B10D-6538-B5A0-A5C7A4AC1D4A}"/>
                    </a:ext>
                  </a:extLst>
                </p:cNvPr>
                <p:cNvSpPr/>
                <p:nvPr/>
              </p:nvSpPr>
              <p:spPr>
                <a:xfrm>
                  <a:off x="3576654" y="2693680"/>
                  <a:ext cx="885042" cy="201497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4BF7AEA8-D386-1C1F-31F3-9A901AB13202}"/>
                  </a:ext>
                </a:extLst>
              </p:cNvPr>
              <p:cNvCxnSpPr>
                <a:cxnSpLocks/>
                <a:stCxn id="88" idx="4"/>
              </p:cNvCxnSpPr>
              <p:nvPr/>
            </p:nvCxnSpPr>
            <p:spPr>
              <a:xfrm rot="20965746" flipV="1">
                <a:off x="7506664" y="1938351"/>
                <a:ext cx="34603" cy="18541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8327577-C817-6BD9-A3C8-248C66096257}"/>
                </a:ext>
              </a:extLst>
            </p:cNvPr>
            <p:cNvGrpSpPr/>
            <p:nvPr/>
          </p:nvGrpSpPr>
          <p:grpSpPr>
            <a:xfrm rot="713804">
              <a:off x="8373530" y="5661725"/>
              <a:ext cx="250607" cy="454463"/>
              <a:chOff x="7359223" y="1896438"/>
              <a:chExt cx="325866" cy="590942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F7557699-904D-90F5-278B-AE18C5BE2906}"/>
                  </a:ext>
                </a:extLst>
              </p:cNvPr>
              <p:cNvGrpSpPr/>
              <p:nvPr/>
            </p:nvGrpSpPr>
            <p:grpSpPr>
              <a:xfrm>
                <a:off x="7359223" y="2035953"/>
                <a:ext cx="325866" cy="451427"/>
                <a:chOff x="3566709" y="2501106"/>
                <a:chExt cx="894989" cy="1989572"/>
              </a:xfrm>
            </p:grpSpPr>
            <p:sp>
              <p:nvSpPr>
                <p:cNvPr id="83" name="Flowchart: Merge 63">
                  <a:extLst>
                    <a:ext uri="{FF2B5EF4-FFF2-40B4-BE49-F238E27FC236}">
                      <a16:creationId xmlns:a16="http://schemas.microsoft.com/office/drawing/2014/main" id="{5CC4CE9D-8E4A-7DBC-7798-C1A2AC99E795}"/>
                    </a:ext>
                  </a:extLst>
                </p:cNvPr>
                <p:cNvSpPr/>
                <p:nvPr/>
              </p:nvSpPr>
              <p:spPr>
                <a:xfrm>
                  <a:off x="3576657" y="2882904"/>
                  <a:ext cx="885041" cy="1607774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B90B909-5A8C-41F8-7FD5-54A3A36CED10}"/>
                    </a:ext>
                  </a:extLst>
                </p:cNvPr>
                <p:cNvSpPr/>
                <p:nvPr/>
              </p:nvSpPr>
              <p:spPr>
                <a:xfrm>
                  <a:off x="3566709" y="2501106"/>
                  <a:ext cx="885041" cy="75672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CC65EDD-D9A5-2DA1-153D-55E49ADD6C4E}"/>
                  </a:ext>
                </a:extLst>
              </p:cNvPr>
              <p:cNvCxnSpPr>
                <a:cxnSpLocks/>
                <a:stCxn id="84" idx="4"/>
              </p:cNvCxnSpPr>
              <p:nvPr/>
            </p:nvCxnSpPr>
            <p:spPr>
              <a:xfrm rot="20886196" flipV="1">
                <a:off x="7487918" y="1896438"/>
                <a:ext cx="64854" cy="30783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DA215CB-F1A6-5CCE-20F4-C0C8D33FACA3}"/>
                </a:ext>
              </a:extLst>
            </p:cNvPr>
            <p:cNvCxnSpPr/>
            <p:nvPr/>
          </p:nvCxnSpPr>
          <p:spPr>
            <a:xfrm>
              <a:off x="6596487" y="5405517"/>
              <a:ext cx="4037647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791FC88-E7F3-62F3-BBBD-979BF1BD0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9723" y="4009977"/>
              <a:ext cx="821411" cy="245940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FDD481A-168D-7B1B-5C0B-D77D809C5A6A}"/>
                    </a:ext>
                  </a:extLst>
                </p:cNvPr>
                <p:cNvSpPr txBox="1"/>
                <p:nvPr/>
              </p:nvSpPr>
              <p:spPr>
                <a:xfrm>
                  <a:off x="10628897" y="5273456"/>
                  <a:ext cx="270815" cy="2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3D020895-A96F-86DA-958B-D4608434C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8897" y="5273456"/>
                  <a:ext cx="270815" cy="284034"/>
                </a:xfrm>
                <a:prstGeom prst="rect">
                  <a:avLst/>
                </a:prstGeom>
                <a:blipFill>
                  <a:blip r:embed="rId3"/>
                  <a:stretch>
                    <a:fillRect r="-11111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864B2955-8659-4493-7806-F5282360BA84}"/>
                    </a:ext>
                  </a:extLst>
                </p:cNvPr>
                <p:cNvSpPr txBox="1"/>
                <p:nvPr/>
              </p:nvSpPr>
              <p:spPr>
                <a:xfrm>
                  <a:off x="8912846" y="3692950"/>
                  <a:ext cx="270815" cy="300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FC8E76A-90B0-DDBC-08F1-291280706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846" y="3692950"/>
                  <a:ext cx="270815" cy="300899"/>
                </a:xfrm>
                <a:prstGeom prst="rect">
                  <a:avLst/>
                </a:prstGeom>
                <a:blipFill>
                  <a:blip r:embed="rId4"/>
                  <a:stretch>
                    <a:fillRect r="-38636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264C179-4693-078A-571A-8E8C9FC57342}"/>
                </a:ext>
              </a:extLst>
            </p:cNvPr>
            <p:cNvSpPr/>
            <p:nvPr/>
          </p:nvSpPr>
          <p:spPr>
            <a:xfrm>
              <a:off x="8404378" y="5363901"/>
              <a:ext cx="247822" cy="124266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279992C-3625-23D5-2055-0AC5F6F0899C}"/>
                </a:ext>
              </a:extLst>
            </p:cNvPr>
            <p:cNvGrpSpPr/>
            <p:nvPr/>
          </p:nvGrpSpPr>
          <p:grpSpPr>
            <a:xfrm>
              <a:off x="8404378" y="4866780"/>
              <a:ext cx="247822" cy="529620"/>
              <a:chOff x="7362844" y="1936750"/>
              <a:chExt cx="322244" cy="688669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EA01EC8-B10D-9D30-2DFE-2FC480887B4F}"/>
                  </a:ext>
                </a:extLst>
              </p:cNvPr>
              <p:cNvGrpSpPr/>
              <p:nvPr/>
            </p:nvGrpSpPr>
            <p:grpSpPr>
              <a:xfrm>
                <a:off x="7362844" y="2079649"/>
                <a:ext cx="322244" cy="545770"/>
                <a:chOff x="3576656" y="2693681"/>
                <a:chExt cx="885042" cy="2405369"/>
              </a:xfrm>
            </p:grpSpPr>
            <p:sp>
              <p:nvSpPr>
                <p:cNvPr id="79" name="Flowchart: Merge 77">
                  <a:extLst>
                    <a:ext uri="{FF2B5EF4-FFF2-40B4-BE49-F238E27FC236}">
                      <a16:creationId xmlns:a16="http://schemas.microsoft.com/office/drawing/2014/main" id="{921D4E28-8939-2196-FA2E-3EA15FE9AEA0}"/>
                    </a:ext>
                  </a:extLst>
                </p:cNvPr>
                <p:cNvSpPr/>
                <p:nvPr/>
              </p:nvSpPr>
              <p:spPr>
                <a:xfrm>
                  <a:off x="3576657" y="2882900"/>
                  <a:ext cx="885041" cy="2216150"/>
                </a:xfrm>
                <a:prstGeom prst="flowChartMerg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1BCE0D2-4FB7-616A-01D8-C2A38255995F}"/>
                    </a:ext>
                  </a:extLst>
                </p:cNvPr>
                <p:cNvSpPr/>
                <p:nvPr/>
              </p:nvSpPr>
              <p:spPr>
                <a:xfrm>
                  <a:off x="3576656" y="2693681"/>
                  <a:ext cx="885041" cy="378438"/>
                </a:xfrm>
                <a:prstGeom prst="ellipse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FBC7C18C-D13C-B2D8-F70B-708577B4DE46}"/>
                  </a:ext>
                </a:extLst>
              </p:cNvPr>
              <p:cNvCxnSpPr>
                <a:cxnSpLocks/>
                <a:stCxn id="80" idx="4"/>
              </p:cNvCxnSpPr>
              <p:nvPr/>
            </p:nvCxnSpPr>
            <p:spPr>
              <a:xfrm flipV="1">
                <a:off x="7523966" y="1936750"/>
                <a:ext cx="0" cy="22876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AFA1895-144E-CF54-95ED-C8D11BEFED5C}"/>
                  </a:ext>
                </a:extLst>
              </p:cNvPr>
              <p:cNvSpPr txBox="1"/>
              <p:nvPr/>
            </p:nvSpPr>
            <p:spPr>
              <a:xfrm>
                <a:off x="9982343" y="3847858"/>
                <a:ext cx="4939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 smtClean="0">
                            <a:ln w="22225">
                              <a:solidFill>
                                <a:srgbClr val="C0504D"/>
                              </a:solidFill>
                              <a:prstDash val="solid"/>
                            </a:ln>
                            <a:solidFill>
                              <a:srgbClr val="C0504D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n w="22225">
                              <a:solidFill>
                                <a:srgbClr val="C0504D"/>
                              </a:solidFill>
                              <a:prstDash val="solid"/>
                            </a:ln>
                            <a:solidFill>
                              <a:srgbClr val="C0504D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b="1" dirty="0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C0504D">
                        <a:lumMod val="40000"/>
                        <a:lumOff val="60000"/>
                      </a:srgbClr>
                    </a:solidFill>
                    <a:latin typeface="Palatino Linotype" panose="02040502050505030304" pitchFamily="18" charset="0"/>
                  </a:rPr>
                  <a:t> </a:t>
                </a:r>
                <a:endParaRPr lang="en-US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AFA1895-144E-CF54-95ED-C8D11BEFE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343" y="3847858"/>
                <a:ext cx="49394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74F0962-AFC9-9222-5DAF-790605C1D927}"/>
                  </a:ext>
                </a:extLst>
              </p:cNvPr>
              <p:cNvSpPr txBox="1"/>
              <p:nvPr/>
            </p:nvSpPr>
            <p:spPr>
              <a:xfrm>
                <a:off x="8012865" y="4563169"/>
                <a:ext cx="493947" cy="368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n w="22225">
                              <a:solidFill>
                                <a:srgbClr val="C0504D"/>
                              </a:solidFill>
                              <a:prstDash val="solid"/>
                            </a:ln>
                            <a:solidFill>
                              <a:srgbClr val="C0504D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1" i="1" smtClean="0">
                                <a:ln w="22225">
                                  <a:solidFill>
                                    <a:srgbClr val="C0504D"/>
                                  </a:solidFill>
                                  <a:prstDash val="solid"/>
                                </a:ln>
                                <a:solidFill>
                                  <a:srgbClr val="C0504D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n w="22225">
                                  <a:solidFill>
                                    <a:srgbClr val="C0504D"/>
                                  </a:solidFill>
                                  <a:prstDash val="solid"/>
                                </a:ln>
                                <a:solidFill>
                                  <a:srgbClr val="C0504D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b="1" i="1" dirty="0" smtClean="0">
                            <a:ln w="22225">
                              <a:solidFill>
                                <a:srgbClr val="C0504D"/>
                              </a:solidFill>
                              <a:prstDash val="solid"/>
                            </a:ln>
                            <a:solidFill>
                              <a:srgbClr val="C0504D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1">
                    <a:ln w="22225">
                      <a:solidFill>
                        <a:srgbClr val="C0504D"/>
                      </a:solidFill>
                      <a:prstDash val="solid"/>
                    </a:ln>
                    <a:solidFill>
                      <a:srgbClr val="C0504D">
                        <a:lumMod val="40000"/>
                        <a:lumOff val="60000"/>
                      </a:srgbClr>
                    </a:solidFill>
                    <a:latin typeface="Palatino Linotype" panose="02040502050505030304" pitchFamily="18" charset="0"/>
                  </a:rPr>
                  <a:t> </a:t>
                </a:r>
                <a:endParaRPr lang="en-US">
                  <a:solidFill>
                    <a:prstClr val="black"/>
                  </a:solidFill>
                  <a:latin typeface="Franklin Gothic Book"/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74F0962-AFC9-9222-5DAF-790605C1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865" y="4563169"/>
                <a:ext cx="493947" cy="368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2E2D7D9-97C7-0FFD-B824-86DA323E0390}"/>
                  </a:ext>
                </a:extLst>
              </p:cNvPr>
              <p:cNvSpPr txBox="1"/>
              <p:nvPr/>
            </p:nvSpPr>
            <p:spPr>
              <a:xfrm>
                <a:off x="3135091" y="3368367"/>
                <a:ext cx="2708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</a:endParaRPr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2E2D7D9-97C7-0FFD-B824-86DA323E0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91" y="3368367"/>
                <a:ext cx="270815" cy="369332"/>
              </a:xfrm>
              <a:prstGeom prst="rect">
                <a:avLst/>
              </a:prstGeom>
              <a:blipFill>
                <a:blip r:embed="rId7"/>
                <a:stretch>
                  <a:fillRect r="-2608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B653F1D-F08D-B2E4-5188-14B1C10B633C}"/>
                  </a:ext>
                </a:extLst>
              </p:cNvPr>
              <p:cNvSpPr txBox="1"/>
              <p:nvPr/>
            </p:nvSpPr>
            <p:spPr>
              <a:xfrm>
                <a:off x="4223250" y="4583778"/>
                <a:ext cx="2708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</a:endParaRP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B653F1D-F08D-B2E4-5188-14B1C10B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250" y="4583778"/>
                <a:ext cx="270815" cy="369332"/>
              </a:xfrm>
              <a:prstGeom prst="rect">
                <a:avLst/>
              </a:prstGeom>
              <a:blipFill>
                <a:blip r:embed="rId8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7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CB0E-416F-2D7C-FA49-AF06F3EC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B83D23-1E28-0B00-B842-1156D8A0F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AB8FCF-D99B-3DD5-EFF7-60AF4E44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Spin-Orbit Regimes in Storage Rings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C65BB7C-0E48-5B7C-AF82-188C0BCE56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4"/>
                <a:ext cx="11499925" cy="4352991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The characteristic frequency for polarization in storage rings stems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 the absence of snakes,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rad>
                  </m:oMath>
                </a14:m>
                <a:r>
                  <a:rPr lang="en-US" dirty="0"/>
                  <a:t>		Low energy:	   Beam collective effects dominate spin nonlinearities</a:t>
                </a:r>
              </a:p>
              <a:p>
                <a:pPr marL="0" indent="0">
                  <a:buNone/>
                </a:pPr>
                <a:endParaRPr lang="en-US" i="1" dirty="0">
                  <a:solidFill>
                    <a:srgbClr val="4E81BD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rgbClr val="4E81BD"/>
                    </a:solidFill>
                  </a:rPr>
                  <a:t>		Magic energy:  </a:t>
                </a:r>
                <a:r>
                  <a:rPr lang="en-US" dirty="0"/>
                  <a:t>Fun experiments with electric dipole moment</a:t>
                </a:r>
                <a:endParaRPr lang="en-US" dirty="0">
                  <a:solidFill>
                    <a:srgbClr val="4E81BD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4E81BD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4E81BD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4E81BD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rad>
                  </m:oMath>
                </a14:m>
                <a:r>
                  <a:rPr lang="en-US" dirty="0"/>
                  <a:t>		High energy:    Intrinsic spin nonlinearity is dominant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C65BB7C-0E48-5B7C-AF82-188C0BCE56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4"/>
                <a:ext cx="11499925" cy="4352991"/>
              </a:xfrm>
              <a:blipFill>
                <a:blip r:embed="rId2"/>
                <a:stretch>
                  <a:fillRect l="-662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6FC5E9-9476-A0F7-11B3-D571510E4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BCAF47-D709-CFA6-E564-4C22BA05E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1285052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856A-E027-0754-454E-C56B62ECE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FE1DC5-6C79-7276-B5FF-2A2633B08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38042B-046D-DB63-2360-476398A7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Resonances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6DD309A-C5F3-9B30-8125-1851B901C9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4"/>
                <a:ext cx="11499925" cy="479043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2000" dirty="0"/>
                  <a:t>Commensurable frequencies in multi-frequency systems (synch, rev, beta, </a:t>
                </a:r>
                <a:r>
                  <a:rPr lang="en-US" sz="2000" dirty="0" err="1"/>
                  <a:t>etc</a:t>
                </a:r>
                <a:r>
                  <a:rPr lang="en-US" sz="2000" dirty="0"/>
                  <a:t>…) can generate resonant artifacts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br>
                  <a:rPr lang="en-US" sz="2000" dirty="0"/>
                </a:br>
                <a:r>
                  <a:rPr lang="en-US" sz="2000" dirty="0"/>
                  <a:t>Orbital resonances deform tori		Spin resonances deform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000" dirty="0"/>
                  <a:t>		Combined image: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6DD309A-C5F3-9B30-8125-1851B901C9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4"/>
                <a:ext cx="11499925" cy="4790435"/>
              </a:xfrm>
              <a:blipFill>
                <a:blip r:embed="rId2"/>
                <a:stretch>
                  <a:fillRect l="-552" t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2CC4A0-E5F6-526B-A84A-5DC76142A5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705887-F6F9-05F5-CB86-D313695FF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51EC85-462F-8770-AD63-CE1B29792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269" y="3583993"/>
            <a:ext cx="2743969" cy="21622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1736665-3EDA-6AF1-9C35-3BBDB27CA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6732" b="4383"/>
          <a:stretch/>
        </p:blipFill>
        <p:spPr>
          <a:xfrm>
            <a:off x="4849540" y="3332094"/>
            <a:ext cx="3266716" cy="2858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A3F6FD-707A-E711-5415-966A2B13948D}"/>
              </a:ext>
            </a:extLst>
          </p:cNvPr>
          <p:cNvSpPr txBox="1"/>
          <p:nvPr/>
        </p:nvSpPr>
        <p:spPr>
          <a:xfrm>
            <a:off x="903742" y="3207915"/>
            <a:ext cx="269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Invariant Orbital Tori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60A44-C643-8CAE-E244-D6B2BDAD7E2D}"/>
              </a:ext>
            </a:extLst>
          </p:cNvPr>
          <p:cNvSpPr txBox="1"/>
          <p:nvPr/>
        </p:nvSpPr>
        <p:spPr>
          <a:xfrm>
            <a:off x="5392585" y="3207915"/>
            <a:ext cx="21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Invariant Spin Fields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E0FD5E-F0BC-9C59-F584-D07C7EE7D935}"/>
              </a:ext>
            </a:extLst>
          </p:cNvPr>
          <p:cNvGrpSpPr/>
          <p:nvPr/>
        </p:nvGrpSpPr>
        <p:grpSpPr>
          <a:xfrm>
            <a:off x="9244018" y="3516357"/>
            <a:ext cx="2286000" cy="2286000"/>
            <a:chOff x="5628890" y="4072590"/>
            <a:chExt cx="2286000" cy="2286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DE311A-C420-563B-ECE2-555D3DF0F1A7}"/>
                </a:ext>
              </a:extLst>
            </p:cNvPr>
            <p:cNvSpPr/>
            <p:nvPr/>
          </p:nvSpPr>
          <p:spPr>
            <a:xfrm>
              <a:off x="5628890" y="4072590"/>
              <a:ext cx="2286000" cy="2286000"/>
            </a:xfrm>
            <a:prstGeom prst="rect">
              <a:avLst/>
            </a:prstGeom>
            <a:solidFill>
              <a:srgbClr val="3B3B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C8A15F-3A5E-BD91-6D47-7EB5015D4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6416" y="4549674"/>
              <a:ext cx="2061187" cy="12300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4F7D20-1358-AAE8-C131-16F41BCAE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0555" y="5133705"/>
              <a:ext cx="0" cy="737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967B1E-EE1B-96BC-3DDB-F53B4CBC1E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56876" y="4495101"/>
              <a:ext cx="1625393" cy="14453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black and red arrows&#10;&#10;AI-generated content may be incorrect.">
              <a:extLst>
                <a:ext uri="{FF2B5EF4-FFF2-40B4-BE49-F238E27FC236}">
                  <a16:creationId xmlns:a16="http://schemas.microsoft.com/office/drawing/2014/main" id="{63D65168-09FC-02D8-8508-8BA9BA7B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3B3B3B"/>
                </a:clrFrom>
                <a:clrTo>
                  <a:srgbClr val="3B3B3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28890" y="4072590"/>
              <a:ext cx="2286000" cy="2286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DE32BD4-EBEE-F127-747A-A8C15EBE4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0111" y="4321164"/>
              <a:ext cx="0" cy="8125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2C36B1-013A-2247-3410-ACB9E4AC63CE}"/>
              </a:ext>
            </a:extLst>
          </p:cNvPr>
          <p:cNvSpPr txBox="1"/>
          <p:nvPr/>
        </p:nvSpPr>
        <p:spPr>
          <a:xfrm>
            <a:off x="9211824" y="2844613"/>
            <a:ext cx="2180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Fibered, Invariant Spin-Orbit Frame</a:t>
            </a:r>
          </a:p>
        </p:txBody>
      </p:sp>
    </p:spTree>
    <p:extLst>
      <p:ext uri="{BB962C8B-B14F-4D97-AF65-F5344CB8AC3E}">
        <p14:creationId xmlns:p14="http://schemas.microsoft.com/office/powerpoint/2010/main" val="234300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13DF-E9C5-CA73-8C39-1C67054A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BDD5D-77DE-FB7E-062A-77BD84BCC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521213-B210-3888-07E4-B0850E2C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Low-order Resonances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2A93B16-8E53-03AA-18B5-76EF22057D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4"/>
                <a:ext cx="7614621" cy="4790435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/>
                  <a:t>Natural errors in magnet alignments and magnetic fields give rise to </a:t>
                </a:r>
                <a:r>
                  <a:rPr lang="en-US" b="1" dirty="0"/>
                  <a:t>imperfection resonances.</a:t>
                </a: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/>
                  <a:t>Bunch polarization experiences the periodic perturbations.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/>
                  <a:t>Natural vertical </a:t>
                </a:r>
                <a:r>
                  <a:rPr lang="en-US" dirty="0" err="1"/>
                  <a:t>betatron</a:t>
                </a:r>
                <a:r>
                  <a:rPr lang="en-US" dirty="0"/>
                  <a:t> oscillations experience horizontal transverse fields, known as </a:t>
                </a:r>
                <a:r>
                  <a:rPr lang="en-US" b="1" dirty="0"/>
                  <a:t>intrinsic resonances.</a:t>
                </a:r>
                <a:r>
                  <a:rPr lang="en-US" dirty="0"/>
                  <a:t>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br>
                  <a:rPr lang="en-US" dirty="0"/>
                </a:br>
                <a:r>
                  <a:rPr lang="en-US" dirty="0"/>
                  <a:t>Bunch polarization experiences quasiperiodic perturbations.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2A93B16-8E53-03AA-18B5-76EF22057D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4"/>
                <a:ext cx="7614621" cy="4790435"/>
              </a:xfrm>
              <a:blipFill>
                <a:blip r:embed="rId2"/>
                <a:stretch>
                  <a:fillRect l="-833" t="-1055" r="-1167" b="-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EFBCD9-84EA-08FA-5869-6506E8D7A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2C30A5-EA35-4857-B4F4-855E3EEEC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6074E-A6E6-216D-8F6D-B5086221D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441" y="2252532"/>
            <a:ext cx="3460598" cy="197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6F02D-99B0-3EC2-F4E1-1D2E8D12A379}"/>
              </a:ext>
            </a:extLst>
          </p:cNvPr>
          <p:cNvSpPr txBox="1"/>
          <p:nvPr/>
        </p:nvSpPr>
        <p:spPr>
          <a:xfrm>
            <a:off x="9358095" y="4189760"/>
            <a:ext cx="1644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Credit: G. H. </a:t>
            </a:r>
            <a:r>
              <a:rPr lang="en-US" sz="1100" err="1"/>
              <a:t>Hoffstaetter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06634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E489C-7937-BC14-83D6-4D2188D54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16C9D4-0EE1-3BEE-5D53-F8243FFB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359D07-C600-453C-18B8-451411CC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High-order Resonances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7D8519C-D3A1-F6D3-7FEB-C84393063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4"/>
                <a:ext cx="7614621" cy="4790435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Can be defined as a coefficient in the Fourier transform of the appropriate precession vector. </a:t>
                </a:r>
              </a:p>
              <a:p>
                <a:pPr>
                  <a:lnSpc>
                    <a:spcPct val="110000"/>
                  </a:lnSpc>
                </a:pPr>
                <a:endParaRPr lang="en-US" sz="1400" kern="0" dirty="0">
                  <a:solidFill>
                    <a:sysClr val="windowText" lastClr="000000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endParaRPr lang="en-US" sz="1400" i="1" kern="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acc>
                      <m:d>
                        <m:dPr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  <m:r>
                            <a:rPr lang="en-US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br>
                  <a:rPr lang="en-US" kern="0" dirty="0">
                    <a:solidFill>
                      <a:sysClr val="windowText" lastClr="000000"/>
                    </a:solidFill>
                  </a:rPr>
                </a:br>
                <a:endParaRPr lang="en-US" kern="0" dirty="0">
                  <a:solidFill>
                    <a:sysClr val="windowText" lastClr="000000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endParaRPr lang="en-US" sz="1400" i="1" kern="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en-US" i="1" ker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nary>
                        <m:naryPr>
                          <m:ctrlP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</m:acc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𝜅𝜃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 ker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kern="0" dirty="0">
                  <a:solidFill>
                    <a:sysClr val="windowText" lastClr="000000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endParaRPr lang="en-US" sz="1400" kern="0" dirty="0">
                  <a:solidFill>
                    <a:sysClr val="windowText" lastClr="000000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endParaRPr lang="en-US" sz="1400" kern="0" dirty="0">
                  <a:solidFill>
                    <a:sysClr val="windowText" lastClr="000000"/>
                  </a:solidFill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2000" kern="0" dirty="0">
                    <a:solidFill>
                      <a:sysClr val="windowText" lastClr="000000"/>
                    </a:solidFill>
                  </a:rPr>
                  <a:t>These are difficult to directly compensate without the use of nonlinear normal form tools</a:t>
                </a:r>
              </a:p>
              <a:p>
                <a:pPr>
                  <a:lnSpc>
                    <a:spcPct val="110000"/>
                  </a:lnSpc>
                </a:pPr>
                <a:endParaRPr lang="en-US" sz="2000" kern="0" dirty="0">
                  <a:solidFill>
                    <a:sysClr val="windowText" lastClr="000000"/>
                  </a:solidFill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2000" kern="0" dirty="0">
                    <a:solidFill>
                      <a:sysClr val="windowText" lastClr="000000"/>
                    </a:solidFill>
                  </a:rPr>
                  <a:t>Furthermore, it can be misleading to compensate one particular higher-order spin resonance, since this often causes other higher-order resonances to grow stronger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7D8519C-D3A1-F6D3-7FEB-C84393063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4"/>
                <a:ext cx="7614621" cy="4790435"/>
              </a:xfrm>
              <a:blipFill>
                <a:blip r:embed="rId2"/>
                <a:stretch>
                  <a:fillRect l="-500" t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DA1863-1E36-8417-BD6D-CABA27E7C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E33C22-3367-6153-5E0C-38568EC61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E375C-FFD4-F064-421E-3AB2CA39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889" y="975364"/>
            <a:ext cx="4256728" cy="255403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416173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91F3E-E663-71EE-C2A3-B573FACFF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34FE9-C566-968C-B27F-613341E0B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39F352-53ED-4FAD-68AA-688C5838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Polarization Loss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A48C50-CC57-3403-7542-5E7ACDF3AA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5"/>
                <a:ext cx="11499925" cy="39138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primary mechanism for loss of polarization is due to non-adiabaticity, similarly to emittance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occurs due to sharp changes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0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en-US" b="1" i="1" smtClean="0">
                            <a:solidFill>
                              <a:srgbClr val="4E81BD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with energy </a:t>
                </a:r>
                <a:r>
                  <a:rPr lang="en-US" u="sng" dirty="0"/>
                  <a:t>near spin resonances</a:t>
                </a:r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A48C50-CC57-3403-7542-5E7ACDF3AA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5"/>
                <a:ext cx="11499925" cy="3913876"/>
              </a:xfrm>
              <a:blipFill>
                <a:blip r:embed="rId2"/>
                <a:stretch>
                  <a:fillRect l="-883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DADEE1-ACEC-490A-AC43-391230B02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EPIOS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F59A71-0C03-1385-ACDB-13CA938CF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40BBFA-2476-422D-8DB2-328B8556C4C0}"/>
              </a:ext>
            </a:extLst>
          </p:cNvPr>
          <p:cNvGrpSpPr/>
          <p:nvPr/>
        </p:nvGrpSpPr>
        <p:grpSpPr>
          <a:xfrm>
            <a:off x="6902504" y="2889957"/>
            <a:ext cx="3483273" cy="2879282"/>
            <a:chOff x="7252593" y="2145426"/>
            <a:chExt cx="4837810" cy="40739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5C2EA7-315C-3650-A631-8434EDD392CB}"/>
                </a:ext>
              </a:extLst>
            </p:cNvPr>
            <p:cNvGrpSpPr/>
            <p:nvPr/>
          </p:nvGrpSpPr>
          <p:grpSpPr>
            <a:xfrm>
              <a:off x="7252593" y="2145426"/>
              <a:ext cx="4837810" cy="4073945"/>
              <a:chOff x="7520717" y="2193701"/>
              <a:chExt cx="4343409" cy="3657607"/>
            </a:xfrm>
          </p:grpSpPr>
          <p:pic>
            <p:nvPicPr>
              <p:cNvPr id="13" name="Picture 12" descr="A graph of a function&#10;&#10;AI-generated content may be incorrect.">
                <a:extLst>
                  <a:ext uri="{FF2B5EF4-FFF2-40B4-BE49-F238E27FC236}">
                    <a16:creationId xmlns:a16="http://schemas.microsoft.com/office/drawing/2014/main" id="{BE438D25-41A8-333E-EE55-110319826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0717" y="2193701"/>
                <a:ext cx="4343409" cy="3657607"/>
              </a:xfrm>
              <a:prstGeom prst="rect">
                <a:avLst/>
              </a:prstGeom>
              <a:ln w="44450"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5F0A8A9-5A73-73CD-3357-1E9AF3384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15645" y="3942759"/>
                <a:ext cx="1051375" cy="984740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E918A1E-E323-8430-4B11-85DE00E14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2850" y="2346325"/>
              <a:ext cx="0" cy="323850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80EF2D-33B3-4885-0B73-D9C11D7E777B}"/>
                    </a:ext>
                  </a:extLst>
                </p:cNvPr>
                <p:cNvSpPr txBox="1"/>
                <p:nvPr/>
              </p:nvSpPr>
              <p:spPr>
                <a:xfrm>
                  <a:off x="10384733" y="2475239"/>
                  <a:ext cx="1118766" cy="3387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=0.18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942BA5-8384-4932-7196-B950B21BF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33" y="2475239"/>
                  <a:ext cx="1118766" cy="338716"/>
                </a:xfrm>
                <a:prstGeom prst="rect">
                  <a:avLst/>
                </a:prstGeom>
                <a:blipFill>
                  <a:blip r:embed="rId5"/>
                  <a:stretch>
                    <a:fillRect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8B9B3B7-877B-3D00-0E6E-50A574C1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750" y="3167433"/>
            <a:ext cx="4062574" cy="23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3459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-EIC" id="{FBC1D394-2DA8-224C-9486-75598E67A354}" vid="{7980D29C-8FD3-0048-9C47-A2DF99B918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469d0-3036-4ae3-9923-3400c70aa5ce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99BA54FF9A948A609D910162EBE44" ma:contentTypeVersion="11" ma:contentTypeDescription="Create a new document." ma:contentTypeScope="" ma:versionID="b030e7558480345f9e2d2b5fdfc79679">
  <xsd:schema xmlns:xsd="http://www.w3.org/2001/XMLSchema" xmlns:xs="http://www.w3.org/2001/XMLSchema" xmlns:p="http://schemas.microsoft.com/office/2006/metadata/properties" xmlns:ns2="22a469d0-3036-4ae3-9923-3400c70aa5ce" xmlns:ns3="3bfd71d5-c7ac-4dca-b865-a609d1eb4074" targetNamespace="http://schemas.microsoft.com/office/2006/metadata/properties" ma:root="true" ma:fieldsID="0a0ec60bdd43616a51291bf749e267ac" ns2:_="" ns3:_="">
    <xsd:import namespace="22a469d0-3036-4ae3-9923-3400c70aa5ce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469d0-3036-4ae3-9923-3400c70aa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22a469d0-3036-4ae3-9923-3400c70aa5ce"/>
    <ds:schemaRef ds:uri="3bfd71d5-c7ac-4dca-b865-a609d1eb4074"/>
  </ds:schemaRefs>
</ds:datastoreItem>
</file>

<file path=customXml/itemProps3.xml><?xml version="1.0" encoding="utf-8"?>
<ds:datastoreItem xmlns:ds="http://schemas.openxmlformats.org/officeDocument/2006/customXml" ds:itemID="{CA91F7CA-7CD5-4264-9A02-95D64B757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469d0-3036-4ae3-9923-3400c70aa5ce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2256</TotalTime>
  <Words>1362</Words>
  <Application>Microsoft Macintosh PowerPoint</Application>
  <PresentationFormat>Widescreen</PresentationFormat>
  <Paragraphs>317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Courier New</vt:lpstr>
      <vt:lpstr>Franklin Gothic Book</vt:lpstr>
      <vt:lpstr>Palatino Linotype</vt:lpstr>
      <vt:lpstr>Times New Roman</vt:lpstr>
      <vt:lpstr>BNL</vt:lpstr>
      <vt:lpstr>Spin in Storage Rings</vt:lpstr>
      <vt:lpstr>Spin Polarization</vt:lpstr>
      <vt:lpstr>Closed Spin-Orbit (Stable Spin Direction)</vt:lpstr>
      <vt:lpstr>“Dispersive” Spin-Orbit (Invariant Spin Field)</vt:lpstr>
      <vt:lpstr>Spin-Orbit Regimes in Storage Rings</vt:lpstr>
      <vt:lpstr>Resonances</vt:lpstr>
      <vt:lpstr>Low-order Resonances</vt:lpstr>
      <vt:lpstr>High-order Resonances</vt:lpstr>
      <vt:lpstr>Polarization Loss</vt:lpstr>
      <vt:lpstr>Controlling Spin-Orbit in Synchrotrons</vt:lpstr>
      <vt:lpstr>Siberian Snakes</vt:lpstr>
      <vt:lpstr>BNL’s Hadron Synchrotrons</vt:lpstr>
      <vt:lpstr>Booster &amp; AGS</vt:lpstr>
      <vt:lpstr>Hadron Storage Ring</vt:lpstr>
      <vt:lpstr>Hadron Storage Ring</vt:lpstr>
      <vt:lpstr>Hadron Storage Ring</vt:lpstr>
      <vt:lpstr>Hadron Storage Ring</vt:lpstr>
      <vt:lpstr>Hadron Storage Ring</vt:lpstr>
      <vt:lpstr>Hadron Storage Ring</vt:lpstr>
      <vt:lpstr>Hadron Storage Ring</vt:lpstr>
      <vt:lpstr>Hadron Storage Ring</vt:lpstr>
      <vt:lpstr>Hadron Storage Ring</vt:lpstr>
      <vt:lpstr>Hadron Storage Ring</vt:lpstr>
      <vt:lpstr>Hadron Storage Ring</vt:lpstr>
      <vt:lpstr>Summary</vt:lpstr>
      <vt:lpstr>Thank you!  Questions?</vt:lpstr>
      <vt:lpstr>Invariant Tensor-Polarization Field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Montag, Christoph</dc:creator>
  <cp:keywords/>
  <dc:description/>
  <cp:lastModifiedBy>Hamwi, Eiad</cp:lastModifiedBy>
  <cp:revision>46</cp:revision>
  <dcterms:created xsi:type="dcterms:W3CDTF">2026-03-02T15:42:44Z</dcterms:created>
  <dcterms:modified xsi:type="dcterms:W3CDTF">2026-03-20T13:16:58Z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0x010100C6099BA54FF9A948A609D910162EBE44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SharedWithUsers">
    <vt:lpwstr/>
  </property>
</Properties>
</file>