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472" r:id="rId5"/>
    <p:sldId id="261" r:id="rId6"/>
    <p:sldId id="551" r:id="rId7"/>
    <p:sldId id="304" r:id="rId8"/>
    <p:sldId id="498" r:id="rId9"/>
    <p:sldId id="502" r:id="rId10"/>
    <p:sldId id="490" r:id="rId11"/>
    <p:sldId id="2290" r:id="rId12"/>
    <p:sldId id="2289" r:id="rId13"/>
    <p:sldId id="515" r:id="rId14"/>
    <p:sldId id="2288" r:id="rId15"/>
    <p:sldId id="501" r:id="rId16"/>
    <p:sldId id="2280" r:id="rId17"/>
    <p:sldId id="2281" r:id="rId18"/>
    <p:sldId id="2282" r:id="rId19"/>
    <p:sldId id="2283" r:id="rId20"/>
    <p:sldId id="2284" r:id="rId21"/>
    <p:sldId id="2285" r:id="rId22"/>
    <p:sldId id="2286" r:id="rId23"/>
    <p:sldId id="2287" r:id="rId24"/>
    <p:sldId id="552" r:id="rId25"/>
    <p:sldId id="455" r:id="rId26"/>
    <p:sldId id="493" r:id="rId27"/>
    <p:sldId id="495" r:id="rId28"/>
  </p:sldIdLst>
  <p:sldSz cx="12192000" cy="6858000"/>
  <p:notesSz cx="6858000" cy="9144000"/>
  <p:embeddedFontLst>
    <p:embeddedFont>
      <p:font typeface="Arial Black" panose="020B0604020202020204" pitchFamily="34" charset="0"/>
      <p:bold r:id="rId30"/>
    </p:embeddedFont>
    <p:embeddedFont>
      <p:font typeface="Cambria Math" panose="02040503050406030204" pitchFamily="18" charset="0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4" roundtripDataSignature="AMtx7mitVDamUlc9HXD211UXxWZSMZu4x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1"/>
    <p:restoredTop sz="94714"/>
  </p:normalViewPr>
  <p:slideViewPr>
    <p:cSldViewPr snapToGrid="0">
      <p:cViewPr varScale="1">
        <p:scale>
          <a:sx n="110" d="100"/>
          <a:sy n="110" d="100"/>
        </p:scale>
        <p:origin x="2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" name="Google Shape;7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7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2" name="Google Shape;32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7974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7" name="Google Shape;34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52062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General Introduction of the OPPIS source. </a:t>
            </a:r>
          </a:p>
          <a:p>
            <a:r>
              <a:rPr lang="en-US" dirty="0"/>
              <a:t>All three main blocks of the OPPIS were developed with either minor or major upgrades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796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9561E5-1ECC-C14B-942D-AA300F474AE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069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72514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2973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665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/>
          </a:p>
        </p:txBody>
      </p:sp>
      <p:sp>
        <p:nvSpPr>
          <p:cNvPr id="85" name="Google Shape;8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51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u="sng" dirty="0"/>
          </a:p>
        </p:txBody>
      </p:sp>
      <p:sp>
        <p:nvSpPr>
          <p:cNvPr id="116" name="Google Shape;11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2320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6955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38134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19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5"/>
          <p:cNvSpPr txBox="1">
            <a:spLocks noGrp="1"/>
          </p:cNvSpPr>
          <p:nvPr>
            <p:ph type="ctrTitle"/>
          </p:nvPr>
        </p:nvSpPr>
        <p:spPr>
          <a:xfrm>
            <a:off x="813175" y="2685326"/>
            <a:ext cx="10334625" cy="1803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5"/>
          <p:cNvSpPr txBox="1"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5"/>
          <p:cNvSpPr txBox="1">
            <a:spLocks noGrp="1"/>
          </p:cNvSpPr>
          <p:nvPr>
            <p:ph type="body" idx="2"/>
          </p:nvPr>
        </p:nvSpPr>
        <p:spPr>
          <a:xfrm>
            <a:off x="813175" y="4501444"/>
            <a:ext cx="10334625" cy="1259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" name="Google Shape;17;p25"/>
          <p:cNvPicPr preferRelativeResize="0"/>
          <p:nvPr/>
        </p:nvPicPr>
        <p:blipFill rotWithShape="1">
          <a:blip r:embed="rId3">
            <a:alphaModFix amt="60000"/>
          </a:blip>
          <a:srcRect/>
          <a:stretch/>
        </p:blipFill>
        <p:spPr>
          <a:xfrm>
            <a:off x="8418740" y="5755088"/>
            <a:ext cx="3173185" cy="41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pos="360">
          <p15:clr>
            <a:srgbClr val="FBAE40"/>
          </p15:clr>
        </p15:guide>
        <p15:guide id="5" pos="7320">
          <p15:clr>
            <a:srgbClr val="FBAE40"/>
          </p15:clr>
        </p15:guide>
        <p15:guide id="6" orient="horz" pos="398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9" name="Google Shape;59;p3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0" name="Google Shape;60;p35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6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7"/>
          <p:cNvSpPr txBox="1"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7"/>
          <p:cNvSpPr txBox="1">
            <a:spLocks noGrp="1"/>
          </p:cNvSpPr>
          <p:nvPr>
            <p:ph type="body" idx="1"/>
          </p:nvPr>
        </p:nvSpPr>
        <p:spPr>
          <a:xfrm rot="5400000">
            <a:off x="3992408" y="-1595282"/>
            <a:ext cx="4207185" cy="110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37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38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4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8847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6"/>
          <p:cNvSpPr txBox="1"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26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/>
            </a:lvl1pPr>
            <a:lvl2pPr marL="914400" lvl="1" indent="-3492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2pPr>
            <a:lvl3pPr marL="1371600" lvl="2" indent="-3492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3pPr>
            <a:lvl4pPr marL="1828800" lvl="3" indent="-3492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4pPr>
            <a:lvl5pPr marL="2286000" lvl="4" indent="-3492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5pPr>
            <a:lvl6pPr marL="2743200" lvl="5" indent="-3492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marL="3200400" lvl="6" indent="-3492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marL="3657600" lvl="7" indent="-3492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marL="4114800" lvl="8" indent="-3492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8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ctrTitle"/>
          </p:nvPr>
        </p:nvSpPr>
        <p:spPr>
          <a:xfrm>
            <a:off x="813175" y="2541806"/>
            <a:ext cx="10334625" cy="1947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body" idx="1"/>
          </p:nvPr>
        </p:nvSpPr>
        <p:spPr>
          <a:xfrm>
            <a:off x="813175" y="4501444"/>
            <a:ext cx="10334625" cy="1259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9"/>
          <p:cNvSpPr txBox="1"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_Print-friendly">
  <p:cSld name="1_Title Slide_Print-friend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0"/>
          <p:cNvSpPr txBox="1">
            <a:spLocks noGrp="1"/>
          </p:cNvSpPr>
          <p:nvPr>
            <p:ph type="ctrTitle"/>
          </p:nvPr>
        </p:nvSpPr>
        <p:spPr>
          <a:xfrm>
            <a:off x="813175" y="2650602"/>
            <a:ext cx="10334625" cy="1838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0"/>
          <p:cNvSpPr txBox="1"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6" name="Google Shape;36;p30"/>
          <p:cNvSpPr txBox="1">
            <a:spLocks noGrp="1"/>
          </p:cNvSpPr>
          <p:nvPr>
            <p:ph type="body" idx="2"/>
          </p:nvPr>
        </p:nvSpPr>
        <p:spPr>
          <a:xfrm>
            <a:off x="813175" y="4501444"/>
            <a:ext cx="10334625" cy="1259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" name="Google Shape;37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18740" y="5742910"/>
            <a:ext cx="3173185" cy="41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pos="360">
          <p15:clr>
            <a:srgbClr val="FBAE40"/>
          </p15:clr>
        </p15:guide>
        <p15:guide id="5" pos="7320">
          <p15:clr>
            <a:srgbClr val="FBAE40"/>
          </p15:clr>
        </p15:guide>
        <p15:guide id="6" orient="horz" pos="398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_Print-friendly">
  <p:cSld name="1_Section Header_Print-friend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1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" name="Google Shape;40;p31"/>
          <p:cNvSpPr txBox="1">
            <a:spLocks noGrp="1"/>
          </p:cNvSpPr>
          <p:nvPr>
            <p:ph type="ctrTitle"/>
          </p:nvPr>
        </p:nvSpPr>
        <p:spPr>
          <a:xfrm>
            <a:off x="813175" y="2541806"/>
            <a:ext cx="10334625" cy="1947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1"/>
          <p:cNvSpPr txBox="1">
            <a:spLocks noGrp="1"/>
          </p:cNvSpPr>
          <p:nvPr>
            <p:ph type="body" idx="1"/>
          </p:nvPr>
        </p:nvSpPr>
        <p:spPr>
          <a:xfrm>
            <a:off x="813175" y="4501444"/>
            <a:ext cx="10334625" cy="1259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2"/>
          <p:cNvSpPr txBox="1"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2"/>
          <p:cNvSpPr txBox="1">
            <a:spLocks noGrp="1"/>
          </p:cNvSpPr>
          <p:nvPr>
            <p:ph type="body" idx="1"/>
          </p:nvPr>
        </p:nvSpPr>
        <p:spPr>
          <a:xfrm>
            <a:off x="5715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32"/>
          <p:cNvSpPr txBox="1">
            <a:spLocks noGrp="1"/>
          </p:cNvSpPr>
          <p:nvPr>
            <p:ph type="body" idx="2"/>
          </p:nvPr>
        </p:nvSpPr>
        <p:spPr>
          <a:xfrm>
            <a:off x="60960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3"/>
          <p:cNvSpPr txBox="1"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3"/>
          <p:cNvSpPr txBox="1"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33"/>
          <p:cNvSpPr txBox="1">
            <a:spLocks noGrp="1"/>
          </p:cNvSpPr>
          <p:nvPr>
            <p:ph type="body" idx="2"/>
          </p:nvPr>
        </p:nvSpPr>
        <p:spPr>
          <a:xfrm>
            <a:off x="571500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body" idx="3"/>
          </p:nvPr>
        </p:nvSpPr>
        <p:spPr>
          <a:xfrm>
            <a:off x="60960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body" idx="4"/>
          </p:nvPr>
        </p:nvSpPr>
        <p:spPr>
          <a:xfrm>
            <a:off x="60960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33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4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60">
          <p15:clr>
            <a:srgbClr val="F26B43"/>
          </p15:clr>
        </p15:guide>
        <p15:guide id="4" orient="horz" pos="3888">
          <p15:clr>
            <a:srgbClr val="F26B43"/>
          </p15:clr>
        </p15:guide>
        <p15:guide id="5" pos="7320">
          <p15:clr>
            <a:srgbClr val="F26B43"/>
          </p15:clr>
        </p15:guide>
        <p15:guide id="6" orient="horz" pos="412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7" Type="http://schemas.openxmlformats.org/officeDocument/2006/relationships/image" Target="../media/image15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Relationship Id="rId9" Type="http://schemas.openxmlformats.org/officeDocument/2006/relationships/image" Target="../media/image5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"/>
          <p:cNvSpPr txBox="1">
            <a:spLocks noGrp="1"/>
          </p:cNvSpPr>
          <p:nvPr>
            <p:ph type="ctrTitle"/>
          </p:nvPr>
        </p:nvSpPr>
        <p:spPr>
          <a:xfrm>
            <a:off x="813175" y="1737205"/>
            <a:ext cx="8261377" cy="1803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/>
            <a:r>
              <a:rPr lang="en-US" sz="5400" dirty="0"/>
              <a:t>AI/ML in Polarized Beams and Sources</a:t>
            </a:r>
            <a:endParaRPr sz="5400" dirty="0"/>
          </a:p>
        </p:txBody>
      </p:sp>
      <p:sp>
        <p:nvSpPr>
          <p:cNvPr id="80" name="Google Shape;80;p1"/>
          <p:cNvSpPr txBox="1"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 dirty="0"/>
              <a:t>20 March 2026                2026 EPIOS Meeting</a:t>
            </a:r>
            <a:endParaRPr dirty="0"/>
          </a:p>
        </p:txBody>
      </p:sp>
      <p:sp>
        <p:nvSpPr>
          <p:cNvPr id="81" name="Google Shape;81;p1"/>
          <p:cNvSpPr txBox="1">
            <a:spLocks noGrp="1"/>
          </p:cNvSpPr>
          <p:nvPr>
            <p:ph type="body" idx="2"/>
          </p:nvPr>
        </p:nvSpPr>
        <p:spPr>
          <a:xfrm>
            <a:off x="813175" y="3428999"/>
            <a:ext cx="10334625" cy="2242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dirty="0"/>
              <a:t>Kevin Brown, for the EIC-</a:t>
            </a:r>
            <a:r>
              <a:rPr lang="en-US" dirty="0" err="1"/>
              <a:t>BeamAI</a:t>
            </a:r>
            <a:r>
              <a:rPr lang="en-US" dirty="0"/>
              <a:t> Collaboration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dirty="0"/>
              <a:t>C-A Dept., Brookhaven National Laboratory &amp;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dirty="0"/>
              <a:t>ECE Dept., Stony Brook University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lang="en-US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dirty="0"/>
              <a:t>With help from: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en-US" dirty="0"/>
              <a:t>Antonino Cannavo (OPPIS) and Noah B. Wuerfel (He3 Ion Source)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5CB63-09DD-2CC5-7907-275B5C3F3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E05537-74D8-BAFF-5A88-FD3C3248EF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48263" y="3779545"/>
            <a:ext cx="5643738" cy="305922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416E9A8-0716-C297-EF8C-45BAB324A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0"/>
            <a:ext cx="11272669" cy="1325563"/>
          </a:xfrm>
        </p:spPr>
        <p:txBody>
          <a:bodyPr>
            <a:normAutofit/>
          </a:bodyPr>
          <a:lstStyle/>
          <a:p>
            <a:r>
              <a:rPr lang="en-US" sz="3200"/>
              <a:t>Coupling measurement in LtB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2925FA-C101-7E6A-41E6-EFCB769E92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933A556B-7C63-244D-9B7C-B0EA8042B330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EDA3626-2E3C-4211-11A6-663C0E7457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54" y="5150647"/>
            <a:ext cx="5982309" cy="149381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D00E765-5F43-CAF6-B111-03E7BDC92C3F}"/>
              </a:ext>
            </a:extLst>
          </p:cNvPr>
          <p:cNvSpPr txBox="1"/>
          <p:nvPr/>
        </p:nvSpPr>
        <p:spPr>
          <a:xfrm>
            <a:off x="629339" y="1450254"/>
            <a:ext cx="564373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H</a:t>
            </a:r>
            <a:r>
              <a:rPr lang="en-US" sz="2000" baseline="30000"/>
              <a:t>-</a:t>
            </a:r>
            <a:r>
              <a:rPr lang="en-US" sz="2000"/>
              <a:t> beam is born inside a solenoid in OPPIS as transversely coupled beam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Multiple quadrupole scans have been performed at various locations of the LtB beam line, while changing the solenoid strength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/>
              <a:t>Data analysis and simulation studies to quantify coupling is in progress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101799-CD2F-D55A-5763-8E38DB657CF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550152" y="576947"/>
            <a:ext cx="5641848" cy="307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39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EF6EF-921F-3C7C-E9CA-69FDE6110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379E2E-68D9-5121-027F-A19E59731F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DAF48D4-2ACF-C999-A653-41A956693579}"/>
              </a:ext>
            </a:extLst>
          </p:cNvPr>
          <p:cNvSpPr txBox="1">
            <a:spLocks/>
          </p:cNvSpPr>
          <p:nvPr/>
        </p:nvSpPr>
        <p:spPr>
          <a:xfrm>
            <a:off x="571500" y="38078"/>
            <a:ext cx="110490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dirty="0"/>
              <a:t>AGS Bunch Merging Optimization with RL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411BA9-8695-8582-080E-BAD2F7BB8B50}"/>
              </a:ext>
            </a:extLst>
          </p:cNvPr>
          <p:cNvSpPr txBox="1"/>
          <p:nvPr/>
        </p:nvSpPr>
        <p:spPr>
          <a:xfrm>
            <a:off x="569367" y="1372718"/>
            <a:ext cx="6784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Goal</a:t>
            </a:r>
            <a:r>
              <a:rPr lang="en-US" sz="2000" dirty="0"/>
              <a:t>: Obtain a good merged bunch profile – low emittance growth, no loss, centered and stable.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0647520-2EF1-C27D-9769-854F93E5D46F}"/>
              </a:ext>
            </a:extLst>
          </p:cNvPr>
          <p:cNvCxnSpPr/>
          <p:nvPr/>
        </p:nvCxnSpPr>
        <p:spPr>
          <a:xfrm>
            <a:off x="8922619" y="2926080"/>
            <a:ext cx="875899" cy="0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4F4C4B5-A727-DDF8-E02A-56F29A645E0D}"/>
              </a:ext>
            </a:extLst>
          </p:cNvPr>
          <p:cNvCxnSpPr>
            <a:cxnSpLocks/>
          </p:cNvCxnSpPr>
          <p:nvPr/>
        </p:nvCxnSpPr>
        <p:spPr>
          <a:xfrm flipH="1">
            <a:off x="9971771" y="2729670"/>
            <a:ext cx="423513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93A1DBF-F135-06B4-ED85-D0F147EBFD48}"/>
              </a:ext>
            </a:extLst>
          </p:cNvPr>
          <p:cNvCxnSpPr>
            <a:cxnSpLocks/>
          </p:cNvCxnSpPr>
          <p:nvPr/>
        </p:nvCxnSpPr>
        <p:spPr>
          <a:xfrm>
            <a:off x="8800164" y="1931385"/>
            <a:ext cx="423513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93B00D3-C5FD-7142-AA03-FA986A65CF8D}"/>
              </a:ext>
            </a:extLst>
          </p:cNvPr>
          <p:cNvSpPr txBox="1"/>
          <p:nvPr/>
        </p:nvSpPr>
        <p:spPr>
          <a:xfrm>
            <a:off x="569367" y="2665497"/>
            <a:ext cx="6784848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000" b="1" dirty="0"/>
              <a:t>RL Optimization</a:t>
            </a:r>
            <a:endParaRPr lang="en-US" sz="1000" b="1" dirty="0"/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RL agent trained to minimize emittance growth.</a:t>
            </a:r>
            <a:endParaRPr lang="en-US" sz="400" dirty="0"/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Begins from poor merge conditions; finds good RF settings after one step.</a:t>
            </a:r>
            <a:endParaRPr lang="en-US" sz="400" dirty="0"/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Comparable performance to operational settings.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LLM-based policy teacher for RL agent in development, leads to faster convergence and better performance.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62CC984-645C-4283-0CF1-6619C280821F}"/>
              </a:ext>
            </a:extLst>
          </p:cNvPr>
          <p:cNvGrpSpPr/>
          <p:nvPr/>
        </p:nvGrpSpPr>
        <p:grpSpPr>
          <a:xfrm>
            <a:off x="8038164" y="1016769"/>
            <a:ext cx="2925398" cy="1553701"/>
            <a:chOff x="7573773" y="1070953"/>
            <a:chExt cx="3140505" cy="1611914"/>
          </a:xfrm>
        </p:grpSpPr>
        <p:pic>
          <p:nvPicPr>
            <p:cNvPr id="23" name="Google Shape;308;p18">
              <a:extLst>
                <a:ext uri="{FF2B5EF4-FFF2-40B4-BE49-F238E27FC236}">
                  <a16:creationId xmlns:a16="http://schemas.microsoft.com/office/drawing/2014/main" id="{CFF902BD-2960-6108-ECEF-0CA1CCAD71A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573773" y="1070953"/>
              <a:ext cx="3140505" cy="16119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Google Shape;312;p18">
              <a:extLst>
                <a:ext uri="{FF2B5EF4-FFF2-40B4-BE49-F238E27FC236}">
                  <a16:creationId xmlns:a16="http://schemas.microsoft.com/office/drawing/2014/main" id="{7FF081F9-E7C4-922A-7DC3-9C186A7D31A5}"/>
                </a:ext>
              </a:extLst>
            </p:cNvPr>
            <p:cNvSpPr/>
            <p:nvPr/>
          </p:nvSpPr>
          <p:spPr>
            <a:xfrm>
              <a:off x="7607932" y="1099605"/>
              <a:ext cx="1216552" cy="681267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rgbClr val="06263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200"/>
                <a:buFont typeface="Arial"/>
                <a:buNone/>
              </a:pPr>
              <a:r>
                <a:rPr lang="en-US" sz="160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Initial bad merge</a:t>
              </a:r>
              <a:endParaRPr sz="16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FC71312-A718-12F6-4F4D-40CFCB041F73}"/>
              </a:ext>
            </a:extLst>
          </p:cNvPr>
          <p:cNvGrpSpPr/>
          <p:nvPr/>
        </p:nvGrpSpPr>
        <p:grpSpPr>
          <a:xfrm>
            <a:off x="8038164" y="2709276"/>
            <a:ext cx="2925398" cy="1679770"/>
            <a:chOff x="7585345" y="2905701"/>
            <a:chExt cx="3153482" cy="1619389"/>
          </a:xfrm>
        </p:grpSpPr>
        <p:pic>
          <p:nvPicPr>
            <p:cNvPr id="24" name="Google Shape;309;p18">
              <a:extLst>
                <a:ext uri="{FF2B5EF4-FFF2-40B4-BE49-F238E27FC236}">
                  <a16:creationId xmlns:a16="http://schemas.microsoft.com/office/drawing/2014/main" id="{907D4635-2E40-8503-49BE-929A24F0A94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585345" y="2905701"/>
              <a:ext cx="3153482" cy="16193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Google Shape;311;p18">
              <a:extLst>
                <a:ext uri="{FF2B5EF4-FFF2-40B4-BE49-F238E27FC236}">
                  <a16:creationId xmlns:a16="http://schemas.microsoft.com/office/drawing/2014/main" id="{81A7279B-6F1C-EB55-9C90-FC61532F70C0}"/>
                </a:ext>
              </a:extLst>
            </p:cNvPr>
            <p:cNvSpPr/>
            <p:nvPr/>
          </p:nvSpPr>
          <p:spPr>
            <a:xfrm>
              <a:off x="7611158" y="2935464"/>
              <a:ext cx="1245628" cy="760261"/>
            </a:xfrm>
            <a:prstGeom prst="rect">
              <a:avLst/>
            </a:prstGeom>
            <a:solidFill>
              <a:schemeClr val="accent1"/>
            </a:solidFill>
            <a:ln w="12700" cap="flat" cmpd="sng">
              <a:solidFill>
                <a:srgbClr val="06263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 typeface="Arial"/>
                <a:buNone/>
              </a:pPr>
              <a:r>
                <a:rPr lang="en-US" sz="1600" b="0" i="0" u="none" strike="noStrike" cap="none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RL optimized merge</a:t>
              </a:r>
              <a:endParaRPr sz="1600" dirty="0"/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7E538958-E926-C56B-D87C-44A1154937E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541566" y="4527852"/>
            <a:ext cx="3538094" cy="229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31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19"/>
          <p:cNvGrpSpPr/>
          <p:nvPr/>
        </p:nvGrpSpPr>
        <p:grpSpPr>
          <a:xfrm>
            <a:off x="7721466" y="3285700"/>
            <a:ext cx="3847074" cy="3534222"/>
            <a:chOff x="8102929" y="3129396"/>
            <a:chExt cx="3847074" cy="3534222"/>
          </a:xfrm>
        </p:grpSpPr>
        <p:grpSp>
          <p:nvGrpSpPr>
            <p:cNvPr id="337" name="Google Shape;337;p19"/>
            <p:cNvGrpSpPr/>
            <p:nvPr/>
          </p:nvGrpSpPr>
          <p:grpSpPr>
            <a:xfrm>
              <a:off x="8102929" y="3551657"/>
              <a:ext cx="3776024" cy="3111961"/>
              <a:chOff x="8250064" y="3562978"/>
              <a:chExt cx="3776024" cy="3111961"/>
            </a:xfrm>
          </p:grpSpPr>
          <p:sp>
            <p:nvSpPr>
              <p:cNvPr id="338" name="Google Shape;338;p19"/>
              <p:cNvSpPr txBox="1"/>
              <p:nvPr/>
            </p:nvSpPr>
            <p:spPr>
              <a:xfrm rot="-5400000">
                <a:off x="7868498" y="4357047"/>
                <a:ext cx="104013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>
                    <a:solidFill>
                      <a:schemeClr val="accent2"/>
                    </a:solidFill>
                    <a:latin typeface="Arial"/>
                    <a:ea typeface="Arial"/>
                    <a:cs typeface="Arial"/>
                    <a:sym typeface="Arial"/>
                  </a:rPr>
                  <a:t>Anomalous</a:t>
                </a:r>
                <a:endParaRPr/>
              </a:p>
            </p:txBody>
          </p:sp>
          <p:sp>
            <p:nvSpPr>
              <p:cNvPr id="339" name="Google Shape;339;p19"/>
              <p:cNvSpPr txBox="1"/>
              <p:nvPr/>
            </p:nvSpPr>
            <p:spPr>
              <a:xfrm rot="-5400000">
                <a:off x="8054856" y="5878845"/>
                <a:ext cx="745294" cy="2616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100" dirty="0">
                    <a:solidFill>
                      <a:schemeClr val="accent4"/>
                    </a:solidFill>
                    <a:latin typeface="Arial"/>
                    <a:ea typeface="Arial"/>
                    <a:cs typeface="Arial"/>
                    <a:sym typeface="Arial"/>
                  </a:rPr>
                  <a:t>Normal</a:t>
                </a:r>
                <a:endParaRPr dirty="0">
                  <a:solidFill>
                    <a:schemeClr val="accent4"/>
                  </a:solidFill>
                </a:endParaRPr>
              </a:p>
            </p:txBody>
          </p:sp>
          <p:grpSp>
            <p:nvGrpSpPr>
              <p:cNvPr id="340" name="Google Shape;340;p19"/>
              <p:cNvGrpSpPr/>
              <p:nvPr/>
            </p:nvGrpSpPr>
            <p:grpSpPr>
              <a:xfrm>
                <a:off x="8614935" y="3562978"/>
                <a:ext cx="3411152" cy="3111961"/>
                <a:chOff x="8614935" y="3562978"/>
                <a:chExt cx="3411152" cy="3111961"/>
              </a:xfrm>
            </p:grpSpPr>
            <p:sp>
              <p:nvSpPr>
                <p:cNvPr id="341" name="Google Shape;341;p19"/>
                <p:cNvSpPr/>
                <p:nvPr/>
              </p:nvSpPr>
              <p:spPr>
                <a:xfrm>
                  <a:off x="8635310" y="3562979"/>
                  <a:ext cx="202695" cy="2005666"/>
                </a:xfrm>
                <a:prstGeom prst="leftBracket">
                  <a:avLst>
                    <a:gd name="adj" fmla="val 8333"/>
                  </a:avLst>
                </a:prstGeom>
                <a:noFill/>
                <a:ln w="28575" cap="flat" cmpd="sng">
                  <a:solidFill>
                    <a:schemeClr val="accent3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2" name="Google Shape;342;p19"/>
                <p:cNvSpPr/>
                <p:nvPr/>
              </p:nvSpPr>
              <p:spPr>
                <a:xfrm>
                  <a:off x="8614935" y="5637003"/>
                  <a:ext cx="202695" cy="1001550"/>
                </a:xfrm>
                <a:prstGeom prst="leftBracket">
                  <a:avLst>
                    <a:gd name="adj" fmla="val 8333"/>
                  </a:avLst>
                </a:prstGeom>
                <a:noFill/>
                <a:ln w="28575" cap="flat" cmpd="sng">
                  <a:solidFill>
                    <a:schemeClr val="accent3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id="343" name="Google Shape;343;p19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l="10569" t="11110" r="6951" b="8889"/>
                <a:stretch/>
              </p:blipFill>
              <p:spPr>
                <a:xfrm>
                  <a:off x="8817630" y="3562978"/>
                  <a:ext cx="3208457" cy="311196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344" name="Google Shape;344;p19"/>
            <p:cNvSpPr txBox="1"/>
            <p:nvPr/>
          </p:nvSpPr>
          <p:spPr>
            <a:xfrm>
              <a:off x="8218153" y="3129396"/>
              <a:ext cx="3731850" cy="3539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700" dirty="0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rPr>
                <a:t>Classifier predictions on archive data</a:t>
              </a:r>
              <a:endParaRPr sz="130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6AF9A40-FAAD-4ADB-CAAA-BB490C2D514B}"/>
              </a:ext>
            </a:extLst>
          </p:cNvPr>
          <p:cNvSpPr txBox="1">
            <a:spLocks/>
          </p:cNvSpPr>
          <p:nvPr/>
        </p:nvSpPr>
        <p:spPr>
          <a:xfrm>
            <a:off x="571500" y="38078"/>
            <a:ext cx="1104900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200" dirty="0"/>
              <a:t>Improving AGS IPM Emittance Measurement with ML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9265C6-50BF-422C-AC5A-65C488CCC65C}"/>
              </a:ext>
            </a:extLst>
          </p:cNvPr>
          <p:cNvSpPr txBox="1"/>
          <p:nvPr/>
        </p:nvSpPr>
        <p:spPr>
          <a:xfrm>
            <a:off x="595751" y="1431789"/>
            <a:ext cx="6786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Goal</a:t>
            </a:r>
            <a:r>
              <a:rPr lang="en-US" sz="2000" dirty="0"/>
              <a:t>: Improve emittance reconstruction accuracy and robustness of AGS Ion Profile Monitor.</a:t>
            </a:r>
          </a:p>
        </p:txBody>
      </p:sp>
      <p:grpSp>
        <p:nvGrpSpPr>
          <p:cNvPr id="8" name="Google Shape;327;p19">
            <a:extLst>
              <a:ext uri="{FF2B5EF4-FFF2-40B4-BE49-F238E27FC236}">
                <a16:creationId xmlns:a16="http://schemas.microsoft.com/office/drawing/2014/main" id="{79CDDABE-D7BD-7D76-19C1-5B54F965F8B6}"/>
              </a:ext>
            </a:extLst>
          </p:cNvPr>
          <p:cNvGrpSpPr/>
          <p:nvPr/>
        </p:nvGrpSpPr>
        <p:grpSpPr>
          <a:xfrm>
            <a:off x="7998465" y="1027317"/>
            <a:ext cx="3408300" cy="2304177"/>
            <a:chOff x="263369" y="4559382"/>
            <a:chExt cx="3408300" cy="2304177"/>
          </a:xfrm>
        </p:grpSpPr>
        <p:pic>
          <p:nvPicPr>
            <p:cNvPr id="9" name="Google Shape;328;p19" descr="A graph with a gradient colored curve&#10;&#10;Description automatically generated with medium confidence">
              <a:extLst>
                <a:ext uri="{FF2B5EF4-FFF2-40B4-BE49-F238E27FC236}">
                  <a16:creationId xmlns:a16="http://schemas.microsoft.com/office/drawing/2014/main" id="{F5976AE1-D075-D9EF-831E-0B75A265B34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11570" t="15331" r="16666" b="12478"/>
            <a:stretch/>
          </p:blipFill>
          <p:spPr>
            <a:xfrm>
              <a:off x="552719" y="4728733"/>
              <a:ext cx="2829600" cy="21348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329;p19">
              <a:extLst>
                <a:ext uri="{FF2B5EF4-FFF2-40B4-BE49-F238E27FC236}">
                  <a16:creationId xmlns:a16="http://schemas.microsoft.com/office/drawing/2014/main" id="{C5D88A35-B6DB-D9F9-31A0-7F62FE829B00}"/>
                </a:ext>
              </a:extLst>
            </p:cNvPr>
            <p:cNvSpPr txBox="1"/>
            <p:nvPr/>
          </p:nvSpPr>
          <p:spPr>
            <a:xfrm>
              <a:off x="263369" y="4559382"/>
              <a:ext cx="34083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rPr>
                <a:t>Simulated scan with surface fitting</a:t>
              </a:r>
              <a:endParaRPr sz="1200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5263B24-08A5-6157-92EE-BF36367B0319}"/>
              </a:ext>
            </a:extLst>
          </p:cNvPr>
          <p:cNvSpPr txBox="1"/>
          <p:nvPr/>
        </p:nvSpPr>
        <p:spPr>
          <a:xfrm>
            <a:off x="601416" y="2553646"/>
            <a:ext cx="6781316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Approach</a:t>
            </a:r>
          </a:p>
          <a:p>
            <a:endParaRPr lang="en-US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Gaussian process based surrogate model for fast IPM profile inference.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Unsupervised anomaly classifier to detect atypical IPM profiles.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400" dirty="0"/>
          </a:p>
          <a:p>
            <a:r>
              <a:rPr lang="en-US" sz="2000" b="1" dirty="0"/>
              <a:t>Outcome</a:t>
            </a:r>
          </a:p>
          <a:p>
            <a:endParaRPr lang="en-US" sz="1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Improved accuracy in reconstructed bunch size and automated detection of anomalous IPM signals.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E531A-68B7-B7CA-61E0-184DEE847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CC7D5-A7FF-671F-85FA-2C45BFA2A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93784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Injection Optimization with BO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A4CA95-2B9E-D0BB-1B55-D6B254BCE5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12DF4C-B389-33EC-3716-6B9E4C5CB1FE}"/>
              </a:ext>
            </a:extLst>
          </p:cNvPr>
          <p:cNvSpPr txBox="1"/>
          <p:nvPr/>
        </p:nvSpPr>
        <p:spPr>
          <a:xfrm>
            <a:off x="571500" y="1497657"/>
            <a:ext cx="5636457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LtB Injection Optimization</a:t>
            </a:r>
          </a:p>
          <a:p>
            <a:endParaRPr lang="en-US" sz="1000" b="1" dirty="0"/>
          </a:p>
          <a:p>
            <a:endParaRPr lang="en-US" sz="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BO maximizes Booster beam intensity using LtB optics.</a:t>
            </a: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Beam size decrease in both planes during LtB optimization.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A32BD3-0746-E790-9EB0-6A2B16DDED80}"/>
              </a:ext>
            </a:extLst>
          </p:cNvPr>
          <p:cNvSpPr txBox="1"/>
          <p:nvPr/>
        </p:nvSpPr>
        <p:spPr>
          <a:xfrm>
            <a:off x="6476171" y="1499691"/>
            <a:ext cx="55372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BtA Injection Optimization</a:t>
            </a:r>
          </a:p>
          <a:p>
            <a:endParaRPr lang="en-US" sz="1000" b="1" dirty="0"/>
          </a:p>
          <a:p>
            <a:endParaRPr lang="en-US" sz="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BO maximizes beam transmission efficiency using using BtA optics.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20% improvement from operational settings.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374B3B-2360-7242-2C31-463AF62201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168"/>
          <a:stretch>
            <a:fillRect/>
          </a:stretch>
        </p:blipFill>
        <p:spPr>
          <a:xfrm>
            <a:off x="7402265" y="3946715"/>
            <a:ext cx="3867029" cy="260737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17A2C8C-20A0-8773-7246-2CD1DDE2E8C3}"/>
              </a:ext>
            </a:extLst>
          </p:cNvPr>
          <p:cNvGrpSpPr/>
          <p:nvPr/>
        </p:nvGrpSpPr>
        <p:grpSpPr>
          <a:xfrm>
            <a:off x="369886" y="4233750"/>
            <a:ext cx="6776525" cy="2120243"/>
            <a:chOff x="339406" y="4111482"/>
            <a:chExt cx="6776525" cy="2120243"/>
          </a:xfrm>
        </p:grpSpPr>
        <p:pic>
          <p:nvPicPr>
            <p:cNvPr id="7" name="Google Shape;190;p12" descr="A graph of different colored lines&#10;&#10;Description automatically generated with medium confidence">
              <a:extLst>
                <a:ext uri="{FF2B5EF4-FFF2-40B4-BE49-F238E27FC236}">
                  <a16:creationId xmlns:a16="http://schemas.microsoft.com/office/drawing/2014/main" id="{67B001B2-C459-68C4-F30D-07E000773EE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51898" t="7077"/>
            <a:stretch>
              <a:fillRect/>
            </a:stretch>
          </p:blipFill>
          <p:spPr>
            <a:xfrm>
              <a:off x="339406" y="4156263"/>
              <a:ext cx="3291840" cy="20306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191;p12" descr="A graph of a graph showing a number of objects&#10;&#10;Description automatically generated with medium confidence">
              <a:extLst>
                <a:ext uri="{FF2B5EF4-FFF2-40B4-BE49-F238E27FC236}">
                  <a16:creationId xmlns:a16="http://schemas.microsoft.com/office/drawing/2014/main" id="{77BB9A78-7048-8FD6-5B78-92E516F39E6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631246" y="4111482"/>
              <a:ext cx="3484685" cy="212024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26" name="Picture 2" descr="A picture containing logo&#10;&#10;AI-generated content may be incorrect.">
            <a:extLst>
              <a:ext uri="{FF2B5EF4-FFF2-40B4-BE49-F238E27FC236}">
                <a16:creationId xmlns:a16="http://schemas.microsoft.com/office/drawing/2014/main" id="{9F8D573F-EABD-09A5-06C0-ED7113170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412" y="205639"/>
            <a:ext cx="2024523" cy="128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496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0"/>
          <p:cNvSpPr txBox="1">
            <a:spLocks noGrp="1"/>
          </p:cNvSpPr>
          <p:nvPr>
            <p:ph type="title"/>
          </p:nvPr>
        </p:nvSpPr>
        <p:spPr>
          <a:xfrm>
            <a:off x="571499" y="55919"/>
            <a:ext cx="1090714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3200" dirty="0"/>
              <a:t>Uncertainty Quantification to Improve Booster Model</a:t>
            </a:r>
            <a:endParaRPr sz="6000" dirty="0"/>
          </a:p>
        </p:txBody>
      </p:sp>
      <p:sp>
        <p:nvSpPr>
          <p:cNvPr id="353" name="Google Shape;353;p20"/>
          <p:cNvSpPr txBox="1"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20" bIns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933A556B-7C63-244D-9B7C-B0EA8042B330}" type="slidenum">
              <a:rPr lang="en-US" smtClean="0"/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t>14</a:t>
            </a:fld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1E016F-30A0-30E3-6AB7-E24C3606D60C}"/>
              </a:ext>
            </a:extLst>
          </p:cNvPr>
          <p:cNvSpPr txBox="1"/>
          <p:nvPr/>
        </p:nvSpPr>
        <p:spPr>
          <a:xfrm>
            <a:off x="571499" y="1287254"/>
            <a:ext cx="71990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Goal</a:t>
            </a:r>
            <a:r>
              <a:rPr lang="en-US" sz="2000" dirty="0"/>
              <a:t>: Use Bayesian Uncertainty Quantification (UQ) to characterize and reduce model-data mismatches, assisting Digital Twin development.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E199A0-CAE0-3B83-0405-6994197687BC}"/>
              </a:ext>
            </a:extLst>
          </p:cNvPr>
          <p:cNvSpPr txBox="1"/>
          <p:nvPr/>
        </p:nvSpPr>
        <p:spPr>
          <a:xfrm>
            <a:off x="571499" y="2256305"/>
            <a:ext cx="719906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Approach</a:t>
            </a:r>
          </a:p>
          <a:p>
            <a:endParaRPr lang="en-US" sz="1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Bayesian UQ analyzes orbit response discrepancies.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Neural Network surrogate model accelerates UQ process.</a:t>
            </a:r>
          </a:p>
          <a:p>
            <a:endParaRPr lang="en-US" sz="2000" dirty="0"/>
          </a:p>
          <a:p>
            <a:r>
              <a:rPr lang="en-US" sz="2000" b="1" dirty="0"/>
              <a:t>Outcome</a:t>
            </a:r>
          </a:p>
          <a:p>
            <a:endParaRPr lang="en-US" sz="1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UQ analysis investigates quadrupole field errors as possible sources of errors.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Incorporating UQ results improves agreement between simulation and measurement.</a:t>
            </a:r>
          </a:p>
        </p:txBody>
      </p:sp>
      <p:pic>
        <p:nvPicPr>
          <p:cNvPr id="4" name="Google Shape;357;p20">
            <a:extLst>
              <a:ext uri="{FF2B5EF4-FFF2-40B4-BE49-F238E27FC236}">
                <a16:creationId xmlns:a16="http://schemas.microsoft.com/office/drawing/2014/main" id="{54A3360F-BE30-740A-C994-DAE3EE76DD5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2167" y="3703920"/>
            <a:ext cx="4034394" cy="2707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55;p20">
            <a:extLst>
              <a:ext uri="{FF2B5EF4-FFF2-40B4-BE49-F238E27FC236}">
                <a16:creationId xmlns:a16="http://schemas.microsoft.com/office/drawing/2014/main" id="{262096E8-423B-89A9-BE11-6C3F0229FE5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7218"/>
          <a:stretch>
            <a:fillRect/>
          </a:stretch>
        </p:blipFill>
        <p:spPr>
          <a:xfrm>
            <a:off x="7587842" y="1158278"/>
            <a:ext cx="4032658" cy="24150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561142-A512-53AD-DC13-93BC3FF01D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363BCB-4826-E0F8-F6D7-03EFB10A3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530" y="1629709"/>
            <a:ext cx="10334625" cy="103477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AI/ML in Ion Sources</a:t>
            </a:r>
          </a:p>
        </p:txBody>
      </p:sp>
      <p:sp>
        <p:nvSpPr>
          <p:cNvPr id="5" name="Google Shape;224;p15">
            <a:extLst>
              <a:ext uri="{FF2B5EF4-FFF2-40B4-BE49-F238E27FC236}">
                <a16:creationId xmlns:a16="http://schemas.microsoft.com/office/drawing/2014/main" id="{AF67A597-1858-74B0-B540-C637AD0626A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66845" y="2383219"/>
            <a:ext cx="8318117" cy="3816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sp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 Black"/>
              <a:buAutoNum type="arabicPeriod"/>
            </a:pPr>
            <a:r>
              <a:rPr lang="en-US" sz="280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OPPIS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400"/>
              <a:buFont typeface="Arial Black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Optimize tuning from Tank 9 to Polarimeter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400"/>
              <a:buFont typeface="Arial Black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Optimize LEBT beam tune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400"/>
              <a:buFont typeface="Arial Black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Rb cell design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ClrTx/>
              <a:buFont typeface="Arial Black"/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He</a:t>
            </a:r>
            <a:r>
              <a:rPr lang="en-US" sz="2800" baseline="30000" dirty="0">
                <a:solidFill>
                  <a:schemeClr val="bg1"/>
                </a:solidFill>
              </a:rPr>
              <a:t>3</a:t>
            </a:r>
            <a:r>
              <a:rPr lang="en-US" sz="2800" dirty="0">
                <a:solidFill>
                  <a:schemeClr val="bg1"/>
                </a:solidFill>
              </a:rPr>
              <a:t> Source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ClrTx/>
              <a:buFont typeface="Arial Black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Optimize polarization from RFQ to polarimeter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ClrTx/>
              <a:buFont typeface="Arial Black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AI/ML enhanced modeling of ionization in EBIS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ClrTx/>
              <a:buFont typeface="Arial Black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Design of RF electrodes and cell shapes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ClrTx/>
              <a:buFont typeface="Arial Black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Dynamic plasma tuning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 Black"/>
              <a:buAutoNum type="arabicPeriod"/>
            </a:pP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358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2AE46-B3D2-054A-9F92-273948CE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431" y="37155"/>
            <a:ext cx="8286750" cy="994172"/>
          </a:xfrm>
        </p:spPr>
        <p:txBody>
          <a:bodyPr/>
          <a:lstStyle/>
          <a:p>
            <a:pPr algn="ctr"/>
            <a:r>
              <a:rPr lang="en-US" sz="3300" dirty="0">
                <a:solidFill>
                  <a:srgbClr val="C00000"/>
                </a:solidFill>
              </a:rPr>
              <a:t>Optically Pumped Polarized Ion Source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0D2EBA-591D-0D41-9C46-2E17C4922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BAF0A6D-58D9-8BA7-06C7-6C5846B6F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431" y="1615922"/>
            <a:ext cx="8997950" cy="522793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9218BE8-C7DF-DA9B-5ABA-683B224E4B12}"/>
              </a:ext>
            </a:extLst>
          </p:cNvPr>
          <p:cNvSpPr txBox="1"/>
          <p:nvPr/>
        </p:nvSpPr>
        <p:spPr>
          <a:xfrm>
            <a:off x="8186366" y="3601573"/>
            <a:ext cx="6703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105C78"/>
                </a:solidFill>
              </a:rPr>
              <a:t>to LEBT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F75493-E59F-EB71-5D86-F1034518C580}"/>
              </a:ext>
            </a:extLst>
          </p:cNvPr>
          <p:cNvSpPr/>
          <p:nvPr/>
        </p:nvSpPr>
        <p:spPr>
          <a:xfrm>
            <a:off x="1797433" y="2785110"/>
            <a:ext cx="3160141" cy="311658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B4CC664-76CD-CFF3-A5A6-8B32B4A77F70}"/>
              </a:ext>
            </a:extLst>
          </p:cNvPr>
          <p:cNvSpPr/>
          <p:nvPr/>
        </p:nvSpPr>
        <p:spPr>
          <a:xfrm>
            <a:off x="5007938" y="2785110"/>
            <a:ext cx="2711122" cy="311658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AAB63C4-9146-D275-EF86-E406DC3A142B}"/>
              </a:ext>
            </a:extLst>
          </p:cNvPr>
          <p:cNvSpPr/>
          <p:nvPr/>
        </p:nvSpPr>
        <p:spPr>
          <a:xfrm>
            <a:off x="7769426" y="2785110"/>
            <a:ext cx="2807135" cy="311658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1634E6-16B3-E2D1-99C6-3D5A4DE3A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375426" y="3738685"/>
            <a:ext cx="1036657" cy="12094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787F7F-1B2C-6E20-5A10-E85CA078286D}"/>
              </a:ext>
            </a:extLst>
          </p:cNvPr>
          <p:cNvSpPr txBox="1"/>
          <p:nvPr/>
        </p:nvSpPr>
        <p:spPr>
          <a:xfrm>
            <a:off x="2107819" y="931660"/>
            <a:ext cx="4873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OPPIS produces 3-5 mA Polarized H</a:t>
            </a:r>
            <a:r>
              <a:rPr lang="en-US" baseline="30000" dirty="0"/>
              <a:t>-</a:t>
            </a:r>
            <a:r>
              <a:rPr lang="en-US" dirty="0"/>
              <a:t> ion pulse current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81-84% polarization @200 MeV , 0.5 mA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AFD816-EF66-4456-ABD2-759F0CC25F97}"/>
              </a:ext>
            </a:extLst>
          </p:cNvPr>
          <p:cNvSpPr txBox="1"/>
          <p:nvPr/>
        </p:nvSpPr>
        <p:spPr>
          <a:xfrm>
            <a:off x="4508718" y="6325064"/>
            <a:ext cx="17732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D. Raparia      25/06/18</a:t>
            </a:r>
          </a:p>
        </p:txBody>
      </p:sp>
    </p:spTree>
    <p:extLst>
      <p:ext uri="{BB962C8B-B14F-4D97-AF65-F5344CB8AC3E}">
        <p14:creationId xmlns:p14="http://schemas.microsoft.com/office/powerpoint/2010/main" val="2587911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0D1F01-6172-CF4D-EB73-AFBB2CC72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sz="3600" dirty="0"/>
              <a:t>1 – Beam tuning from tank 9 to the 200 MeV polarimeter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D1163A-EDB4-DC6B-6C6C-28128B8A8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409" y="1819357"/>
            <a:ext cx="3495245" cy="458444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D49DDBB-771E-9BE3-8FBC-ABD9EFF0B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528" y="3229571"/>
            <a:ext cx="2871368" cy="219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303E34D-9244-4F95-4436-6A8FC987C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056" y="1258765"/>
            <a:ext cx="2155222" cy="179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8119A0D-80CE-291A-C678-F631B5966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452" y="1258764"/>
            <a:ext cx="2155222" cy="179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F544CE8-956C-B1E7-8429-8903B1D46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78" y="4111577"/>
            <a:ext cx="3422823" cy="236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EE85D6-E1F4-3C20-6FF8-9BA4C9608E3E}"/>
              </a:ext>
            </a:extLst>
          </p:cNvPr>
          <p:cNvSpPr txBox="1"/>
          <p:nvPr/>
        </p:nvSpPr>
        <p:spPr>
          <a:xfrm>
            <a:off x="409937" y="6501248"/>
            <a:ext cx="3519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Optics element to be tuned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1E2903-6181-0A61-7B80-C0540E84BD19}"/>
              </a:ext>
            </a:extLst>
          </p:cNvPr>
          <p:cNvSpPr txBox="1"/>
          <p:nvPr/>
        </p:nvSpPr>
        <p:spPr>
          <a:xfrm>
            <a:off x="9679069" y="1506022"/>
            <a:ext cx="2094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Loss Monitor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ED36CF-BC46-F734-89C1-E972684E5571}"/>
              </a:ext>
            </a:extLst>
          </p:cNvPr>
          <p:cNvSpPr txBox="1"/>
          <p:nvPr/>
        </p:nvSpPr>
        <p:spPr>
          <a:xfrm>
            <a:off x="8778461" y="3926911"/>
            <a:ext cx="3370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Detectors signals at polarimeter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367E8D-064C-8680-9D93-6DB6AD8D9322}"/>
              </a:ext>
            </a:extLst>
          </p:cNvPr>
          <p:cNvSpPr txBox="1"/>
          <p:nvPr/>
        </p:nvSpPr>
        <p:spPr>
          <a:xfrm>
            <a:off x="4854150" y="5293937"/>
            <a:ext cx="3436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profile </a:t>
            </a:r>
            <a:r>
              <a:rPr lang="en-US" dirty="0" err="1"/>
              <a:t>MultiWire</a:t>
            </a:r>
            <a:r>
              <a:rPr lang="en-US" dirty="0"/>
              <a:t> detector  </a:t>
            </a:r>
          </a:p>
        </p:txBody>
      </p:sp>
    </p:spTree>
    <p:extLst>
      <p:ext uri="{BB962C8B-B14F-4D97-AF65-F5344CB8AC3E}">
        <p14:creationId xmlns:p14="http://schemas.microsoft.com/office/powerpoint/2010/main" val="2743768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411959E4-4C44-BFAF-9731-8CC2B5F21775}"/>
              </a:ext>
            </a:extLst>
          </p:cNvPr>
          <p:cNvSpPr txBox="1">
            <a:spLocks/>
          </p:cNvSpPr>
          <p:nvPr/>
        </p:nvSpPr>
        <p:spPr>
          <a:xfrm>
            <a:off x="990600" y="3520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- Beam tuning LEBT</a:t>
            </a:r>
          </a:p>
          <a:p>
            <a:r>
              <a:rPr lang="en-US" sz="3600" dirty="0"/>
              <a:t>-  Separation between residual unpolarized 39 keV and polarized beam 35 keV after BM1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CF04C26-7E63-BE66-C78B-E22CD6611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454" y="4461476"/>
            <a:ext cx="3281349" cy="241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47A2DB8-2057-A129-A66A-D5A9E82A8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50" y="1715929"/>
            <a:ext cx="1693526" cy="462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9D7D08E-4432-55DE-761A-E56E2A2BF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345" y="1715929"/>
            <a:ext cx="1750262" cy="462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1A8BB85-FD68-DD31-B825-AED897439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853" y="1632220"/>
            <a:ext cx="2645285" cy="268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257A347F-8968-9AC3-2C92-5EDE1A107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558" y="1624941"/>
            <a:ext cx="2521912" cy="269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AFE068-6E2A-89C4-4659-BDB9DE1FAC83}"/>
              </a:ext>
            </a:extLst>
          </p:cNvPr>
          <p:cNvSpPr txBox="1"/>
          <p:nvPr/>
        </p:nvSpPr>
        <p:spPr>
          <a:xfrm>
            <a:off x="190306" y="6340475"/>
            <a:ext cx="4694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 and Beam Optics element to be tuned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2FE9BB-D859-7E55-FE55-2C3A9A2EDD34}"/>
              </a:ext>
            </a:extLst>
          </p:cNvPr>
          <p:cNvSpPr txBox="1"/>
          <p:nvPr/>
        </p:nvSpPr>
        <p:spPr>
          <a:xfrm>
            <a:off x="8958803" y="5694144"/>
            <a:ext cx="3281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Scintillator image of beams after dipole magnet BM1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A77DB3-00EF-4AF6-632D-D3DE5233E41A}"/>
              </a:ext>
            </a:extLst>
          </p:cNvPr>
          <p:cNvSpPr txBox="1"/>
          <p:nvPr/>
        </p:nvSpPr>
        <p:spPr>
          <a:xfrm>
            <a:off x="9940263" y="2053576"/>
            <a:ext cx="2326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Beam Current profiles after dipole magnet BM1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78E212-9B17-C837-AF31-2D015AA348BD}"/>
              </a:ext>
            </a:extLst>
          </p:cNvPr>
          <p:cNvSpPr txBox="1"/>
          <p:nvPr/>
        </p:nvSpPr>
        <p:spPr>
          <a:xfrm>
            <a:off x="381000" y="517525"/>
            <a:ext cx="431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77036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69532A14-E988-9202-F634-2C6A41BDB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t">
            <a:normAutofit/>
          </a:bodyPr>
          <a:lstStyle/>
          <a:p>
            <a:r>
              <a:rPr lang="en-US" sz="3600" dirty="0"/>
              <a:t>3 – Drive the design of the Rb cell based on optimized physical models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27E04A-6958-3F58-AFCE-A27488880E73}"/>
              </a:ext>
            </a:extLst>
          </p:cNvPr>
          <p:cNvGrpSpPr/>
          <p:nvPr/>
        </p:nvGrpSpPr>
        <p:grpSpPr>
          <a:xfrm>
            <a:off x="5011975" y="910577"/>
            <a:ext cx="6890093" cy="4656847"/>
            <a:chOff x="98883" y="-954044"/>
            <a:chExt cx="12195733" cy="8242801"/>
          </a:xfrm>
        </p:grpSpPr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261A41FB-90F8-0F13-C187-95D67E3F8DF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98919" y="1689903"/>
            <a:ext cx="7308035" cy="55988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2" imgW="9802286" imgH="7502652" progId="Origin95.Graph">
                    <p:embed/>
                  </p:oleObj>
                </mc:Choice>
                <mc:Fallback>
                  <p:oleObj name="Graph" r:id="rId2" imgW="9802286" imgH="7502652" progId="Origin95.Graph">
                    <p:embed/>
                    <p:pic>
                      <p:nvPicPr>
                        <p:cNvPr id="4" name="Object 3">
                          <a:extLst>
                            <a:ext uri="{FF2B5EF4-FFF2-40B4-BE49-F238E27FC236}">
                              <a16:creationId xmlns:a16="http://schemas.microsoft.com/office/drawing/2014/main" id="{261A41FB-90F8-0F13-C187-95D67E3F8DF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298919" y="1689903"/>
                          <a:ext cx="7308035" cy="559885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EFAC097-9E81-6B16-25CF-34F147F33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82307" y="2884529"/>
              <a:ext cx="4409693" cy="379532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C30CDFE-0091-F693-563F-101C43730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883" y="270746"/>
              <a:ext cx="11794198" cy="2321983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2C431F5-11FA-F77E-3F4E-4B7E0CE448F0}"/>
                </a:ext>
              </a:extLst>
            </p:cNvPr>
            <p:cNvCxnSpPr>
              <a:cxnSpLocks/>
            </p:cNvCxnSpPr>
            <p:nvPr/>
          </p:nvCxnSpPr>
          <p:spPr>
            <a:xfrm>
              <a:off x="298919" y="2494280"/>
              <a:ext cx="2622081" cy="1148080"/>
            </a:xfrm>
            <a:prstGeom prst="line">
              <a:avLst/>
            </a:prstGeom>
            <a:ln w="31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BFA8BFB-9F15-62A7-B2EF-E5E9AD6798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39599" y="2494280"/>
              <a:ext cx="5564505" cy="1139830"/>
            </a:xfrm>
            <a:prstGeom prst="line">
              <a:avLst/>
            </a:prstGeom>
            <a:ln w="31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7C03B71-D7A4-388C-8B1D-F260F3C95667}"/>
                </a:ext>
              </a:extLst>
            </p:cNvPr>
            <p:cNvCxnSpPr>
              <a:cxnSpLocks/>
            </p:cNvCxnSpPr>
            <p:nvPr/>
          </p:nvCxnSpPr>
          <p:spPr>
            <a:xfrm>
              <a:off x="5286716" y="2713753"/>
              <a:ext cx="1045600" cy="0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9EB664-3AED-6359-0AF1-805ECDE8CD14}"/>
                </a:ext>
              </a:extLst>
            </p:cNvPr>
            <p:cNvSpPr txBox="1"/>
            <p:nvPr/>
          </p:nvSpPr>
          <p:spPr>
            <a:xfrm>
              <a:off x="5150622" y="2769955"/>
              <a:ext cx="1247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Gap width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02766F9-A877-A008-6FDA-3B2DA05884B1}"/>
                </a:ext>
              </a:extLst>
            </p:cNvPr>
            <p:cNvSpPr txBox="1"/>
            <p:nvPr/>
          </p:nvSpPr>
          <p:spPr>
            <a:xfrm>
              <a:off x="6103716" y="3512775"/>
              <a:ext cx="12474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Gap width </a:t>
              </a:r>
            </a:p>
          </p:txBody>
        </p:sp>
        <p:pic>
          <p:nvPicPr>
            <p:cNvPr id="12" name="Picture 11" descr="Shape&#10;&#10;AI-generated content may be incorrect.">
              <a:extLst>
                <a:ext uri="{FF2B5EF4-FFF2-40B4-BE49-F238E27FC236}">
                  <a16:creationId xmlns:a16="http://schemas.microsoft.com/office/drawing/2014/main" id="{1D95F55D-C7BC-A0F7-0382-5204B37BB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0635" y="-954044"/>
              <a:ext cx="3403981" cy="179258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DF0BE9B-0BAB-1599-F1DE-E4CCB12C1CE2}"/>
                </a:ext>
              </a:extLst>
            </p:cNvPr>
            <p:cNvSpPr/>
            <p:nvPr/>
          </p:nvSpPr>
          <p:spPr>
            <a:xfrm>
              <a:off x="10749899" y="-158215"/>
              <a:ext cx="485775" cy="274321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3B35796-269E-D5C4-7DDC-BC81CAEC96EF}"/>
                  </a:ext>
                </a:extLst>
              </p:cNvPr>
              <p:cNvSpPr txBox="1"/>
              <p:nvPr/>
            </p:nvSpPr>
            <p:spPr>
              <a:xfrm>
                <a:off x="668423" y="2035963"/>
                <a:ext cx="6094070" cy="35609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b="1" dirty="0"/>
                  <a:t>OPTICAL PUMPING 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sz="1600" dirty="0"/>
                  <a:t>Laser Absorption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sz="1600" dirty="0"/>
                  <a:t>Depolarizing collisions:</a:t>
                </a:r>
              </a:p>
              <a:p>
                <a:pPr marL="742950" lvl="1" indent="-285750">
                  <a:buFontTx/>
                  <a:buChar char="-"/>
                </a:pPr>
                <a:r>
                  <a:rPr lang="en-US" sz="1600" dirty="0"/>
                  <a:t>Rb + Rb </a:t>
                </a:r>
              </a:p>
              <a:p>
                <a:pPr marL="742950" lvl="1" indent="-285750">
                  <a:buFontTx/>
                  <a:buChar char="-"/>
                </a:pPr>
                <a:r>
                  <a:rPr lang="en-US" sz="1600" dirty="0"/>
                  <a:t>Rb + wall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sz="1600" dirty="0"/>
                  <a:t>Radiation trapping</a:t>
                </a:r>
              </a:p>
              <a:p>
                <a:pPr marL="285750" indent="-285750">
                  <a:buFontTx/>
                  <a:buChar char="-"/>
                </a:pPr>
                <a:endParaRPr lang="en-US" sz="1600" dirty="0"/>
              </a:p>
              <a:p>
                <a:r>
                  <a:rPr lang="en-US" sz="1600" b="1" dirty="0"/>
                  <a:t>p + Rb INTERACTION</a:t>
                </a:r>
              </a:p>
              <a:p>
                <a:r>
                  <a:rPr lang="en-US" sz="1600" dirty="0"/>
                  <a:t>-     Neutralization Probability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+,0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600" dirty="0"/>
              </a:p>
              <a:p>
                <a:pPr marL="285750" indent="-285750">
                  <a:buFontTx/>
                  <a:buChar char="-"/>
                </a:pPr>
                <a:r>
                  <a:rPr lang="en-US" sz="1600" dirty="0"/>
                  <a:t>Competing  reactions? </a:t>
                </a:r>
              </a:p>
              <a:p>
                <a:pPr marL="742950" lvl="1" indent="-285750">
                  <a:buFontTx/>
                  <a:buChar char="-"/>
                </a:pPr>
                <a:r>
                  <a:rPr lang="en-US" sz="1600" dirty="0"/>
                  <a:t>Elastic scattering</a:t>
                </a:r>
              </a:p>
              <a:p>
                <a:pPr marL="742950" lvl="1" indent="-285750">
                  <a:buFontTx/>
                  <a:buChar char="-"/>
                </a:pPr>
                <a:r>
                  <a:rPr lang="en-US" sz="1600" dirty="0"/>
                  <a:t>Ionization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0,+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0,−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600" dirty="0"/>
              </a:p>
              <a:p>
                <a:pPr marL="742950" lvl="1" indent="-285750">
                  <a:buFontTx/>
                  <a:buChar char="-"/>
                </a:pPr>
                <a:r>
                  <a:rPr lang="en-US" sz="1600" dirty="0"/>
                  <a:t>Residual gas </a:t>
                </a:r>
              </a:p>
              <a:p>
                <a:endParaRPr lang="en-US" sz="16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3B35796-269E-D5C4-7DDC-BC81CAEC96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423" y="2035963"/>
                <a:ext cx="6094070" cy="3560975"/>
              </a:xfrm>
              <a:prstGeom prst="rect">
                <a:avLst/>
              </a:prstGeom>
              <a:blipFill>
                <a:blip r:embed="rId7"/>
                <a:stretch>
                  <a:fillRect l="-601" t="-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9312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"/>
          <p:cNvSpPr txBox="1">
            <a:spLocks noGrp="1"/>
          </p:cNvSpPr>
          <p:nvPr>
            <p:ph type="title"/>
          </p:nvPr>
        </p:nvSpPr>
        <p:spPr>
          <a:xfrm>
            <a:off x="571500" y="162408"/>
            <a:ext cx="11049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Outline</a:t>
            </a:r>
            <a:endParaRPr/>
          </a:p>
        </p:txBody>
      </p:sp>
      <p:sp>
        <p:nvSpPr>
          <p:cNvPr id="88" name="Google Shape;88;p2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89" name="Google Shape;89;p2"/>
          <p:cNvSpPr txBox="1">
            <a:spLocks noGrp="1"/>
          </p:cNvSpPr>
          <p:nvPr>
            <p:ph type="body" idx="1"/>
          </p:nvPr>
        </p:nvSpPr>
        <p:spPr>
          <a:xfrm>
            <a:off x="511350" y="1551562"/>
            <a:ext cx="11169300" cy="37548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Current activities:</a:t>
            </a:r>
          </a:p>
          <a:p>
            <a:pPr lvl="1" indent="-4572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400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Overview of AI/ML funded projects to date</a:t>
            </a:r>
            <a:endParaRPr dirty="0"/>
          </a:p>
          <a:p>
            <a:pPr lvl="1" indent="-4572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400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NARAD project</a:t>
            </a:r>
            <a:endParaRPr dirty="0"/>
          </a:p>
          <a:p>
            <a:pPr indent="-4572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P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olarization improvements with AI/ML projects</a:t>
            </a:r>
          </a:p>
          <a:p>
            <a:pPr indent="-4572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Issues in preparing for EIC</a:t>
            </a:r>
            <a:endParaRPr sz="2400" dirty="0"/>
          </a:p>
          <a:p>
            <a:pPr lvl="1" indent="-4572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400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Longitudinal emittance </a:t>
            </a:r>
          </a:p>
          <a:p>
            <a:pPr lvl="1" indent="-4572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400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Transverse emittance</a:t>
            </a:r>
            <a:endParaRPr dirty="0"/>
          </a:p>
          <a:p>
            <a:pPr lvl="1" indent="-45720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2400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Optics measurements and ORM analysis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AI/ML in Ion Sources</a:t>
            </a:r>
            <a:endParaRPr lang="en-US"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Summary</a:t>
            </a:r>
            <a:endParaRPr dirty="0"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List of publications (including submitted or in-progress) and Presentations</a:t>
            </a:r>
            <a:endParaRPr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BF202BC-0342-1488-4578-FCA0BE0F1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8542757" y="176280"/>
            <a:ext cx="3518769" cy="183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E3832B-1981-D6C1-6084-AC885B26B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7647" y="2276061"/>
            <a:ext cx="3733879" cy="96869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F1FACE-2DE8-C691-256A-F54A74C5A7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86CEF8-7CB6-E2A0-A542-FC10526EB01B}"/>
              </a:ext>
            </a:extLst>
          </p:cNvPr>
          <p:cNvSpPr txBox="1"/>
          <p:nvPr/>
        </p:nvSpPr>
        <p:spPr>
          <a:xfrm>
            <a:off x="204486" y="280161"/>
            <a:ext cx="117830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He</a:t>
            </a:r>
            <a:r>
              <a:rPr lang="en-US" sz="2800" baseline="30000" dirty="0"/>
              <a:t>3</a:t>
            </a:r>
            <a:r>
              <a:rPr lang="en-US" sz="2800" dirty="0"/>
              <a:t> Beamline Polarization optimization from RFQ to Absolute polarimeter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3985E9-74D0-0C45-55C8-00CFA9D15636}"/>
              </a:ext>
            </a:extLst>
          </p:cNvPr>
          <p:cNvSpPr txBox="1"/>
          <p:nvPr/>
        </p:nvSpPr>
        <p:spPr>
          <a:xfrm>
            <a:off x="567159" y="1011725"/>
            <a:ext cx="106208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Tune many beamline elements after EBIS LEBT to minimize polarization loses to Booster.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Dynamic spin tune maintenance.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5F8782-62A4-4C26-BBB5-C9EB7720B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93" y="2058022"/>
            <a:ext cx="11180557" cy="29190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E2117D-6DC3-52AB-1EC9-C7EFFBEE69B7}"/>
              </a:ext>
            </a:extLst>
          </p:cNvPr>
          <p:cNvSpPr txBox="1"/>
          <p:nvPr/>
        </p:nvSpPr>
        <p:spPr>
          <a:xfrm>
            <a:off x="2035951" y="5007747"/>
            <a:ext cx="8119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Model of chicane before Booster with line to absolute 3He nuclear polarimeter</a:t>
            </a:r>
          </a:p>
        </p:txBody>
      </p:sp>
    </p:spTree>
    <p:extLst>
      <p:ext uri="{BB962C8B-B14F-4D97-AF65-F5344CB8AC3E}">
        <p14:creationId xmlns:p14="http://schemas.microsoft.com/office/powerpoint/2010/main" val="2092996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061E70-195A-4848-48EF-D49E38A9AAE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7F694A-834E-57AE-48CE-A6CDC86CA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039" y="0"/>
            <a:ext cx="10905922" cy="613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727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169AF8-66EB-0D51-9AB2-210FD3A3A0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22C7F5-4093-2CFA-49B0-AD324DD13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393" y="0"/>
            <a:ext cx="11055107" cy="621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547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62F729-7DA2-D345-0D9F-C517F5B409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7C7E2C-1412-FDD3-386C-6832AEDC5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904" y="0"/>
            <a:ext cx="10844192" cy="609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447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22CF5-58EA-8C5A-601A-417BA7A8F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049000" cy="902825"/>
          </a:xfrm>
        </p:spPr>
        <p:txBody>
          <a:bodyPr>
            <a:normAutofit/>
          </a:bodyPr>
          <a:lstStyle/>
          <a:p>
            <a:r>
              <a:rPr lang="en-US" sz="4000" dirty="0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4D5D4A-A0AC-E25B-46D1-082B17E31B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24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B95BD9-4AE3-D9B6-0034-34F5E4249410}"/>
              </a:ext>
            </a:extLst>
          </p:cNvPr>
          <p:cNvSpPr txBox="1"/>
          <p:nvPr/>
        </p:nvSpPr>
        <p:spPr>
          <a:xfrm>
            <a:off x="571500" y="668895"/>
            <a:ext cx="11365128" cy="5955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" dirty="0"/>
          </a:p>
          <a:p>
            <a:endParaRPr lang="en-US" sz="400" dirty="0"/>
          </a:p>
          <a:p>
            <a:r>
              <a:rPr lang="en-US" sz="2000" b="1" dirty="0"/>
              <a:t>Connection to EIC and DOE AI missions</a:t>
            </a:r>
          </a:p>
          <a:p>
            <a:endParaRPr lang="en-US" sz="5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Genesis Mission building a unified AI platform for accelerator 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Injector ML experience enables AI-assisted operation for EIC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NARAD developing cross-facility AI-ready workflow</a:t>
            </a:r>
            <a:endParaRPr lang="en-US" sz="400" dirty="0"/>
          </a:p>
          <a:p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Injector and source ML incorporation</a:t>
            </a:r>
          </a:p>
          <a:p>
            <a:endParaRPr lang="en-US" sz="5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Automated beam-tuning routines </a:t>
            </a:r>
          </a:p>
          <a:p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</a:rPr>
              <a:t>     </a:t>
            </a:r>
            <a:r>
              <a:rPr lang="en-US" sz="2000" dirty="0">
                <a:solidFill>
                  <a:srgbClr val="0070C0"/>
                </a:solidFill>
              </a:rPr>
              <a:t>Experiments show we can reduce emittances by 20%. 4 times faster than an operator.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Operational bidirectional Digital Twin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Streamlined model calibration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   Bunch merging to suppress space charge driven growth reduced transverse emittance by 15%.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   A well-trained RL model makes the correction in just a handful of steps.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Robust anomaly detection and diagnostics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Optimization through design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sz="2000" dirty="0"/>
          </a:p>
          <a:p>
            <a:r>
              <a:rPr lang="en-US" sz="2000" b="1" dirty="0"/>
              <a:t>Community &amp; infrastructure efforts</a:t>
            </a:r>
          </a:p>
          <a:p>
            <a:endParaRPr lang="en-US" sz="5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DOE-funded projects and collaborations: NARAD, MOAT, </a:t>
            </a:r>
            <a:r>
              <a:rPr lang="en-US" sz="2000" dirty="0" err="1"/>
              <a:t>AmSC</a:t>
            </a:r>
            <a:r>
              <a:rPr lang="en-US" sz="2000" dirty="0"/>
              <a:t>, EIC-</a:t>
            </a:r>
            <a:r>
              <a:rPr lang="en-US" sz="2000" dirty="0" err="1"/>
              <a:t>BeamAI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79947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78872-7F50-0E02-F783-656EDA10E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5983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Acknowledgment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C74415-265C-00D0-5B8A-A13ECC5C30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25</a:t>
            </a:fld>
            <a:endParaRPr lang="en-US" sz="1000" dirty="0"/>
          </a:p>
        </p:txBody>
      </p:sp>
      <p:pic>
        <p:nvPicPr>
          <p:cNvPr id="5" name="Picture 4" descr="A black background with blue text&#10;&#10;Description automatically generated with low confidence">
            <a:extLst>
              <a:ext uri="{FF2B5EF4-FFF2-40B4-BE49-F238E27FC236}">
                <a16:creationId xmlns:a16="http://schemas.microsoft.com/office/drawing/2014/main" id="{D24C0067-2A62-662C-3F33-EA929DFEF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503" y="1113208"/>
            <a:ext cx="2025242" cy="508087"/>
          </a:xfrm>
          <a:prstGeom prst="rect">
            <a:avLst/>
          </a:prstGeom>
        </p:spPr>
      </p:pic>
      <p:pic>
        <p:nvPicPr>
          <p:cNvPr id="7" name="Picture 6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2FBACA26-185A-710F-1E14-0C2590C7B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503" y="1951738"/>
            <a:ext cx="2025242" cy="5254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888F88-D116-8E28-3DB9-1A6A2896FC61}"/>
              </a:ext>
            </a:extLst>
          </p:cNvPr>
          <p:cNvSpPr txBox="1"/>
          <p:nvPr/>
        </p:nvSpPr>
        <p:spPr>
          <a:xfrm>
            <a:off x="4387999" y="1151414"/>
            <a:ext cx="7232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Kevin Brown, Yuan Gao, Eiad Hamwi, Levente Hajdu, Christopher Kelly, Trevor Olsen, Vincent Schoefer, Nathan Urban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108277-04DF-FD2B-9A20-6CFB4C33BDA7}"/>
              </a:ext>
            </a:extLst>
          </p:cNvPr>
          <p:cNvSpPr txBox="1"/>
          <p:nvPr/>
        </p:nvSpPr>
        <p:spPr>
          <a:xfrm>
            <a:off x="4387999" y="1951738"/>
            <a:ext cx="7133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Georg Hoffstaetter de Torquat, David Sagan</a:t>
            </a:r>
          </a:p>
        </p:txBody>
      </p:sp>
      <p:pic>
        <p:nvPicPr>
          <p:cNvPr id="1026" name="Picture 2" descr="SLAC National Accelerator Laboratory logo">
            <a:extLst>
              <a:ext uri="{FF2B5EF4-FFF2-40B4-BE49-F238E27FC236}">
                <a16:creationId xmlns:a16="http://schemas.microsoft.com/office/drawing/2014/main" id="{236F6CF5-B2A6-5D04-6596-76576C685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360" y="5732326"/>
            <a:ext cx="2156978" cy="35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3D8CE2-163E-35A1-E78E-FF8BA976C65E}"/>
              </a:ext>
            </a:extLst>
          </p:cNvPr>
          <p:cNvSpPr txBox="1"/>
          <p:nvPr/>
        </p:nvSpPr>
        <p:spPr>
          <a:xfrm>
            <a:off x="4387995" y="5654879"/>
            <a:ext cx="6130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Auralee Edelen, Ryan Roussel</a:t>
            </a:r>
          </a:p>
        </p:txBody>
      </p:sp>
      <p:pic>
        <p:nvPicPr>
          <p:cNvPr id="1032" name="Picture 8" descr="Communications Dept. Resources | Jefferson Lab">
            <a:extLst>
              <a:ext uri="{FF2B5EF4-FFF2-40B4-BE49-F238E27FC236}">
                <a16:creationId xmlns:a16="http://schemas.microsoft.com/office/drawing/2014/main" id="{1BA42FFF-C753-B3B4-ED50-F12009078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442" y="3313362"/>
            <a:ext cx="2698814" cy="58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956BC6-F74A-E4BE-356E-784FA3B7202F}"/>
              </a:ext>
            </a:extLst>
          </p:cNvPr>
          <p:cNvSpPr txBox="1"/>
          <p:nvPr/>
        </p:nvSpPr>
        <p:spPr>
          <a:xfrm>
            <a:off x="4387997" y="3422122"/>
            <a:ext cx="6785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Armen Kasparian, Kishansingh Rajput, Todd Satogata</a:t>
            </a:r>
          </a:p>
        </p:txBody>
      </p:sp>
      <p:pic>
        <p:nvPicPr>
          <p:cNvPr id="1034" name="Picture 10" descr="Rensselaer Polytechnic Institute Logo [RPI] png">
            <a:extLst>
              <a:ext uri="{FF2B5EF4-FFF2-40B4-BE49-F238E27FC236}">
                <a16:creationId xmlns:a16="http://schemas.microsoft.com/office/drawing/2014/main" id="{BEF18E82-7A47-8BFE-63B5-048F0E5B59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5" b="24094"/>
          <a:stretch/>
        </p:blipFill>
        <p:spPr bwMode="auto">
          <a:xfrm>
            <a:off x="1297070" y="4712746"/>
            <a:ext cx="2204417" cy="72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2822FF-9DD0-91FA-2F5C-45EB41D35A7E}"/>
              </a:ext>
            </a:extLst>
          </p:cNvPr>
          <p:cNvSpPr txBox="1"/>
          <p:nvPr/>
        </p:nvSpPr>
        <p:spPr>
          <a:xfrm>
            <a:off x="4387996" y="4892506"/>
            <a:ext cx="6130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Yinan Wang, Yue Zhao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AD0F05C-628E-1AC0-0037-E6EBA1F3DB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7070" y="4130133"/>
            <a:ext cx="2374391" cy="4619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93C0BCA-C72E-60DA-FDAD-F5EAD04D41AF}"/>
              </a:ext>
            </a:extLst>
          </p:cNvPr>
          <p:cNvSpPr txBox="1"/>
          <p:nvPr/>
        </p:nvSpPr>
        <p:spPr>
          <a:xfrm>
            <a:off x="4387997" y="4130133"/>
            <a:ext cx="6130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Christopher Hall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8BAE5AA-DF45-D54E-712E-ACF20D5259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4983" y="2650865"/>
            <a:ext cx="2178563" cy="4652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28D910F-FEED-F54A-E42B-16E9A73295FE}"/>
              </a:ext>
            </a:extLst>
          </p:cNvPr>
          <p:cNvSpPr txBox="1"/>
          <p:nvPr/>
        </p:nvSpPr>
        <p:spPr>
          <a:xfrm>
            <a:off x="4387994" y="2662416"/>
            <a:ext cx="6130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Tia Miceli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2FEA3B-0C69-0A5F-9793-5FD579AEAF61}"/>
              </a:ext>
            </a:extLst>
          </p:cNvPr>
          <p:cNvSpPr txBox="1"/>
          <p:nvPr/>
        </p:nvSpPr>
        <p:spPr>
          <a:xfrm>
            <a:off x="571500" y="6311816"/>
            <a:ext cx="100834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D2E34"/>
                </a:solidFill>
                <a:effectLst/>
              </a:rPr>
              <a:t>Work supported by Brookhaven Science Associates, LLC under Contract No. DE-SC0012704 and No. DE-SC0024287 with the U.S. Department of Energy and by NASA (Contract No. T570X).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668711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722E8-4F0C-C991-CA68-D30C0246C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-259773"/>
            <a:ext cx="110490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Publications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6BC994-B0A0-2B62-B1CD-BDB702BBD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26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BEDB15-32C0-4D76-F62F-0B264968271A}"/>
              </a:ext>
            </a:extLst>
          </p:cNvPr>
          <p:cNvSpPr txBox="1"/>
          <p:nvPr/>
        </p:nvSpPr>
        <p:spPr>
          <a:xfrm>
            <a:off x="571500" y="1065790"/>
            <a:ext cx="11430000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[1] Y. Gao et al., “Applying </a:t>
            </a:r>
            <a:r>
              <a:rPr lang="en-GB" sz="1200" dirty="0"/>
              <a:t>Bayesian Optimization to Achieve Optimum Cooling at the Low Energy RHIC Electron Cooling System”, Physical Review Accelerators and Beams 25, 014601 (2022).</a:t>
            </a:r>
          </a:p>
          <a:p>
            <a:endParaRPr lang="en-GB" sz="7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[2] </a:t>
            </a:r>
            <a:r>
              <a:rPr lang="en-US" sz="1200" dirty="0"/>
              <a:t>W. Lin et al., “Simulation Studies and Machine Learning Applications at the Coherent electron Cooling experiment at RHIC”, in </a:t>
            </a:r>
            <a:r>
              <a:rPr lang="en-US" sz="1200" i="1" dirty="0"/>
              <a:t>Proc. IPAC'22</a:t>
            </a:r>
            <a:r>
              <a:rPr lang="en-US" sz="1200" dirty="0"/>
              <a:t>, Bangkok, Thailand, Jun. 2022, pp. 2387-2390.</a:t>
            </a:r>
          </a:p>
          <a:p>
            <a:endParaRPr lang="en-US" sz="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[3] W. Lin et al., “Machine learning applications for orbit and optics correction at the Alternating Gradient Synchrotron”, in </a:t>
            </a:r>
            <a:r>
              <a:rPr lang="en-US" sz="1200" i="1" dirty="0"/>
              <a:t>Proc. IPAC'23</a:t>
            </a:r>
            <a:r>
              <a:rPr lang="en-US" sz="1200" dirty="0"/>
              <a:t>, Venice, Italy, May 2023, pp. 4460-4463.</a:t>
            </a:r>
          </a:p>
          <a:p>
            <a:endParaRPr lang="en-US" sz="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[4] </a:t>
            </a:r>
            <a:r>
              <a:rPr lang="en-US" sz="1200" dirty="0"/>
              <a:t>W. Lin et al., “AGS Booster model calibration and digital-twin development”, in </a:t>
            </a:r>
            <a:r>
              <a:rPr lang="en-US" sz="1200" i="1" dirty="0"/>
              <a:t>Proc. IPAC’24</a:t>
            </a:r>
            <a:r>
              <a:rPr lang="en-US" sz="1200" dirty="0"/>
              <a:t>, Nashville, TN, May 2024, pp. 3449-3452.</a:t>
            </a:r>
          </a:p>
          <a:p>
            <a:pPr>
              <a:lnSpc>
                <a:spcPct val="100000"/>
              </a:lnSpc>
            </a:pPr>
            <a:endParaRPr lang="en-US" sz="7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[5] R. Roussel et al., “</a:t>
            </a:r>
            <a:r>
              <a:rPr lang="en-US" sz="1200" dirty="0"/>
              <a:t>Bayesian Optimization Algorithms for Accelerator Physics”,</a:t>
            </a:r>
            <a:r>
              <a:rPr lang="en-US" sz="1200" dirty="0">
                <a:latin typeface="Arial" panose="020B0604020202020204" pitchFamily="34" charset="0"/>
              </a:rPr>
              <a:t> </a:t>
            </a:r>
            <a:r>
              <a:rPr lang="en-GB" sz="1200" dirty="0"/>
              <a:t>Physical Review Accelerators and Beams 27, </a:t>
            </a:r>
            <a:r>
              <a:rPr lang="en-US" sz="1200" dirty="0"/>
              <a:t>084801 (2024).</a:t>
            </a:r>
          </a:p>
          <a:p>
            <a:pPr>
              <a:lnSpc>
                <a:spcPct val="100000"/>
              </a:lnSpc>
            </a:pPr>
            <a:endParaRPr lang="en-US" sz="700" dirty="0">
              <a:latin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</a:rPr>
              <a:t>[6] </a:t>
            </a:r>
            <a:r>
              <a:rPr lang="en-US" sz="1200" dirty="0"/>
              <a:t>T. Balasooriya et al., “Reinforcement Learning for Charged Particle Beam Control to Minimize Injection Mismatch in Particle Accelerators”, </a:t>
            </a:r>
            <a:r>
              <a:rPr lang="en-US" sz="1200" i="1" dirty="0"/>
              <a:t>ICASSP 2025 - 2025 IEEE International Conference on Acoustics, Speech and Signal Processing (ICASSP)</a:t>
            </a:r>
            <a:r>
              <a:rPr lang="en-US" sz="1200" dirty="0"/>
              <a:t>, Hyderabad, India, 2025, pp. 1-5.</a:t>
            </a:r>
          </a:p>
          <a:p>
            <a:pPr>
              <a:lnSpc>
                <a:spcPct val="100000"/>
              </a:lnSpc>
            </a:pPr>
            <a:endParaRPr lang="en-US" sz="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[7] W. Lin, “Maintaining optimal beam brightness and luminosity using machine learning”, in </a:t>
            </a:r>
            <a:r>
              <a:rPr lang="en-US" sz="1200" i="1" dirty="0"/>
              <a:t>Proc. HIAT2025</a:t>
            </a:r>
            <a:r>
              <a:rPr lang="en-US" sz="1200" dirty="0"/>
              <a:t>,  East Lansing, MI, Jun. 2025, pp. 79-84. </a:t>
            </a:r>
            <a:endParaRPr lang="en-US" sz="700" dirty="0"/>
          </a:p>
          <a:p>
            <a:pPr>
              <a:lnSpc>
                <a:spcPct val="100000"/>
              </a:lnSpc>
            </a:pPr>
            <a:endParaRPr lang="en-US" sz="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[8] W. Lin et al., “Improve beam brightness with Bayesian optimization at the AGS Booster injection at BNL”, in </a:t>
            </a:r>
            <a:r>
              <a:rPr lang="en-US" sz="1200" i="1" dirty="0"/>
              <a:t>Proc. NAPAC’25</a:t>
            </a:r>
            <a:r>
              <a:rPr lang="en-US" sz="1200" dirty="0"/>
              <a:t>, Sacramento, CA, Aug. 2025, pp. 157-159.</a:t>
            </a:r>
          </a:p>
          <a:p>
            <a:pPr>
              <a:lnSpc>
                <a:spcPct val="100000"/>
              </a:lnSpc>
            </a:pPr>
            <a:endParaRPr lang="en-US" sz="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[9</a:t>
            </a: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E. Hamwi et al., “Application of Bayesian optimization to BtA injection at BNL”, in </a:t>
            </a:r>
            <a:r>
              <a:rPr lang="en-US" sz="1200" i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Proc. NAPAC’25</a:t>
            </a: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Sacramento, CA, Aug. 2025, pp. 58-60.</a:t>
            </a:r>
          </a:p>
          <a:p>
            <a:endParaRPr lang="en-US" sz="7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[10] W. Lin et al., “Machine learning assisted Bayesian calibration of accelerator digital twin from orbit response data”, in </a:t>
            </a:r>
            <a:r>
              <a:rPr lang="en-US" sz="1200" i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Proc. NAPAC’25</a:t>
            </a: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Sacramento, CA, Aug. 2025, pp. 177-180.</a:t>
            </a:r>
          </a:p>
          <a:p>
            <a:endParaRPr lang="en-US" sz="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[11] Y. Gao </a:t>
            </a: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al., “Exploring Reinforcement Learning for Optimal Bunch Merge in the AGS”, in </a:t>
            </a:r>
            <a:r>
              <a:rPr lang="en-US" sz="1200" i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York Scientific Data Summit 2025</a:t>
            </a: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pp. 13-16 (2025).</a:t>
            </a:r>
          </a:p>
          <a:p>
            <a:endParaRPr lang="en-US" sz="7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[12] T. Miceli et al., “</a:t>
            </a:r>
            <a:r>
              <a:rPr lang="en-US" sz="12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Twinac</a:t>
            </a: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initiation of a community-driven accelerator digital twin framework”, in </a:t>
            </a:r>
            <a:r>
              <a:rPr lang="en-US" sz="1200" i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Proc. ICALEPCS’25</a:t>
            </a: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Chicago, IL, USA, Sep. 2025, pp. 72-79.</a:t>
            </a:r>
          </a:p>
          <a:p>
            <a:endParaRPr lang="en-US" sz="7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[13] L. Hajdu et al., “Image processing with ML for automated tuning of the NASA Space Radiation Laboratory beam line”, in </a:t>
            </a:r>
            <a:r>
              <a:rPr lang="en-US" sz="1200" i="1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Proc. ICALEPCS2025</a:t>
            </a: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Chicago, Sep. 2025, pp. 1008-1011.</a:t>
            </a:r>
          </a:p>
          <a:p>
            <a:endParaRPr lang="en-US" sz="7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[14] W. Lin et al., “Digital twin development for the NASA space radiation laboratory”, submitted to Physical Review Accelerators and Beams, Nov. 2025.</a:t>
            </a:r>
          </a:p>
        </p:txBody>
      </p:sp>
    </p:spTree>
    <p:extLst>
      <p:ext uri="{BB962C8B-B14F-4D97-AF65-F5344CB8AC3E}">
        <p14:creationId xmlns:p14="http://schemas.microsoft.com/office/powerpoint/2010/main" val="32471561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23E65-FEA1-15B9-56A1-FF70321DD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404" y="18554"/>
            <a:ext cx="110490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Presentations / Talks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C13FA0-3B97-CEDD-AF04-39B4116529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27</a:t>
            </a:fld>
            <a:endParaRPr lang="en-US" sz="1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F1340C-3B6E-A796-6580-9C6644DB6CAE}"/>
              </a:ext>
            </a:extLst>
          </p:cNvPr>
          <p:cNvSpPr txBox="1"/>
          <p:nvPr/>
        </p:nvSpPr>
        <p:spPr>
          <a:xfrm>
            <a:off x="568452" y="1501843"/>
            <a:ext cx="1104595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[1]  A. Edelen, </a:t>
            </a:r>
            <a:r>
              <a:rPr lang="en-US" sz="1400" i="1" dirty="0"/>
              <a:t>“Physics Informed and Bayesian Machine Learning for Maximization of Beam Polarization at RHIC”</a:t>
            </a:r>
            <a:r>
              <a:rPr lang="en-US" sz="1400" dirty="0"/>
              <a:t>, presentation at the 4th ICFA Beam Dynamics Mini-Workshop on Machine Learning Applications for Particle Accelerators (</a:t>
            </a:r>
            <a:r>
              <a:rPr lang="en-US" sz="1400" dirty="0" err="1"/>
              <a:t>MaLAPA</a:t>
            </a:r>
            <a:r>
              <a:rPr lang="en-US" sz="1400" dirty="0"/>
              <a:t> 2024), Gyeongju, South Korea, March 5, 2024.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[2] W. Lin, </a:t>
            </a:r>
            <a:r>
              <a:rPr lang="en-US" sz="1400" i="1" dirty="0"/>
              <a:t>“Maintaining optimal beam brightness and luminosity using machine learning”</a:t>
            </a:r>
            <a:r>
              <a:rPr lang="en-US" sz="1400" dirty="0"/>
              <a:t>, presentation at the 16th International Conference on Heavy Ion Accelerator Technology (HIAT 2025), East Lansing, MI, USA, June 24, 2025.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[3] W. Lin, </a:t>
            </a:r>
            <a:r>
              <a:rPr lang="en-US" sz="1400" i="1" dirty="0"/>
              <a:t>“Extraction bump digital twin for NSRL slow extraction”</a:t>
            </a:r>
            <a:r>
              <a:rPr lang="en-US" sz="1400" dirty="0"/>
              <a:t>, presentation at the 6</a:t>
            </a:r>
            <a:r>
              <a:rPr lang="en-US" sz="1400" baseline="30000" dirty="0"/>
              <a:t>th</a:t>
            </a:r>
            <a:r>
              <a:rPr lang="en-US" sz="1400" dirty="0"/>
              <a:t> Slow Extraction Workshop (SX 2025), Stony Brook, NY, USA, October 8, 2025.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[3] E. Hamwi, </a:t>
            </a:r>
            <a:r>
              <a:rPr lang="en-US" sz="1400" i="1" dirty="0"/>
              <a:t>“Use of AI/ML for higher brightness and higher polarization of hadron beams”</a:t>
            </a:r>
            <a:r>
              <a:rPr lang="en-US" sz="1400" dirty="0"/>
              <a:t>, presentation at the Artificial Intelligence for the Electron Ion Collider (AI4EIC 2025), Boston, MA, USA, October 27, 2025.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[4] C. Kelly, </a:t>
            </a:r>
            <a:r>
              <a:rPr lang="en-US" sz="1400" i="1" dirty="0"/>
              <a:t>“Machine-Learning–Accelerated Bayesian Uncertainty Quantification for Digital Twin Modeling and Control of the AGS Booster”</a:t>
            </a:r>
            <a:r>
              <a:rPr lang="en-US" sz="1400" dirty="0"/>
              <a:t>, presentation at the Artificial Intelligence for the Electron Ion Collider (AI4EIC 2025), Boston, MA, USA, October 27, 2025.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[5] C. Hall, </a:t>
            </a:r>
            <a:r>
              <a:rPr lang="en-US" sz="1400" i="1" dirty="0"/>
              <a:t>“Machine Learning Approaches to Improve Ion Profile Monitor Measurements”</a:t>
            </a:r>
            <a:r>
              <a:rPr lang="en-US" sz="1400" dirty="0"/>
              <a:t>, presentation at the Artificial Intelligence for the Electron Ion Collider (AI4EIC 2025), Boston, MA, USA, October 27, 2025.</a:t>
            </a:r>
          </a:p>
        </p:txBody>
      </p:sp>
    </p:spTree>
    <p:extLst>
      <p:ext uri="{BB962C8B-B14F-4D97-AF65-F5344CB8AC3E}">
        <p14:creationId xmlns:p14="http://schemas.microsoft.com/office/powerpoint/2010/main" val="1086077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"/>
          <p:cNvSpPr txBox="1">
            <a:spLocks noGrp="1"/>
          </p:cNvSpPr>
          <p:nvPr>
            <p:ph type="title"/>
          </p:nvPr>
        </p:nvSpPr>
        <p:spPr>
          <a:xfrm>
            <a:off x="571500" y="0"/>
            <a:ext cx="11049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000">
                <a:solidFill>
                  <a:srgbClr val="000000"/>
                </a:solidFill>
              </a:rPr>
              <a:t>Overview of AI/ML funded projects to date</a:t>
            </a:r>
            <a:endParaRPr sz="4000"/>
          </a:p>
        </p:txBody>
      </p:sp>
      <p:sp>
        <p:nvSpPr>
          <p:cNvPr id="96" name="Google Shape;96;p3"/>
          <p:cNvSpPr txBox="1">
            <a:spLocks noGrp="1"/>
          </p:cNvSpPr>
          <p:nvPr>
            <p:ph type="body" idx="1"/>
          </p:nvPr>
        </p:nvSpPr>
        <p:spPr>
          <a:xfrm>
            <a:off x="571500" y="1061978"/>
            <a:ext cx="11049000" cy="4987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457200" lvl="0" indent="-44386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b="1" dirty="0"/>
              <a:t>Higher RHIC polarization by Physics-informed Bayesian Learning</a:t>
            </a:r>
            <a:endParaRPr dirty="0"/>
          </a:p>
          <a:p>
            <a:pPr marL="914400" lvl="1" indent="-445769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NP funded, $1.5M, duration 2 years, start 09/01/2023</a:t>
            </a:r>
            <a:endParaRPr dirty="0"/>
          </a:p>
          <a:p>
            <a:pPr marL="914400" lvl="1" indent="-445769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BNL, Cornell, JLAB, SLAC, RPI</a:t>
            </a:r>
            <a:endParaRPr dirty="0"/>
          </a:p>
          <a:p>
            <a:pPr marL="914400" lvl="1" indent="-445769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Plans presented in 2023 C-AD MAC</a:t>
            </a:r>
            <a:endParaRPr dirty="0"/>
          </a:p>
          <a:p>
            <a:pPr marL="457200" lvl="0" indent="-44386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b="1" dirty="0"/>
              <a:t>Toward higher brightness and polarization of hadron beams: Digital-Twin-based autonomous control of BNL’s hadron accelerator chain</a:t>
            </a:r>
            <a:endParaRPr dirty="0"/>
          </a:p>
          <a:p>
            <a:pPr marL="914400" lvl="1" indent="-445769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NP funded, $1.5M, 2 years, continuation/renewal</a:t>
            </a:r>
            <a:endParaRPr dirty="0"/>
          </a:p>
          <a:p>
            <a:pPr marL="914400" lvl="1" indent="-445769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BNL, Cornell, JLAB, SLAC, FNAL, RPI</a:t>
            </a:r>
            <a:endParaRPr dirty="0"/>
          </a:p>
          <a:p>
            <a:pPr marL="457200" lvl="0" indent="-44386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b="1" dirty="0"/>
              <a:t>Developing AI-Ready Data Framework for DOE NP Particle Accelerators</a:t>
            </a:r>
            <a:endParaRPr dirty="0"/>
          </a:p>
          <a:p>
            <a:pPr marL="914400" lvl="1" indent="-445769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Now called </a:t>
            </a:r>
            <a:r>
              <a:rPr lang="en-US" b="1" dirty="0"/>
              <a:t>NARAD = </a:t>
            </a:r>
            <a:r>
              <a:rPr lang="en-US" u="sng" dirty="0"/>
              <a:t>N</a:t>
            </a:r>
            <a:r>
              <a:rPr lang="en-US" dirty="0"/>
              <a:t>P </a:t>
            </a:r>
            <a:r>
              <a:rPr lang="en-US" u="sng" dirty="0"/>
              <a:t>A</a:t>
            </a:r>
            <a:r>
              <a:rPr lang="en-US" dirty="0"/>
              <a:t>I-</a:t>
            </a:r>
            <a:r>
              <a:rPr lang="en-US" u="sng" dirty="0"/>
              <a:t>R</a:t>
            </a:r>
            <a:r>
              <a:rPr lang="en-US" dirty="0"/>
              <a:t>eady </a:t>
            </a:r>
            <a:r>
              <a:rPr lang="en-US" u="sng" dirty="0"/>
              <a:t>A</a:t>
            </a:r>
            <a:r>
              <a:rPr lang="en-US" dirty="0"/>
              <a:t>ccelerator </a:t>
            </a:r>
            <a:r>
              <a:rPr lang="en-US" u="sng" dirty="0"/>
              <a:t>D</a:t>
            </a:r>
            <a:r>
              <a:rPr lang="en-US" dirty="0"/>
              <a:t>ata</a:t>
            </a:r>
            <a:endParaRPr b="1" dirty="0"/>
          </a:p>
          <a:p>
            <a:pPr marL="914400" lvl="1" indent="-445769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ASCR/NP funded, $4M, duration 2 years, start 10/1/2025</a:t>
            </a:r>
            <a:endParaRPr dirty="0"/>
          </a:p>
          <a:p>
            <a:pPr marL="914400" lvl="1" indent="-445769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JLAB (lead), BNL, Cornell, LBNL, PNNL (+ informally, FNAL and SLAC)</a:t>
            </a:r>
            <a:endParaRPr dirty="0"/>
          </a:p>
          <a:p>
            <a:pPr marL="45720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dirty="0"/>
              <a:t>Additional collaborations</a:t>
            </a:r>
            <a:endParaRPr dirty="0"/>
          </a:p>
          <a:p>
            <a:pPr marL="457200" lvl="0" indent="-44386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b="1" dirty="0"/>
              <a:t>Particle Accelerator Lattice Standard (PALS)</a:t>
            </a:r>
            <a:endParaRPr dirty="0"/>
          </a:p>
          <a:p>
            <a:pPr marL="457200" lvl="0" indent="-44386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b="1" dirty="0"/>
              <a:t>python Accelerator Middle Layer (</a:t>
            </a:r>
            <a:r>
              <a:rPr lang="en-US" b="1" dirty="0" err="1"/>
              <a:t>pyAML</a:t>
            </a:r>
            <a:r>
              <a:rPr lang="en-US" b="1" dirty="0"/>
              <a:t>)</a:t>
            </a:r>
            <a:endParaRPr dirty="0"/>
          </a:p>
          <a:p>
            <a:pPr marL="457200" lvl="0" indent="-44386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b="1" dirty="0"/>
              <a:t>Multi-Office particle Accelerator Team (MOAT)</a:t>
            </a:r>
            <a:endParaRPr dirty="0"/>
          </a:p>
        </p:txBody>
      </p:sp>
      <p:sp>
        <p:nvSpPr>
          <p:cNvPr id="97" name="Google Shape;97;p3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 sz="1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8CB514-D71E-41C4-C841-2D6B7256A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8FCAFB-EF41-F57A-F602-E8CD1B89C0CF}"/>
              </a:ext>
            </a:extLst>
          </p:cNvPr>
          <p:cNvSpPr txBox="1">
            <a:spLocks/>
          </p:cNvSpPr>
          <p:nvPr/>
        </p:nvSpPr>
        <p:spPr>
          <a:xfrm>
            <a:off x="571500" y="0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dirty="0"/>
              <a:t>Machine Learning for Accelerator Operations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A65572-B0BF-4E27-65D4-3D311FC28B92}"/>
              </a:ext>
            </a:extLst>
          </p:cNvPr>
          <p:cNvSpPr txBox="1"/>
          <p:nvPr/>
        </p:nvSpPr>
        <p:spPr>
          <a:xfrm>
            <a:off x="571500" y="1125508"/>
            <a:ext cx="9053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Goal: </a:t>
            </a:r>
            <a:r>
              <a:rPr lang="en-US" sz="2000" dirty="0"/>
              <a:t>Improve beam quality and operational efficiency.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382C41-CFE9-6F8C-843B-14A8A1F43B6A}"/>
              </a:ext>
            </a:extLst>
          </p:cNvPr>
          <p:cNvSpPr txBox="1"/>
          <p:nvPr/>
        </p:nvSpPr>
        <p:spPr>
          <a:xfrm>
            <a:off x="568961" y="2077759"/>
            <a:ext cx="5322533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Automated beam tuning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Operational Digital Twin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Data-driven model calibration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Fast adaptive control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Case studies: BNL hadron injector complex</a:t>
            </a:r>
          </a:p>
        </p:txBody>
      </p:sp>
      <p:pic>
        <p:nvPicPr>
          <p:cNvPr id="31" name="Picture 30" descr="Diagram&#10;&#10;AI-generated content may be incorrect.">
            <a:extLst>
              <a:ext uri="{FF2B5EF4-FFF2-40B4-BE49-F238E27FC236}">
                <a16:creationId xmlns:a16="http://schemas.microsoft.com/office/drawing/2014/main" id="{F9A45259-9B52-56A0-EE30-A369FBE48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954" y="1424673"/>
            <a:ext cx="5299060" cy="515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63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"/>
          <p:cNvSpPr txBox="1"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4400"/>
            </a:pPr>
            <a:r>
              <a:rPr lang="en-US" u="sng" dirty="0"/>
              <a:t>N</a:t>
            </a:r>
            <a:r>
              <a:rPr lang="en-US" dirty="0"/>
              <a:t>P </a:t>
            </a:r>
            <a:r>
              <a:rPr lang="en-US" u="sng" dirty="0"/>
              <a:t>A</a:t>
            </a:r>
            <a:r>
              <a:rPr lang="en-US" dirty="0"/>
              <a:t>I-</a:t>
            </a:r>
            <a:r>
              <a:rPr lang="en-US" u="sng" dirty="0"/>
              <a:t>R</a:t>
            </a:r>
            <a:r>
              <a:rPr lang="en-US" dirty="0"/>
              <a:t>eady </a:t>
            </a:r>
            <a:r>
              <a:rPr lang="en-US" u="sng" dirty="0"/>
              <a:t>A</a:t>
            </a:r>
            <a:r>
              <a:rPr lang="en-US" dirty="0"/>
              <a:t>ccelerator </a:t>
            </a:r>
            <a:r>
              <a:rPr lang="en-US" u="sng" dirty="0"/>
              <a:t>D</a:t>
            </a:r>
            <a:r>
              <a:rPr lang="en-US" dirty="0"/>
              <a:t>ata (NARAD)</a:t>
            </a:r>
            <a:endParaRPr dirty="0"/>
          </a:p>
        </p:txBody>
      </p:sp>
      <p:sp>
        <p:nvSpPr>
          <p:cNvPr id="119" name="Google Shape;119;p6"/>
          <p:cNvSpPr txBox="1">
            <a:spLocks noGrp="1"/>
          </p:cNvSpPr>
          <p:nvPr>
            <p:ph type="sldNum" idx="12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 sz="1000"/>
          </a:p>
        </p:txBody>
      </p:sp>
      <p:pic>
        <p:nvPicPr>
          <p:cNvPr id="120" name="Google Shape;120;p6" title="NP-AI-Ready-Data(2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8068" y="1349882"/>
            <a:ext cx="6995864" cy="4158236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6"/>
          <p:cNvSpPr txBox="1"/>
          <p:nvPr/>
        </p:nvSpPr>
        <p:spPr>
          <a:xfrm>
            <a:off x="2688771" y="5184952"/>
            <a:ext cx="173637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Local Machine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Description</a:t>
            </a:r>
            <a:endParaRPr/>
          </a:p>
        </p:txBody>
      </p:sp>
      <p:sp>
        <p:nvSpPr>
          <p:cNvPr id="122" name="Google Shape;122;p6"/>
          <p:cNvSpPr txBox="1"/>
          <p:nvPr/>
        </p:nvSpPr>
        <p:spPr>
          <a:xfrm>
            <a:off x="4515847" y="5184952"/>
            <a:ext cx="133882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PALS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Description</a:t>
            </a:r>
            <a:endParaRPr/>
          </a:p>
        </p:txBody>
      </p:sp>
      <p:cxnSp>
        <p:nvCxnSpPr>
          <p:cNvPr id="123" name="Google Shape;123;p6"/>
          <p:cNvCxnSpPr>
            <a:stCxn id="120" idx="2"/>
          </p:cNvCxnSpPr>
          <p:nvPr/>
        </p:nvCxnSpPr>
        <p:spPr>
          <a:xfrm>
            <a:off x="6096000" y="5508118"/>
            <a:ext cx="3390000" cy="0"/>
          </a:xfrm>
          <a:prstGeom prst="straightConnector1">
            <a:avLst/>
          </a:prstGeom>
          <a:noFill/>
          <a:ln w="34925" cap="flat" cmpd="sng">
            <a:solidFill>
              <a:schemeClr val="accent2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124" name="Google Shape;124;p6"/>
          <p:cNvSpPr txBox="1"/>
          <p:nvPr/>
        </p:nvSpPr>
        <p:spPr>
          <a:xfrm>
            <a:off x="9485988" y="4907952"/>
            <a:ext cx="223657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American Science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Cloud, Foundation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Models, AI systems,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ModCon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6"/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sp>
        <p:nvSpPr>
          <p:cNvPr id="126" name="Google Shape;126;p6"/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EB509-A497-5B6E-F12B-3779B4E5E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3509"/>
            <a:ext cx="11049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NP AI-Ready Accelerator Data (NARAD)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AD4ED6-D629-2FBE-6899-7244BB6FA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0ADAD3-97A5-5992-E4D2-7AB9CD528490}"/>
              </a:ext>
            </a:extLst>
          </p:cNvPr>
          <p:cNvSpPr txBox="1"/>
          <p:nvPr/>
        </p:nvSpPr>
        <p:spPr>
          <a:xfrm>
            <a:off x="571500" y="1261623"/>
            <a:ext cx="10839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Goal</a:t>
            </a:r>
            <a:r>
              <a:rPr lang="en-US" sz="2000" dirty="0"/>
              <a:t>: Create an AI-ready, standardized accelerator data + lattice representation (PALS) and develop facility-agnostic modeling and optimization workflow.</a:t>
            </a:r>
          </a:p>
        </p:txBody>
      </p:sp>
      <p:pic>
        <p:nvPicPr>
          <p:cNvPr id="11" name="Picture 10" descr="Diagram&#10;&#10;AI-generated content may be incorrect.">
            <a:extLst>
              <a:ext uri="{FF2B5EF4-FFF2-40B4-BE49-F238E27FC236}">
                <a16:creationId xmlns:a16="http://schemas.microsoft.com/office/drawing/2014/main" id="{673D2040-93C5-897B-EB4C-A80975B4A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574" y="2110727"/>
            <a:ext cx="7665696" cy="469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36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852E20-B96C-5143-BCFD-96B1647BF8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47730AF-37FB-614A-81A8-4B1F54B16BF9}"/>
              </a:ext>
            </a:extLst>
          </p:cNvPr>
          <p:cNvGraphicFramePr>
            <a:graphicFrameLocks noGrp="1"/>
          </p:cNvGraphicFramePr>
          <p:nvPr/>
        </p:nvGraphicFramePr>
        <p:xfrm>
          <a:off x="427084" y="778507"/>
          <a:ext cx="6008756" cy="230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4312">
                  <a:extLst>
                    <a:ext uri="{9D8B030D-6E8A-4147-A177-3AD203B41FA5}">
                      <a16:colId xmlns:a16="http://schemas.microsoft.com/office/drawing/2014/main" val="4204005720"/>
                    </a:ext>
                  </a:extLst>
                </a:gridCol>
                <a:gridCol w="1245022">
                  <a:extLst>
                    <a:ext uri="{9D8B030D-6E8A-4147-A177-3AD203B41FA5}">
                      <a16:colId xmlns:a16="http://schemas.microsoft.com/office/drawing/2014/main" val="197212488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170908918"/>
                    </a:ext>
                  </a:extLst>
                </a:gridCol>
                <a:gridCol w="1944755">
                  <a:extLst>
                    <a:ext uri="{9D8B030D-6E8A-4147-A177-3AD203B41FA5}">
                      <a16:colId xmlns:a16="http://schemas.microsoft.com/office/drawing/2014/main" val="14386223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Max Energy</a:t>
                      </a:r>
                    </a:p>
                    <a:p>
                      <a:r>
                        <a:rPr lang="en-US" sz="1600" dirty="0"/>
                        <a:t>[GeV]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Pol. At Max Energy [%]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Polarimeter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66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baseline="0" dirty="0"/>
                        <a:t>Source+Linac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1.1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82-84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3134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Booster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~80-84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7844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AGS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23.8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67-70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p-Carbon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327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RHIC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55-60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Jet, full store avg*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943024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C418797-9073-9842-9069-E2A9677BC2F6}"/>
              </a:ext>
            </a:extLst>
          </p:cNvPr>
          <p:cNvGraphicFramePr>
            <a:graphicFrameLocks noGrp="1"/>
          </p:cNvGraphicFramePr>
          <p:nvPr/>
        </p:nvGraphicFramePr>
        <p:xfrm>
          <a:off x="1198868" y="3429000"/>
          <a:ext cx="4225801" cy="147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3833">
                  <a:extLst>
                    <a:ext uri="{9D8B030D-6E8A-4147-A177-3AD203B41FA5}">
                      <a16:colId xmlns:a16="http://schemas.microsoft.com/office/drawing/2014/main" val="4204005720"/>
                    </a:ext>
                  </a:extLst>
                </a:gridCol>
                <a:gridCol w="2631968">
                  <a:extLst>
                    <a:ext uri="{9D8B030D-6E8A-4147-A177-3AD203B41FA5}">
                      <a16:colId xmlns:a16="http://schemas.microsoft.com/office/drawing/2014/main" val="19721248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Relative Ramp Polarization Loss</a:t>
                      </a:r>
                    </a:p>
                    <a:p>
                      <a:r>
                        <a:rPr lang="en-US" dirty="0"/>
                        <a:t> (Run 17, full run avg)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66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17 %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327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RHIC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9430243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934CBED7-8A41-2840-9913-4B3B5F64AC3A}"/>
              </a:ext>
            </a:extLst>
          </p:cNvPr>
          <p:cNvGrpSpPr/>
          <p:nvPr/>
        </p:nvGrpSpPr>
        <p:grpSpPr>
          <a:xfrm>
            <a:off x="6757835" y="84026"/>
            <a:ext cx="5078908" cy="3247501"/>
            <a:chOff x="3027413" y="879362"/>
            <a:chExt cx="9136868" cy="5842199"/>
          </a:xfrm>
        </p:grpSpPr>
        <p:pic>
          <p:nvPicPr>
            <p:cNvPr id="10" name="Picture 9" descr="2012-0710 RHIC complex aerial 3.jpg">
              <a:extLst>
                <a:ext uri="{FF2B5EF4-FFF2-40B4-BE49-F238E27FC236}">
                  <a16:creationId xmlns:a16="http://schemas.microsoft.com/office/drawing/2014/main" id="{F863CD6B-DC97-2248-BA22-E078D2316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7413" y="879362"/>
              <a:ext cx="9136868" cy="584219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B95A967-CDDE-3146-BEE8-89F3B64CAF31}"/>
                </a:ext>
              </a:extLst>
            </p:cNvPr>
            <p:cNvSpPr/>
            <p:nvPr/>
          </p:nvSpPr>
          <p:spPr>
            <a:xfrm rot="20700000">
              <a:off x="10169611" y="5523471"/>
              <a:ext cx="308919" cy="12356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CB2647-1F1A-044F-9523-F6F2D7CA02A7}"/>
                </a:ext>
              </a:extLst>
            </p:cNvPr>
            <p:cNvSpPr/>
            <p:nvPr/>
          </p:nvSpPr>
          <p:spPr>
            <a:xfrm rot="20700000">
              <a:off x="10556792" y="5428734"/>
              <a:ext cx="308919" cy="12356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5BA2BC7-C84F-AC42-9649-0057111B0A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52270" y="5263978"/>
              <a:ext cx="3580975" cy="71466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B4B5299-8CE3-7448-8609-11E35612EE77}"/>
                </a:ext>
              </a:extLst>
            </p:cNvPr>
            <p:cNvCxnSpPr>
              <a:cxnSpLocks/>
            </p:cNvCxnSpPr>
            <p:nvPr/>
          </p:nvCxnSpPr>
          <p:spPr>
            <a:xfrm>
              <a:off x="10933245" y="5251621"/>
              <a:ext cx="88982" cy="126884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2C915EE-6681-2549-9D6E-D4862E5CF25C}"/>
                </a:ext>
              </a:extLst>
            </p:cNvPr>
            <p:cNvCxnSpPr>
              <a:cxnSpLocks/>
              <a:stCxn id="12" idx="3"/>
            </p:cNvCxnSpPr>
            <p:nvPr/>
          </p:nvCxnSpPr>
          <p:spPr>
            <a:xfrm flipV="1">
              <a:off x="10860448" y="5390862"/>
              <a:ext cx="143879" cy="59679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61B7478-58B6-1A40-91DE-DD1EB9F03B40}"/>
                </a:ext>
              </a:extLst>
            </p:cNvPr>
            <p:cNvCxnSpPr>
              <a:cxnSpLocks/>
            </p:cNvCxnSpPr>
            <p:nvPr/>
          </p:nvCxnSpPr>
          <p:spPr>
            <a:xfrm>
              <a:off x="5036580" y="4565436"/>
              <a:ext cx="2315690" cy="1413202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106CFB7-6455-3742-9ABB-D8CD4AA95558}"/>
                </a:ext>
              </a:extLst>
            </p:cNvPr>
            <p:cNvCxnSpPr>
              <a:cxnSpLocks/>
            </p:cNvCxnSpPr>
            <p:nvPr/>
          </p:nvCxnSpPr>
          <p:spPr>
            <a:xfrm>
              <a:off x="4979773" y="4275438"/>
              <a:ext cx="56807" cy="289998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0CFFBB9-64BC-F342-BA31-494CB4A95E9A}"/>
                </a:ext>
              </a:extLst>
            </p:cNvPr>
            <p:cNvSpPr txBox="1"/>
            <p:nvPr/>
          </p:nvSpPr>
          <p:spPr>
            <a:xfrm>
              <a:off x="8204273" y="5940837"/>
              <a:ext cx="22831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Tandem van de Graaff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9E5A383A-C06F-A542-BA0E-E4664BB42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57" y="84026"/>
            <a:ext cx="11049000" cy="694481"/>
          </a:xfrm>
        </p:spPr>
        <p:txBody>
          <a:bodyPr>
            <a:normAutofit fontScale="90000"/>
          </a:bodyPr>
          <a:lstStyle/>
          <a:p>
            <a:r>
              <a:rPr lang="en-US" dirty="0"/>
              <a:t>Polarization Performance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17BE05-8D88-6644-8935-579F5B4E917C}"/>
              </a:ext>
            </a:extLst>
          </p:cNvPr>
          <p:cNvSpPr txBox="1"/>
          <p:nvPr/>
        </p:nvSpPr>
        <p:spPr>
          <a:xfrm>
            <a:off x="7260222" y="3707772"/>
            <a:ext cx="289694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Polarimetry available at: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End of </a:t>
            </a:r>
            <a:r>
              <a:rPr lang="en-US" dirty="0" err="1"/>
              <a:t>Linac</a:t>
            </a:r>
            <a:r>
              <a:rPr lang="en-US" dirty="0"/>
              <a:t> (200 MeV)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AGS extraction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RHIC injection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RHIC flattop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(No Booster polarimeter!)s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3F74A4-19D3-C964-1689-B3080298B42D}"/>
              </a:ext>
            </a:extLst>
          </p:cNvPr>
          <p:cNvSpPr txBox="1"/>
          <p:nvPr/>
        </p:nvSpPr>
        <p:spPr>
          <a:xfrm>
            <a:off x="659757" y="6316595"/>
            <a:ext cx="28408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Vincent </a:t>
            </a:r>
            <a:r>
              <a:rPr lang="en-US" dirty="0" err="1"/>
              <a:t>Schoefer</a:t>
            </a:r>
            <a:r>
              <a:rPr lang="en-US" dirty="0"/>
              <a:t> 2023 talk.</a:t>
            </a:r>
          </a:p>
        </p:txBody>
      </p:sp>
    </p:spTree>
    <p:extLst>
      <p:ext uri="{BB962C8B-B14F-4D97-AF65-F5344CB8AC3E}">
        <p14:creationId xmlns:p14="http://schemas.microsoft.com/office/powerpoint/2010/main" val="3104374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6592BE7-9AAA-700D-E3C2-4D188095D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polarization through brighter beams and AI enabled corrections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B083F41-0F18-0FEA-DCFF-305D96503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0957" y="1666876"/>
            <a:ext cx="7257123" cy="4649719"/>
          </a:xfrm>
        </p:spPr>
        <p:txBody>
          <a:bodyPr>
            <a:normAutofit/>
          </a:bodyPr>
          <a:lstStyle/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dirty="0"/>
              <a:t>Making polarization measurements is slow, so we instead focus on indirect measurements to optimize polarization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dirty="0"/>
              <a:t>Make smaller emittance, brighter beams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dirty="0"/>
              <a:t>Reduce coupling to minimize vertical emittance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dirty="0"/>
              <a:t>Reduce space charge blow-up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dirty="0"/>
              <a:t>Automate to maintain optimum states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dirty="0"/>
              <a:t>Improved physics models to better inform improvements. Provide virtual diagnostics</a:t>
            </a:r>
          </a:p>
          <a:p>
            <a:pPr marL="1143000" lvl="1" indent="-457200">
              <a:buFont typeface="Arial" panose="020B0604020202020204" pitchFamily="34" charset="0"/>
              <a:buChar char="•"/>
            </a:pPr>
            <a:r>
              <a:rPr lang="en-US" dirty="0"/>
              <a:t>Improve existing diagnostics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D74A1E-C1FF-DAA0-4EB4-B2BED32593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366810-34EA-8C90-8762-E58D4D9C1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326" y="1666876"/>
            <a:ext cx="4864474" cy="34080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AA2DD3-A9C7-F5A3-BFEC-37EEBA041591}"/>
              </a:ext>
            </a:extLst>
          </p:cNvPr>
          <p:cNvSpPr txBox="1"/>
          <p:nvPr/>
        </p:nvSpPr>
        <p:spPr>
          <a:xfrm>
            <a:off x="7872610" y="3063121"/>
            <a:ext cx="1686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line is not a fit.</a:t>
            </a:r>
          </a:p>
        </p:txBody>
      </p:sp>
    </p:spTree>
    <p:extLst>
      <p:ext uri="{BB962C8B-B14F-4D97-AF65-F5344CB8AC3E}">
        <p14:creationId xmlns:p14="http://schemas.microsoft.com/office/powerpoint/2010/main" val="3771736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5EEEA-1EFE-3A47-19BC-963E8A573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115678"/>
            <a:ext cx="11360700" cy="763500"/>
          </a:xfrm>
        </p:spPr>
        <p:txBody>
          <a:bodyPr>
            <a:normAutofit fontScale="90000"/>
          </a:bodyPr>
          <a:lstStyle/>
          <a:p>
            <a:r>
              <a:rPr lang="en-US" dirty="0"/>
              <a:t>Ongoing and Planned efforts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2B58D3-8AE1-14D1-9613-F0BFF895A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975117"/>
            <a:ext cx="11360700" cy="4907766"/>
          </a:xfrm>
        </p:spPr>
        <p:txBody>
          <a:bodyPr>
            <a:normAutofit/>
          </a:bodyPr>
          <a:lstStyle/>
          <a:p>
            <a:r>
              <a:rPr lang="en-US" dirty="0"/>
              <a:t>Coupling correction in </a:t>
            </a:r>
            <a:r>
              <a:rPr lang="en-US" dirty="0" err="1"/>
              <a:t>LtB</a:t>
            </a:r>
            <a:endParaRPr lang="en-US" dirty="0"/>
          </a:p>
          <a:p>
            <a:r>
              <a:rPr lang="en-US" dirty="0"/>
              <a:t>Long term optimization (perhaps with RL or via Digital twin) of </a:t>
            </a:r>
            <a:r>
              <a:rPr lang="en-US" dirty="0" err="1"/>
              <a:t>LtB</a:t>
            </a:r>
            <a:r>
              <a:rPr lang="en-US" dirty="0"/>
              <a:t> and Booster Injection</a:t>
            </a:r>
          </a:p>
          <a:p>
            <a:r>
              <a:rPr lang="en-US" dirty="0"/>
              <a:t>Optimization of AGS injection</a:t>
            </a:r>
          </a:p>
          <a:p>
            <a:r>
              <a:rPr lang="en-US" dirty="0"/>
              <a:t>Reducing space charge driven emittance growth in AGS</a:t>
            </a:r>
          </a:p>
          <a:p>
            <a:r>
              <a:rPr lang="en-US" dirty="0"/>
              <a:t>Developing better emittance monitors in injectors</a:t>
            </a:r>
          </a:p>
          <a:p>
            <a:r>
              <a:rPr lang="en-US" dirty="0"/>
              <a:t>Digital twin of AGS to support skew quad spin correction</a:t>
            </a:r>
          </a:p>
          <a:p>
            <a:r>
              <a:rPr lang="en-US" dirty="0"/>
              <a:t>AI/ML tool for Booster and AGS energy (calibrating G</a:t>
            </a:r>
            <a:r>
              <a:rPr lang="en-US" dirty="0">
                <a:latin typeface="Symbol" pitchFamily="2" charset="2"/>
              </a:rPr>
              <a:t>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meters)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Long term – digital twins of Booster and AGS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620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Question: can the new Booster polarimeter be used/adapted to measure emittance?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058EE5-A449-2E2F-3372-E78DA339C7B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67686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11033</TotalTime>
  <Words>2228</Words>
  <Application>Microsoft Macintosh PowerPoint</Application>
  <PresentationFormat>Widescreen</PresentationFormat>
  <Paragraphs>340</Paragraphs>
  <Slides>27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Cambria Math</vt:lpstr>
      <vt:lpstr>Calibri</vt:lpstr>
      <vt:lpstr>Arial</vt:lpstr>
      <vt:lpstr>Symbol</vt:lpstr>
      <vt:lpstr>Arial Black</vt:lpstr>
      <vt:lpstr>BNL</vt:lpstr>
      <vt:lpstr>Graph</vt:lpstr>
      <vt:lpstr>AI/ML in Polarized Beams and Sources</vt:lpstr>
      <vt:lpstr>Outline</vt:lpstr>
      <vt:lpstr>Overview of AI/ML funded projects to date</vt:lpstr>
      <vt:lpstr>PowerPoint Presentation</vt:lpstr>
      <vt:lpstr>NP AI-Ready Accelerator Data (NARAD)</vt:lpstr>
      <vt:lpstr>NP AI-Ready Accelerator Data (NARAD)</vt:lpstr>
      <vt:lpstr>Polarization Performance</vt:lpstr>
      <vt:lpstr>High polarization through brighter beams and AI enabled corrections</vt:lpstr>
      <vt:lpstr>Ongoing and Planned efforts</vt:lpstr>
      <vt:lpstr>Coupling measurement in LtB</vt:lpstr>
      <vt:lpstr>PowerPoint Presentation</vt:lpstr>
      <vt:lpstr>PowerPoint Presentation</vt:lpstr>
      <vt:lpstr>Injection Optimization with BO</vt:lpstr>
      <vt:lpstr>Uncertainty Quantification to Improve Booster Model</vt:lpstr>
      <vt:lpstr>AI/ML in Ion Sources</vt:lpstr>
      <vt:lpstr>Optically Pumped Polarized Ion Source </vt:lpstr>
      <vt:lpstr>1 – Beam tuning from tank 9 to the 200 MeV polarimeter </vt:lpstr>
      <vt:lpstr>PowerPoint Presentation</vt:lpstr>
      <vt:lpstr>3 – Drive the design of the Rb cell based on optimized physical models</vt:lpstr>
      <vt:lpstr>PowerPoint Presentation</vt:lpstr>
      <vt:lpstr>PowerPoint Presentation</vt:lpstr>
      <vt:lpstr>PowerPoint Presentation</vt:lpstr>
      <vt:lpstr>PowerPoint Presentation</vt:lpstr>
      <vt:lpstr>Summary</vt:lpstr>
      <vt:lpstr>Acknowledgment</vt:lpstr>
      <vt:lpstr>Publications</vt:lpstr>
      <vt:lpstr>Presentations / Talks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Brown, Kevin A</dc:creator>
  <cp:lastModifiedBy>Brown, Kevin A</cp:lastModifiedBy>
  <cp:revision>32</cp:revision>
  <dcterms:created xsi:type="dcterms:W3CDTF">2025-04-22T20:21:03Z</dcterms:created>
  <dcterms:modified xsi:type="dcterms:W3CDTF">2026-03-20T03:13:42Z</dcterms:modified>
</cp:coreProperties>
</file>