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9" r:id="rId8"/>
    <p:sldId id="261" r:id="rId9"/>
    <p:sldId id="270" r:id="rId10"/>
    <p:sldId id="262" r:id="rId11"/>
    <p:sldId id="272" r:id="rId12"/>
    <p:sldId id="271" r:id="rId13"/>
    <p:sldId id="273" r:id="rId14"/>
    <p:sldId id="274" r:id="rId15"/>
    <p:sldId id="263" r:id="rId16"/>
    <p:sldId id="264" r:id="rId17"/>
    <p:sldId id="275" r:id="rId18"/>
    <p:sldId id="265" r:id="rId19"/>
    <p:sldId id="276" r:id="rId20"/>
    <p:sldId id="277" r:id="rId21"/>
    <p:sldId id="278" r:id="rId22"/>
    <p:sldId id="266" r:id="rId23"/>
    <p:sldId id="26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6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C5DEE-7ACE-4B14-A978-9B943261D4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EIC Software </a:t>
            </a:r>
            <a:r>
              <a:rPr lang="en-US"/>
              <a:t>Town Hall</a:t>
            </a:r>
            <a:br>
              <a:rPr lang="en-US"/>
            </a:br>
            <a:r>
              <a:rPr lang="en-US"/>
              <a:t>&amp; Fun4All Basics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1E5494-B831-48D5-92BD-49589C060A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TK Hemmick</a:t>
            </a:r>
          </a:p>
        </p:txBody>
      </p:sp>
    </p:spTree>
    <p:extLst>
      <p:ext uri="{BB962C8B-B14F-4D97-AF65-F5344CB8AC3E}">
        <p14:creationId xmlns:p14="http://schemas.microsoft.com/office/powerpoint/2010/main" val="1714829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C1BB6-652C-49F1-A447-1D20D1BC4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596668" cy="645952"/>
          </a:xfrm>
        </p:spPr>
        <p:txBody>
          <a:bodyPr/>
          <a:lstStyle/>
          <a:p>
            <a:r>
              <a:rPr lang="en-US" dirty="0"/>
              <a:t>Resources Available to User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34B88-AEF7-4580-B4B3-34472B460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51" y="1061632"/>
            <a:ext cx="8596668" cy="4147932"/>
          </a:xfrm>
        </p:spPr>
        <p:txBody>
          <a:bodyPr/>
          <a:lstStyle/>
          <a:p>
            <a:r>
              <a:rPr lang="en-US" dirty="0" err="1"/>
              <a:t>Zeroeth</a:t>
            </a:r>
            <a:r>
              <a:rPr lang="en-US" dirty="0"/>
              <a:t> Approximation:</a:t>
            </a:r>
          </a:p>
          <a:p>
            <a:pPr lvl="1"/>
            <a:r>
              <a:rPr lang="en-US" dirty="0"/>
              <a:t>Each FBC code serves to find data (raw and processed by other FBCs).</a:t>
            </a:r>
          </a:p>
          <a:p>
            <a:pPr lvl="1"/>
            <a:r>
              <a:rPr lang="en-US" dirty="0"/>
              <a:t>Each FBC code might produce data for subsequent FBC codes.</a:t>
            </a:r>
          </a:p>
          <a:p>
            <a:r>
              <a:rPr lang="en-US" dirty="0"/>
              <a:t>An elegant solution (IMO)</a:t>
            </a:r>
          </a:p>
          <a:p>
            <a:pPr lvl="1"/>
            <a:r>
              <a:rPr lang="en-US" dirty="0"/>
              <a:t>A “</a:t>
            </a:r>
            <a:r>
              <a:rPr lang="en-US" dirty="0">
                <a:solidFill>
                  <a:srgbClr val="FF0000"/>
                </a:solidFill>
              </a:rPr>
              <a:t>repository-like</a:t>
            </a:r>
            <a:r>
              <a:rPr lang="en-US" dirty="0"/>
              <a:t>” space (i.e. available memory) is provided.</a:t>
            </a:r>
          </a:p>
          <a:p>
            <a:pPr lvl="1"/>
            <a:r>
              <a:rPr lang="en-US" dirty="0"/>
              <a:t>Instantiated FBCs should “find” or “attach” to the same repository.</a:t>
            </a:r>
          </a:p>
          <a:p>
            <a:pPr lvl="1"/>
            <a:r>
              <a:rPr lang="en-US" dirty="0"/>
              <a:t>I personally like singletons for this kind of operation:</a:t>
            </a:r>
          </a:p>
          <a:p>
            <a:pPr lvl="2"/>
            <a:r>
              <a:rPr lang="en-US" dirty="0"/>
              <a:t>Repository *repo = Repository::instance();</a:t>
            </a:r>
          </a:p>
          <a:p>
            <a:pPr lvl="2"/>
            <a:r>
              <a:rPr lang="en-US" dirty="0"/>
              <a:t>Note that this is different from fun4all (where server owns repository).</a:t>
            </a:r>
          </a:p>
          <a:p>
            <a:pPr lvl="2"/>
            <a:r>
              <a:rPr lang="en-US" dirty="0"/>
              <a:t>This is the style I have used in all my test beam analysis framework efforts.</a:t>
            </a:r>
          </a:p>
          <a:p>
            <a:pPr lvl="2"/>
            <a:r>
              <a:rPr lang="en-US" dirty="0"/>
              <a:t>Whatevs…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987BB8-4E04-48E1-B312-32BCFF68C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366" y="-1"/>
            <a:ext cx="4089633" cy="3053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8EC01-8663-4464-A09C-F1620C9E66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776055" y="2567033"/>
            <a:ext cx="8485391" cy="2567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2711CF-0568-355D-9F86-92B2687B6D72}"/>
              </a:ext>
            </a:extLst>
          </p:cNvPr>
          <p:cNvSpPr txBox="1"/>
          <p:nvPr/>
        </p:nvSpPr>
        <p:spPr>
          <a:xfrm>
            <a:off x="776055" y="5182110"/>
            <a:ext cx="30582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SEVERAL CONCEPTS HERE!!!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Singleton Factory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Linked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Polymorphism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37F095-F1BE-9CAA-F992-C204FCFD8DD2}"/>
              </a:ext>
            </a:extLst>
          </p:cNvPr>
          <p:cNvSpPr/>
          <p:nvPr/>
        </p:nvSpPr>
        <p:spPr>
          <a:xfrm>
            <a:off x="4351713" y="2988425"/>
            <a:ext cx="3059083" cy="34913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13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F9300-1724-EE24-8CB9-F5D225BB5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27364"/>
          </a:xfrm>
        </p:spPr>
        <p:txBody>
          <a:bodyPr/>
          <a:lstStyle/>
          <a:p>
            <a:r>
              <a:rPr lang="en-US" dirty="0"/>
              <a:t>Singleton Factory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4626C-E9B1-B5C0-F35C-7B249FE56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68" y="4340083"/>
            <a:ext cx="4174065" cy="1485379"/>
          </a:xfrm>
        </p:spPr>
        <p:txBody>
          <a:bodyPr/>
          <a:lstStyle/>
          <a:p>
            <a:r>
              <a:rPr lang="en-US" sz="1600" dirty="0"/>
              <a:t>Schnauzer is a type of dog.</a:t>
            </a:r>
          </a:p>
          <a:p>
            <a:r>
              <a:rPr lang="en-US" sz="1600" dirty="0"/>
              <a:t>As a dog it has its own age and weight</a:t>
            </a:r>
          </a:p>
          <a:p>
            <a:r>
              <a:rPr lang="en-US" sz="1600" dirty="0"/>
              <a:t>All dogs share the value Obedient</a:t>
            </a:r>
          </a:p>
          <a:p>
            <a:r>
              <a:rPr lang="en-US" sz="1600" dirty="0"/>
              <a:t>All dogs share the method Sleep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D4E8D-A8A3-5F5B-6440-595ADFFC1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624" y="84667"/>
            <a:ext cx="3090741" cy="386342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4C5FDD-835B-9D41-EFA6-FF1D8A492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68" y="622300"/>
            <a:ext cx="4281656" cy="363682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6A6B0529-56BA-62C5-466B-4954C0F269E4}"/>
              </a:ext>
            </a:extLst>
          </p:cNvPr>
          <p:cNvSpPr/>
          <p:nvPr/>
        </p:nvSpPr>
        <p:spPr>
          <a:xfrm>
            <a:off x="3780008" y="5120966"/>
            <a:ext cx="143933" cy="6703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8D6DBE-5032-1EC8-BA77-B51B1004F42C}"/>
              </a:ext>
            </a:extLst>
          </p:cNvPr>
          <p:cNvSpPr txBox="1"/>
          <p:nvPr/>
        </p:nvSpPr>
        <p:spPr>
          <a:xfrm>
            <a:off x="4025540" y="5086798"/>
            <a:ext cx="935567" cy="73866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F0"/>
                </a:solidFill>
              </a:rPr>
              <a:t>Even if there are no dogs!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9132A30-1E5B-28D4-D26B-3B5F6FA2DDA6}"/>
              </a:ext>
            </a:extLst>
          </p:cNvPr>
          <p:cNvSpPr txBox="1">
            <a:spLocks/>
          </p:cNvSpPr>
          <p:nvPr/>
        </p:nvSpPr>
        <p:spPr>
          <a:xfrm>
            <a:off x="5719236" y="4032761"/>
            <a:ext cx="4174065" cy="1485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WTF?!? The constructor is private!</a:t>
            </a:r>
          </a:p>
          <a:p>
            <a:r>
              <a:rPr lang="en-US" sz="1600" dirty="0"/>
              <a:t>The ONLY public thing is a method.</a:t>
            </a:r>
          </a:p>
          <a:p>
            <a:pPr lvl="1"/>
            <a:r>
              <a:rPr lang="en-US" sz="1400" dirty="0"/>
              <a:t>If none make “the one”.</a:t>
            </a:r>
          </a:p>
          <a:p>
            <a:pPr lvl="1"/>
            <a:r>
              <a:rPr lang="en-US" sz="1400" dirty="0"/>
              <a:t>Return a pointer to “the one”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76DD03-2FBC-C800-2B0A-A83AFA1DD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8" y="5952592"/>
            <a:ext cx="5372139" cy="75248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17FA25-BA7F-1CC4-B579-08FF1B52A7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16"/>
          <a:stretch>
            <a:fillRect/>
          </a:stretch>
        </p:blipFill>
        <p:spPr>
          <a:xfrm>
            <a:off x="5679624" y="5592982"/>
            <a:ext cx="4287356" cy="111209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26" name="Picture 2" descr="CAN There Be Only One? – CoinRoutes Blog">
            <a:extLst>
              <a:ext uri="{FF2B5EF4-FFF2-40B4-BE49-F238E27FC236}">
                <a16:creationId xmlns:a16="http://schemas.microsoft.com/office/drawing/2014/main" id="{B772AA60-76D5-FA39-7E20-764D1E40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040" y="84667"/>
            <a:ext cx="3126384" cy="185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8429F09-E7D8-6B37-B0AC-883557492557}"/>
              </a:ext>
            </a:extLst>
          </p:cNvPr>
          <p:cNvSpPr txBox="1">
            <a:spLocks/>
          </p:cNvSpPr>
          <p:nvPr/>
        </p:nvSpPr>
        <p:spPr>
          <a:xfrm>
            <a:off x="9004086" y="2092827"/>
            <a:ext cx="3026292" cy="167241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Fun4AllServer</a:t>
            </a:r>
          </a:p>
          <a:p>
            <a:pPr lvl="1"/>
            <a:r>
              <a:rPr lang="en-US" dirty="0"/>
              <a:t>“Framework” pointer</a:t>
            </a:r>
          </a:p>
          <a:p>
            <a:pPr lvl="1"/>
            <a:r>
              <a:rPr lang="en-US" dirty="0"/>
              <a:t>Used to “find” data.</a:t>
            </a:r>
          </a:p>
          <a:p>
            <a:r>
              <a:rPr lang="en-US" dirty="0"/>
              <a:t>recoConsts:</a:t>
            </a:r>
          </a:p>
          <a:p>
            <a:pPr lvl="1"/>
            <a:r>
              <a:rPr lang="en-US" dirty="0"/>
              <a:t>Parameter passer</a:t>
            </a:r>
          </a:p>
        </p:txBody>
      </p:sp>
    </p:spTree>
    <p:extLst>
      <p:ext uri="{BB962C8B-B14F-4D97-AF65-F5344CB8AC3E}">
        <p14:creationId xmlns:p14="http://schemas.microsoft.com/office/powerpoint/2010/main" val="4205290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FB33B-94BE-9E18-78E9-F2080FD68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738361" cy="660862"/>
          </a:xfrm>
        </p:spPr>
        <p:txBody>
          <a:bodyPr>
            <a:normAutofit/>
          </a:bodyPr>
          <a:lstStyle/>
          <a:p>
            <a:r>
              <a:rPr lang="en-US" sz="2800" dirty="0"/>
              <a:t>The “Repository” implemented as a Linked List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D11D9-F840-091E-CDED-15041B53D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85" y="3526087"/>
            <a:ext cx="5921744" cy="2949528"/>
          </a:xfrm>
        </p:spPr>
        <p:txBody>
          <a:bodyPr>
            <a:normAutofit/>
          </a:bodyPr>
          <a:lstStyle/>
          <a:p>
            <a:r>
              <a:rPr lang="en-US" dirty="0"/>
              <a:t>“Directory” </a:t>
            </a:r>
            <a:r>
              <a:rPr lang="en-US" dirty="0">
                <a:sym typeface="Wingdings" panose="05000000000000000000" pitchFamily="2" charset="2"/>
              </a:rPr>
              <a:t> PHCompositeNode</a:t>
            </a:r>
          </a:p>
          <a:p>
            <a:r>
              <a:rPr lang="en-US" dirty="0">
                <a:sym typeface="Wingdings" panose="05000000000000000000" pitchFamily="2" charset="2"/>
              </a:rPr>
              <a:t>“File”   PHDataNode (or) “File”  PHIODataNode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PHDataNode shall not be placed in output.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PHIODataNode may be placed in output (if you want)</a:t>
            </a:r>
          </a:p>
          <a:p>
            <a:r>
              <a:rPr lang="en-US" dirty="0">
                <a:sym typeface="Wingdings" panose="05000000000000000000" pitchFamily="2" charset="2"/>
              </a:rPr>
              <a:t>How to code “directory” that grows as needed?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Make all entities inherit from a common base class.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Implement a “Linked List” architecture.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53277C-47BB-41F5-12CD-0F67D4FA6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488" y="817251"/>
            <a:ext cx="4650538" cy="2603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C1B349-280F-B733-A963-2D1F62B35FB8}"/>
              </a:ext>
            </a:extLst>
          </p:cNvPr>
          <p:cNvSpPr txBox="1"/>
          <p:nvPr/>
        </p:nvSpPr>
        <p:spPr>
          <a:xfrm>
            <a:off x="6948488" y="503286"/>
            <a:ext cx="302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1-Dimensional Linked List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065578-5A2F-5F33-D5FE-A89219D2D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5" y="660862"/>
            <a:ext cx="5921744" cy="26710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9AFAC8-682B-EE83-34E8-1B1EAB15835A}"/>
              </a:ext>
            </a:extLst>
          </p:cNvPr>
          <p:cNvSpPr txBox="1"/>
          <p:nvPr/>
        </p:nvSpPr>
        <p:spPr>
          <a:xfrm>
            <a:off x="4061268" y="710913"/>
            <a:ext cx="190311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Familiar way to organize data on disk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3A86375-6B2C-6B81-BBFA-E2C9BD845187}"/>
              </a:ext>
            </a:extLst>
          </p:cNvPr>
          <p:cNvSpPr txBox="1">
            <a:spLocks/>
          </p:cNvSpPr>
          <p:nvPr/>
        </p:nvSpPr>
        <p:spPr>
          <a:xfrm>
            <a:off x="6891251" y="3474825"/>
            <a:ext cx="4901738" cy="327511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the simple example a Node contains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An INT (which is its data)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 pointer (to the next item)</a:t>
            </a:r>
          </a:p>
          <a:p>
            <a:r>
              <a:rPr lang="en-US" dirty="0">
                <a:sym typeface="Wingdings" panose="05000000000000000000" pitchFamily="2" charset="2"/>
              </a:rPr>
              <a:t>A PHCompositeNode has: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 name (string, try to be unique for sanity)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 list of pointers to other nodes.</a:t>
            </a:r>
          </a:p>
          <a:p>
            <a:r>
              <a:rPr lang="en-US" dirty="0">
                <a:sym typeface="Wingdings" panose="05000000000000000000" pitchFamily="2" charset="2"/>
              </a:rPr>
              <a:t>A PHDataNode has: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 name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 pointer to a single </a:t>
            </a:r>
            <a:r>
              <a:rPr lang="en-US" dirty="0" err="1">
                <a:sym typeface="Wingdings" panose="05000000000000000000" pitchFamily="2" charset="2"/>
              </a:rPr>
              <a:t>PHObject</a:t>
            </a:r>
            <a:r>
              <a:rPr lang="en-US" dirty="0">
                <a:sym typeface="Wingdings" panose="05000000000000000000" pitchFamily="2" charset="2"/>
              </a:rPr>
              <a:t> (base class!)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The object is most often a container!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032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39CE8-052E-2385-6746-E08BA99DE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87185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find “stuff” already in the Node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BD615-4E77-05D5-5DC2-8D6C3D365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679" y="5224549"/>
            <a:ext cx="6197154" cy="1533698"/>
          </a:xfrm>
        </p:spPr>
        <p:txBody>
          <a:bodyPr/>
          <a:lstStyle/>
          <a:p>
            <a:r>
              <a:rPr lang="en-US" dirty="0" err="1"/>
              <a:t>getClass</a:t>
            </a:r>
            <a:r>
              <a:rPr lang="en-US" dirty="0"/>
              <a:t> is a template class:</a:t>
            </a:r>
          </a:p>
          <a:p>
            <a:pPr lvl="1"/>
            <a:r>
              <a:rPr lang="en-US" dirty="0"/>
              <a:t>Searches in tree </a:t>
            </a:r>
          </a:p>
          <a:p>
            <a:pPr lvl="1"/>
            <a:r>
              <a:rPr lang="en-US" dirty="0"/>
              <a:t>For a node named </a:t>
            </a:r>
          </a:p>
          <a:p>
            <a:pPr lvl="1"/>
            <a:r>
              <a:rPr lang="en-US" dirty="0"/>
              <a:t>Casts the result into type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CAB76-3E1A-9670-C842-CBB83EFF9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79" y="1180264"/>
            <a:ext cx="3962429" cy="15811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8FB64E-55DA-4F3E-1908-76EDE3F7BBDC}"/>
              </a:ext>
            </a:extLst>
          </p:cNvPr>
          <p:cNvSpPr txBox="1"/>
          <p:nvPr/>
        </p:nvSpPr>
        <p:spPr>
          <a:xfrm>
            <a:off x="199490" y="657044"/>
            <a:ext cx="4729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Fun4All calls me each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node tree is passed as an argument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C223C-ACD6-501D-1727-F51ED0F68442}"/>
              </a:ext>
            </a:extLst>
          </p:cNvPr>
          <p:cNvSpPr txBox="1"/>
          <p:nvPr/>
        </p:nvSpPr>
        <p:spPr>
          <a:xfrm>
            <a:off x="199490" y="3008929"/>
            <a:ext cx="3711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Nodes don’t move, so I find them once.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9D5656-9542-BBA5-EEB3-54FF63C8A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79" y="3278457"/>
            <a:ext cx="6296071" cy="18669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9FEDCF8-80CD-7C6C-558F-FF1B6B9E6AE6}"/>
              </a:ext>
            </a:extLst>
          </p:cNvPr>
          <p:cNvSpPr/>
          <p:nvPr/>
        </p:nvSpPr>
        <p:spPr>
          <a:xfrm>
            <a:off x="2517293" y="3586234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9A045A-8D3B-AD8D-3AFF-A65DD8BD4CAF}"/>
              </a:ext>
            </a:extLst>
          </p:cNvPr>
          <p:cNvSpPr/>
          <p:nvPr/>
        </p:nvSpPr>
        <p:spPr>
          <a:xfrm>
            <a:off x="3182311" y="3585339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6802B21-940E-FC7F-C722-CB934BCB8DCF}"/>
              </a:ext>
            </a:extLst>
          </p:cNvPr>
          <p:cNvSpPr/>
          <p:nvPr/>
        </p:nvSpPr>
        <p:spPr>
          <a:xfrm>
            <a:off x="1785773" y="3585339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EC049D-C7C0-A90B-CA73-36B11D9D98FB}"/>
              </a:ext>
            </a:extLst>
          </p:cNvPr>
          <p:cNvSpPr/>
          <p:nvPr/>
        </p:nvSpPr>
        <p:spPr>
          <a:xfrm>
            <a:off x="2631527" y="5646197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D360F-01D2-DDFA-681E-B7C708D11E35}"/>
              </a:ext>
            </a:extLst>
          </p:cNvPr>
          <p:cNvSpPr/>
          <p:nvPr/>
        </p:nvSpPr>
        <p:spPr>
          <a:xfrm>
            <a:off x="2858674" y="6023498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01B939F-3FFA-338B-8D1B-E47676C51546}"/>
              </a:ext>
            </a:extLst>
          </p:cNvPr>
          <p:cNvSpPr/>
          <p:nvPr/>
        </p:nvSpPr>
        <p:spPr>
          <a:xfrm>
            <a:off x="3450329" y="6369649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B495D1-8848-0E0F-CC94-E731EC385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006" y="687185"/>
            <a:ext cx="5188504" cy="37457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454F238-1664-CC7E-163D-BB6027715DDA}"/>
              </a:ext>
            </a:extLst>
          </p:cNvPr>
          <p:cNvSpPr/>
          <p:nvPr/>
        </p:nvSpPr>
        <p:spPr>
          <a:xfrm>
            <a:off x="8236515" y="815845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6A524D2-F70B-0A0F-402A-202A4E8597D5}"/>
              </a:ext>
            </a:extLst>
          </p:cNvPr>
          <p:cNvSpPr/>
          <p:nvPr/>
        </p:nvSpPr>
        <p:spPr>
          <a:xfrm>
            <a:off x="9236439" y="1492853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66BF0DF-CF5A-F135-B5E8-09D214B6C96B}"/>
              </a:ext>
            </a:extLst>
          </p:cNvPr>
          <p:cNvSpPr/>
          <p:nvPr/>
        </p:nvSpPr>
        <p:spPr>
          <a:xfrm>
            <a:off x="8174729" y="2761463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43863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F94BA-DEC5-365F-353E-2348F8CAA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00E1AD-AAF2-E4D2-0B3A-31172F1C2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89" y="853425"/>
            <a:ext cx="6800900" cy="37147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2DF055-AC65-1335-6747-DE21B8B02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87185"/>
          </a:xfrm>
        </p:spPr>
        <p:txBody>
          <a:bodyPr>
            <a:normAutofit/>
          </a:bodyPr>
          <a:lstStyle/>
          <a:p>
            <a:r>
              <a:rPr lang="en-US" dirty="0"/>
              <a:t>How to put “stuff” into the Node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E70D6-6E27-76BE-AB30-4230C020E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209" y="4642757"/>
            <a:ext cx="6197154" cy="2044832"/>
          </a:xfrm>
        </p:spPr>
        <p:txBody>
          <a:bodyPr>
            <a:normAutofit/>
          </a:bodyPr>
          <a:lstStyle/>
          <a:p>
            <a:r>
              <a:rPr lang="en-US" sz="1400" dirty="0"/>
              <a:t>1-2  Find the DIRECTORY “DST” in </a:t>
            </a:r>
            <a:r>
              <a:rPr lang="en-US" sz="1400" dirty="0" err="1"/>
              <a:t>topNode</a:t>
            </a:r>
            <a:r>
              <a:rPr lang="en-US" sz="1400" dirty="0"/>
              <a:t> (if not found make it).</a:t>
            </a:r>
          </a:p>
          <a:p>
            <a:r>
              <a:rPr lang="en-US" sz="1400" dirty="0"/>
              <a:t>3-4  Find the DIRECTORY “TPC” in DST        (if not found make it).</a:t>
            </a:r>
          </a:p>
          <a:p>
            <a:r>
              <a:rPr lang="en-US" sz="1400" dirty="0"/>
              <a:t>5,6,7,8 Find the DATA “</a:t>
            </a:r>
            <a:r>
              <a:rPr lang="en-US" sz="1400" dirty="0" err="1"/>
              <a:t>TpcDiodeContainer</a:t>
            </a:r>
            <a:r>
              <a:rPr lang="en-US" sz="1400" dirty="0"/>
              <a:t>” in TPC</a:t>
            </a:r>
          </a:p>
          <a:p>
            <a:pPr lvl="1"/>
            <a:r>
              <a:rPr lang="en-US" sz="1200" dirty="0"/>
              <a:t>If not found made a “v1” version of the container.</a:t>
            </a:r>
          </a:p>
          <a:p>
            <a:pPr lvl="1"/>
            <a:r>
              <a:rPr lang="en-US" sz="1200" dirty="0"/>
              <a:t>Make a PHIODataNode that has the diode container as its “contents”</a:t>
            </a:r>
          </a:p>
          <a:p>
            <a:pPr lvl="1"/>
            <a:r>
              <a:rPr lang="en-US" sz="1200" dirty="0"/>
              <a:t>Add this node to the TPC directory on the Node Tree.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D2EBFA-FD4F-84EF-12BF-D34E625D4ED8}"/>
              </a:ext>
            </a:extLst>
          </p:cNvPr>
          <p:cNvSpPr/>
          <p:nvPr/>
        </p:nvSpPr>
        <p:spPr>
          <a:xfrm>
            <a:off x="2236671" y="1402550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EE703AE-59EE-CC0A-D4E2-E9D5A982518D}"/>
              </a:ext>
            </a:extLst>
          </p:cNvPr>
          <p:cNvSpPr/>
          <p:nvPr/>
        </p:nvSpPr>
        <p:spPr>
          <a:xfrm>
            <a:off x="2517852" y="2029232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DBEF34-3854-8629-4DD6-BD4B6325A252}"/>
              </a:ext>
            </a:extLst>
          </p:cNvPr>
          <p:cNvSpPr/>
          <p:nvPr/>
        </p:nvSpPr>
        <p:spPr>
          <a:xfrm>
            <a:off x="2194215" y="2391850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8F2F7C0-8E01-DEE8-53ED-813405E152B9}"/>
              </a:ext>
            </a:extLst>
          </p:cNvPr>
          <p:cNvSpPr/>
          <p:nvPr/>
        </p:nvSpPr>
        <p:spPr>
          <a:xfrm>
            <a:off x="1960073" y="4269547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2F8846-BAF8-2C4F-F556-C5378F5A2E30}"/>
              </a:ext>
            </a:extLst>
          </p:cNvPr>
          <p:cNvSpPr/>
          <p:nvPr/>
        </p:nvSpPr>
        <p:spPr>
          <a:xfrm>
            <a:off x="2769179" y="3760679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CB146A-3869-7524-B73C-002C4183DF2D}"/>
              </a:ext>
            </a:extLst>
          </p:cNvPr>
          <p:cNvSpPr/>
          <p:nvPr/>
        </p:nvSpPr>
        <p:spPr>
          <a:xfrm>
            <a:off x="2022978" y="3273928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92EABE5-DC21-08B9-23C8-141DCE5F5183}"/>
              </a:ext>
            </a:extLst>
          </p:cNvPr>
          <p:cNvSpPr/>
          <p:nvPr/>
        </p:nvSpPr>
        <p:spPr>
          <a:xfrm>
            <a:off x="3747310" y="3096047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4592B0-AC9C-9A0C-6519-9E0BD2CD6113}"/>
              </a:ext>
            </a:extLst>
          </p:cNvPr>
          <p:cNvSpPr/>
          <p:nvPr/>
        </p:nvSpPr>
        <p:spPr>
          <a:xfrm>
            <a:off x="6655378" y="3993841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C02455-E782-1139-238A-06CA85169C14}"/>
              </a:ext>
            </a:extLst>
          </p:cNvPr>
          <p:cNvSpPr txBox="1"/>
          <p:nvPr/>
        </p:nvSpPr>
        <p:spPr>
          <a:xfrm>
            <a:off x="7530638" y="727710"/>
            <a:ext cx="4338688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Versioning is mentioned 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a high-level concept.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We’ll deal with that on a later slide.</a:t>
            </a:r>
          </a:p>
        </p:txBody>
      </p:sp>
    </p:spTree>
    <p:extLst>
      <p:ext uri="{BB962C8B-B14F-4D97-AF65-F5344CB8AC3E}">
        <p14:creationId xmlns:p14="http://schemas.microsoft.com/office/powerpoint/2010/main" val="4088948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97757-0D82-43EA-B11F-8721BDFC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0694"/>
          </a:xfrm>
        </p:spPr>
        <p:txBody>
          <a:bodyPr/>
          <a:lstStyle/>
          <a:p>
            <a:r>
              <a:rPr lang="en-US" dirty="0"/>
              <a:t>“Repository”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2B7E9-46B9-4061-9BF9-018A40FA2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63" y="690694"/>
            <a:ext cx="8596668" cy="6167306"/>
          </a:xfrm>
        </p:spPr>
        <p:txBody>
          <a:bodyPr/>
          <a:lstStyle/>
          <a:p>
            <a:r>
              <a:rPr lang="en-US" dirty="0"/>
              <a:t>Fun4all contains a “node tree”:</a:t>
            </a:r>
          </a:p>
          <a:p>
            <a:pPr lvl="1"/>
            <a:r>
              <a:rPr lang="en-US" dirty="0"/>
              <a:t>Linked list of containers inheriting from a common class…accessed by “name”.</a:t>
            </a:r>
          </a:p>
          <a:p>
            <a:pPr lvl="1"/>
            <a:r>
              <a:rPr lang="en-US" dirty="0"/>
              <a:t>Examples of elegant and horrible containers existed (discussed next).</a:t>
            </a:r>
          </a:p>
          <a:p>
            <a:pPr lvl="1"/>
            <a:r>
              <a:rPr lang="en-US" dirty="0"/>
              <a:t>Containers have streamers!</a:t>
            </a:r>
          </a:p>
          <a:p>
            <a:pPr lvl="2"/>
            <a:r>
              <a:rPr lang="en-US" dirty="0"/>
              <a:t>Any and all containers in a repository can stream to/from a file.</a:t>
            </a:r>
          </a:p>
          <a:p>
            <a:pPr lvl="2"/>
            <a:r>
              <a:rPr lang="en-US" dirty="0"/>
              <a:t>Your code does not know history of data…merely its existence in memory.</a:t>
            </a:r>
          </a:p>
          <a:p>
            <a:pPr lvl="1"/>
            <a:r>
              <a:rPr lang="en-US" dirty="0"/>
              <a:t>“Industrial strength”</a:t>
            </a:r>
          </a:p>
          <a:p>
            <a:r>
              <a:rPr lang="en-US" dirty="0"/>
              <a:t>Frodo (offline package for my RICH R&amp;D)</a:t>
            </a:r>
          </a:p>
          <a:p>
            <a:pPr lvl="1"/>
            <a:r>
              <a:rPr lang="en-US" dirty="0"/>
              <a:t>Frodo is just a small repository of containers.</a:t>
            </a:r>
          </a:p>
          <a:p>
            <a:pPr lvl="1"/>
            <a:r>
              <a:rPr lang="en-US" dirty="0"/>
              <a:t>Frodo does not control the event loop.</a:t>
            </a:r>
          </a:p>
          <a:p>
            <a:pPr lvl="1"/>
            <a:r>
              <a:rPr lang="en-US" dirty="0"/>
              <a:t>Quick &amp; dirty, but very effective.</a:t>
            </a:r>
          </a:p>
          <a:p>
            <a:r>
              <a:rPr lang="en-US" dirty="0"/>
              <a:t>Details of repository are irrelevant.</a:t>
            </a:r>
          </a:p>
          <a:p>
            <a:r>
              <a:rPr lang="en-US" dirty="0"/>
              <a:t>Relevant features include: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Vital part of the isolation paradigm.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Code insensitive to how the repository was filled (live or fetched from disk)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Adding streamers to container base class permanently solves io problems.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5B512-E496-44DD-9627-F44EE5422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070" y="110148"/>
            <a:ext cx="3642602" cy="32601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DACD49-9B21-4EEB-AFCE-A3749D9355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27963" y="612396"/>
            <a:ext cx="8484033" cy="4238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97F86-8683-472A-9F9A-A6145CD869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726393" y="6306796"/>
            <a:ext cx="7494661" cy="55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91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7BEAA-1251-4890-8528-F7FF20257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57138"/>
          </a:xfrm>
        </p:spPr>
        <p:txBody>
          <a:bodyPr/>
          <a:lstStyle/>
          <a:p>
            <a:r>
              <a:rPr lang="en-US" dirty="0"/>
              <a:t>Schema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BE0EC-02F9-4859-85BD-EBD91FB70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828" y="956768"/>
            <a:ext cx="9758570" cy="5901232"/>
          </a:xfrm>
        </p:spPr>
        <p:txBody>
          <a:bodyPr/>
          <a:lstStyle/>
          <a:p>
            <a:r>
              <a:rPr lang="en-US" dirty="0"/>
              <a:t>Experiments evolve over time (upgrades </a:t>
            </a:r>
            <a:r>
              <a:rPr lang="en-US" dirty="0" err="1"/>
              <a:t>etc</a:t>
            </a:r>
            <a:r>
              <a:rPr lang="en-US" dirty="0"/>
              <a:t>).</a:t>
            </a:r>
          </a:p>
          <a:p>
            <a:r>
              <a:rPr lang="en-US" dirty="0"/>
              <a:t>The data file contents evolve over time.</a:t>
            </a:r>
          </a:p>
          <a:p>
            <a:r>
              <a:rPr lang="en-US" dirty="0"/>
              <a:t>Can code written in 2021 run on every datafile recorded since 2000?</a:t>
            </a:r>
          </a:p>
          <a:p>
            <a:pPr lvl="1"/>
            <a:r>
              <a:rPr lang="en-US" dirty="0"/>
              <a:t>Sure, if you installed a robust schema evolution mechanism into your container classes!</a:t>
            </a:r>
          </a:p>
          <a:p>
            <a:pPr lvl="1"/>
            <a:r>
              <a:rPr lang="en-US" dirty="0"/>
              <a:t>PHENIX:  Every nightly rebuild checks code efficacy on example raw data files from every run.</a:t>
            </a:r>
          </a:p>
          <a:p>
            <a:pPr lvl="1"/>
            <a:r>
              <a:rPr lang="en-US" dirty="0"/>
              <a:t>BUT(!!!) the original containers grew into ugly code.</a:t>
            </a:r>
          </a:p>
          <a:p>
            <a:endParaRPr lang="en-US" dirty="0"/>
          </a:p>
          <a:p>
            <a:r>
              <a:rPr lang="en-US" dirty="0"/>
              <a:t>PHENIX:</a:t>
            </a:r>
          </a:p>
          <a:p>
            <a:pPr lvl="1"/>
            <a:r>
              <a:rPr lang="en-US" dirty="0"/>
              <a:t>Each of the MANY container classes scheme evolved following the paradigm of the commercial company “Objectivity”.</a:t>
            </a:r>
          </a:p>
          <a:p>
            <a:pPr lvl="1"/>
            <a:r>
              <a:rPr lang="en-US" dirty="0"/>
              <a:t>The most popular containers evolved through “too many” versions (dozens in one case).</a:t>
            </a:r>
          </a:p>
          <a:p>
            <a:r>
              <a:rPr lang="en-US" dirty="0"/>
              <a:t>sPHENIX:</a:t>
            </a:r>
          </a:p>
          <a:p>
            <a:pPr lvl="1"/>
            <a:r>
              <a:rPr lang="en-US" dirty="0"/>
              <a:t>Simplified universal container class.</a:t>
            </a:r>
          </a:p>
          <a:p>
            <a:pPr lvl="1"/>
            <a:r>
              <a:rPr lang="en-US" dirty="0"/>
              <a:t>A few users required “tough love” to give up on their desire to proliferate containers.</a:t>
            </a:r>
          </a:p>
          <a:p>
            <a:pPr lvl="1"/>
            <a:r>
              <a:rPr lang="en-US" dirty="0"/>
              <a:t>Probably saves years of effort, but clever cats CAN still probably gum up the works.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0A2C0-854A-49F7-A0CA-EAE8C5AC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813" y="0"/>
            <a:ext cx="3183009" cy="2130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7D8531-8242-4FE6-A735-62D8A25ADF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77289" y="5059111"/>
            <a:ext cx="9701647" cy="147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60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4CA91-00FC-4A9F-8983-E895050B5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77487"/>
          </a:xfrm>
        </p:spPr>
        <p:txBody>
          <a:bodyPr/>
          <a:lstStyle/>
          <a:p>
            <a:r>
              <a:rPr lang="en-US" dirty="0"/>
              <a:t>sPHENIX Schema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513CF-502E-EAB0-5B3D-F01CD5C55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87" y="759895"/>
            <a:ext cx="9364440" cy="60316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Nobody likes this until AFTER it saves your analysis.</a:t>
            </a:r>
          </a:p>
          <a:p>
            <a:r>
              <a:rPr lang="en-US" dirty="0"/>
              <a:t>Question #1:  Wouldn’t it be nice to save OBJECTS into files? (members and methods)</a:t>
            </a:r>
          </a:p>
          <a:p>
            <a:r>
              <a:rPr lang="en-US" dirty="0"/>
              <a:t>Question #2:  What if the newer objects in the files differ from the older ones:</a:t>
            </a:r>
          </a:p>
          <a:p>
            <a:pPr lvl="1"/>
            <a:r>
              <a:rPr lang="en-US" dirty="0"/>
              <a:t>PHENIX stored central arm tracks in files (aka CNT).</a:t>
            </a:r>
          </a:p>
          <a:p>
            <a:pPr lvl="1"/>
            <a:r>
              <a:rPr lang="en-US" dirty="0"/>
              <a:t>Originally there was no TOF-WEST so the tracks could not offer that info.</a:t>
            </a:r>
          </a:p>
          <a:p>
            <a:pPr lvl="1"/>
            <a:r>
              <a:rPr lang="en-US" dirty="0"/>
              <a:t>Later there was TOF-WEST and so the info MUST be offered on the tracks.</a:t>
            </a:r>
          </a:p>
          <a:p>
            <a:pPr lvl="1"/>
            <a:r>
              <a:rPr lang="en-US" dirty="0"/>
              <a:t>How can one code read both files???</a:t>
            </a:r>
          </a:p>
          <a:p>
            <a:r>
              <a:rPr lang="en-US" dirty="0"/>
              <a:t>Answer:  Solved by “Objectivity” company (design copied by PHENIX)</a:t>
            </a:r>
          </a:p>
          <a:p>
            <a:pPr lvl="1"/>
            <a:r>
              <a:rPr lang="en-US" dirty="0"/>
              <a:t>Make a non-versioned “base class” that contains every value over history.</a:t>
            </a:r>
          </a:p>
          <a:p>
            <a:pPr lvl="1"/>
            <a:r>
              <a:rPr lang="en-US" dirty="0"/>
              <a:t>Implement the base class to return an error message for EVERY field:</a:t>
            </a:r>
            <a:br>
              <a:rPr lang="en-US" dirty="0"/>
            </a:br>
            <a:r>
              <a:rPr lang="en-US" dirty="0"/>
              <a:t>“That information is not found in this version”</a:t>
            </a:r>
          </a:p>
          <a:p>
            <a:pPr lvl="1"/>
            <a:r>
              <a:rPr lang="en-US" dirty="0"/>
              <a:t>Make derived classes:</a:t>
            </a:r>
          </a:p>
          <a:p>
            <a:pPr lvl="2"/>
            <a:r>
              <a:rPr lang="en-US" dirty="0"/>
              <a:t>v1 overrides the error message with data for every field it has.</a:t>
            </a:r>
          </a:p>
          <a:p>
            <a:pPr lvl="2"/>
            <a:r>
              <a:rPr lang="en-US" dirty="0"/>
              <a:t>v2 overrides the error message with data for every field it has.</a:t>
            </a:r>
          </a:p>
          <a:p>
            <a:pPr lvl="2"/>
            <a:r>
              <a:rPr lang="en-US" dirty="0"/>
              <a:t>End user retrieves data as BASE CLASS:</a:t>
            </a:r>
          </a:p>
          <a:p>
            <a:pPr lvl="3"/>
            <a:r>
              <a:rPr lang="en-US" dirty="0"/>
              <a:t>Values for real stuff.</a:t>
            </a:r>
          </a:p>
          <a:p>
            <a:pPr lvl="3"/>
            <a:r>
              <a:rPr lang="en-US" dirty="0"/>
              <a:t>Error messages for missing stuff.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A7F67-DDD8-C7B7-6209-8B3FDBC568FD}"/>
              </a:ext>
            </a:extLst>
          </p:cNvPr>
          <p:cNvGrpSpPr/>
          <p:nvPr/>
        </p:nvGrpSpPr>
        <p:grpSpPr>
          <a:xfrm>
            <a:off x="9548475" y="43641"/>
            <a:ext cx="2589492" cy="1821846"/>
            <a:chOff x="8596668" y="338743"/>
            <a:chExt cx="2589492" cy="18218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07492E-5520-17F5-C4A7-73EDB83A9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94051"/>
            <a:stretch>
              <a:fillRect/>
            </a:stretch>
          </p:blipFill>
          <p:spPr>
            <a:xfrm>
              <a:off x="8633965" y="338743"/>
              <a:ext cx="2552195" cy="116536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13F5F9-D290-CD25-BEA4-7C3CCBFBB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3965" y="456999"/>
              <a:ext cx="2552195" cy="170359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15A7F3-2083-3189-67CF-ED8BC40580B6}"/>
                </a:ext>
              </a:extLst>
            </p:cNvPr>
            <p:cNvSpPr txBox="1"/>
            <p:nvPr/>
          </p:nvSpPr>
          <p:spPr>
            <a:xfrm>
              <a:off x="8596668" y="394855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Ewww…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1EEAE25-E91F-D393-D9CD-BFE63F06B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082" y="1927631"/>
            <a:ext cx="2523885" cy="1325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5FE7E7-9AA9-64E9-C557-12742967E7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2690"/>
          <a:stretch>
            <a:fillRect/>
          </a:stretch>
        </p:blipFill>
        <p:spPr>
          <a:xfrm>
            <a:off x="5337067" y="5743736"/>
            <a:ext cx="6800900" cy="101451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5511F7-C6DB-10DE-B017-F2B7F662656D}"/>
              </a:ext>
            </a:extLst>
          </p:cNvPr>
          <p:cNvSpPr/>
          <p:nvPr/>
        </p:nvSpPr>
        <p:spPr>
          <a:xfrm>
            <a:off x="6953596" y="4942501"/>
            <a:ext cx="2448098" cy="3693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Found by Base Class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CFC3BD-7650-DE23-3E4B-F82137087C51}"/>
              </a:ext>
            </a:extLst>
          </p:cNvPr>
          <p:cNvCxnSpPr>
            <a:stCxn id="12" idx="2"/>
          </p:cNvCxnSpPr>
          <p:nvPr/>
        </p:nvCxnSpPr>
        <p:spPr>
          <a:xfrm flipH="1">
            <a:off x="7514705" y="5311833"/>
            <a:ext cx="662940" cy="465512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FA9143-1C8C-1111-DF62-9C5BA3311B25}"/>
              </a:ext>
            </a:extLst>
          </p:cNvPr>
          <p:cNvSpPr/>
          <p:nvPr/>
        </p:nvSpPr>
        <p:spPr>
          <a:xfrm>
            <a:off x="9682644" y="4567844"/>
            <a:ext cx="1896688" cy="5923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Created As Versioned Class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340D71-73BC-91A0-AA63-50D918CEDE0E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8030095" y="5160195"/>
            <a:ext cx="2600893" cy="1095132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616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8DE06-FF13-497E-9FD0-38D0BB500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99"/>
            <a:ext cx="8596668" cy="808139"/>
          </a:xfrm>
        </p:spPr>
        <p:txBody>
          <a:bodyPr>
            <a:normAutofit/>
          </a:bodyPr>
          <a:lstStyle/>
          <a:p>
            <a:r>
              <a:rPr lang="en-US" dirty="0"/>
              <a:t>Random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C0C55-25CD-47A7-A059-FDE1C1A92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996" y="649502"/>
            <a:ext cx="8596668" cy="6053302"/>
          </a:xfrm>
        </p:spPr>
        <p:txBody>
          <a:bodyPr>
            <a:normAutofit/>
          </a:bodyPr>
          <a:lstStyle/>
          <a:p>
            <a:r>
              <a:rPr lang="en-US" dirty="0"/>
              <a:t>Capitalization Conventions are a good thing.</a:t>
            </a:r>
          </a:p>
          <a:p>
            <a:pPr lvl="1"/>
            <a:r>
              <a:rPr lang="en-US" dirty="0"/>
              <a:t>Not encouraged or enforced in PHENIX.</a:t>
            </a:r>
          </a:p>
          <a:p>
            <a:pPr lvl="1"/>
            <a:r>
              <a:rPr lang="en-US" dirty="0"/>
              <a:t>You spend a LOT of time reading the header files of your colleagues.</a:t>
            </a:r>
          </a:p>
          <a:p>
            <a:r>
              <a:rPr lang="en-US" dirty="0"/>
              <a:t>Taxi rules help code validity and archiving.</a:t>
            </a:r>
          </a:p>
          <a:p>
            <a:pPr lvl="1"/>
            <a:r>
              <a:rPr lang="en-US" dirty="0" err="1"/>
              <a:t>petaBytes</a:t>
            </a:r>
            <a:r>
              <a:rPr lang="en-US" dirty="0"/>
              <a:t> of data don’t fit on disk at RCF.</a:t>
            </a:r>
          </a:p>
          <a:p>
            <a:pPr lvl="1"/>
            <a:r>
              <a:rPr lang="en-US" dirty="0"/>
              <a:t>Staging data is a major consideration:</a:t>
            </a:r>
          </a:p>
          <a:p>
            <a:pPr lvl="2"/>
            <a:r>
              <a:rPr lang="en-US" dirty="0"/>
              <a:t>Taxi riders collected along with requests for necessary subset of data.</a:t>
            </a:r>
          </a:p>
          <a:p>
            <a:pPr lvl="2"/>
            <a:r>
              <a:rPr lang="en-US" dirty="0"/>
              <a:t>Data staged via “live resource availability” (ordered tape access; available local drives)</a:t>
            </a:r>
          </a:p>
          <a:p>
            <a:pPr lvl="2"/>
            <a:r>
              <a:rPr lang="en-US" dirty="0"/>
              <a:t>Jobs send to the data rather than data sent to the jobs.</a:t>
            </a:r>
          </a:p>
          <a:p>
            <a:pPr lvl="1"/>
            <a:r>
              <a:rPr lang="en-US" dirty="0"/>
              <a:t>Every taxi rider must present </a:t>
            </a:r>
            <a:r>
              <a:rPr lang="en-US" dirty="0" err="1">
                <a:solidFill>
                  <a:srgbClr val="FF0000"/>
                </a:solidFill>
              </a:rPr>
              <a:t>valgrind</a:t>
            </a:r>
            <a:r>
              <a:rPr lang="en-US" dirty="0">
                <a:solidFill>
                  <a:srgbClr val="FF0000"/>
                </a:solidFill>
              </a:rPr>
              <a:t> validation </a:t>
            </a:r>
            <a:r>
              <a:rPr lang="en-US" dirty="0"/>
              <a:t>of their code to ride on the taxi and the </a:t>
            </a:r>
            <a:r>
              <a:rPr lang="en-US" dirty="0">
                <a:solidFill>
                  <a:srgbClr val="FF0000"/>
                </a:solidFill>
              </a:rPr>
              <a:t>code must be in the archive </a:t>
            </a:r>
            <a:r>
              <a:rPr lang="en-US" dirty="0"/>
              <a:t>(not your private directory).</a:t>
            </a:r>
          </a:p>
          <a:p>
            <a:r>
              <a:rPr lang="en-US" dirty="0"/>
              <a:t>Recalibration is applied to data passes by default.</a:t>
            </a:r>
          </a:p>
          <a:p>
            <a:pPr lvl="1"/>
            <a:r>
              <a:rPr lang="en-US" dirty="0"/>
              <a:t>Some calibrations can only be applied at reconstruction.</a:t>
            </a:r>
          </a:p>
          <a:p>
            <a:pPr lvl="1"/>
            <a:r>
              <a:rPr lang="en-US" dirty="0"/>
              <a:t>Many calibrations can be “tweaked” after reconstruction.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MasterRecalibrator</a:t>
            </a:r>
            <a:r>
              <a:rPr lang="en-US" dirty="0"/>
              <a:t>” collects the best–known fixes and requires effort to turn off</a:t>
            </a:r>
          </a:p>
          <a:p>
            <a:pPr lvl="1"/>
            <a:r>
              <a:rPr lang="en-US" dirty="0"/>
              <a:t>Can be a useful place for “service work”.</a:t>
            </a:r>
          </a:p>
        </p:txBody>
      </p:sp>
      <p:pic>
        <p:nvPicPr>
          <p:cNvPr id="1026" name="Picture 2" descr="The Danger of Conventional Wisdom - Rumsey Spinal Care">
            <a:extLst>
              <a:ext uri="{FF2B5EF4-FFF2-40B4-BE49-F238E27FC236}">
                <a16:creationId xmlns:a16="http://schemas.microsoft.com/office/drawing/2014/main" id="{A59780F1-E858-45CF-92D7-BC8F1215E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452" y="8499"/>
            <a:ext cx="3354548" cy="32738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2DB63-5887-436B-96BA-783B091C09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813079" y="2491532"/>
            <a:ext cx="8024373" cy="2122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C65DE-3006-432E-B6B8-C1F68A09D2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813078" y="5670958"/>
            <a:ext cx="8024373" cy="44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82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71586-26C8-0E25-0AAE-DF032FBE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81644"/>
          </a:xfrm>
        </p:spPr>
        <p:txBody>
          <a:bodyPr/>
          <a:lstStyle/>
          <a:p>
            <a:r>
              <a:rPr lang="en-US" dirty="0"/>
              <a:t>Fun4All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7497B-D977-548F-8E8B-18EFDCE01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048" y="2568633"/>
            <a:ext cx="9049116" cy="3470563"/>
          </a:xfrm>
        </p:spPr>
        <p:txBody>
          <a:bodyPr>
            <a:normAutofit/>
          </a:bodyPr>
          <a:lstStyle/>
          <a:p>
            <a:r>
              <a:rPr lang="en-US" dirty="0"/>
              <a:t>Fun4All is a Singleton Factory (there can be only one) with main tasks:</a:t>
            </a:r>
          </a:p>
          <a:p>
            <a:pPr lvl="1"/>
            <a:r>
              <a:rPr lang="en-US" dirty="0"/>
              <a:t>It should read SYNCHRONIZED input data to the Node Tree from one or many sources.</a:t>
            </a:r>
          </a:p>
          <a:p>
            <a:pPr lvl="1"/>
            <a:r>
              <a:rPr lang="en-US" dirty="0"/>
              <a:t>It should hand the Node to tree to one of many SubsysReco modules.</a:t>
            </a:r>
          </a:p>
          <a:p>
            <a:pPr lvl="1"/>
            <a:r>
              <a:rPr lang="en-US" dirty="0"/>
              <a:t>It should stream data out from the Node Tree to one or many output files.</a:t>
            </a:r>
          </a:p>
          <a:p>
            <a:r>
              <a:rPr lang="en-US" dirty="0"/>
              <a:t>Your analysis macro does this:</a:t>
            </a:r>
          </a:p>
          <a:p>
            <a:pPr lvl="1"/>
            <a:r>
              <a:rPr lang="en-US" dirty="0"/>
              <a:t>Makes and registers a list of </a:t>
            </a:r>
            <a:r>
              <a:rPr lang="en-US" dirty="0" err="1"/>
              <a:t>InputManagers</a:t>
            </a:r>
            <a:r>
              <a:rPr lang="en-US" dirty="0"/>
              <a:t> to get the data you need.</a:t>
            </a:r>
          </a:p>
          <a:p>
            <a:pPr lvl="1"/>
            <a:r>
              <a:rPr lang="en-US" dirty="0"/>
              <a:t>Makes and registers a list of analysis modules (standard and personal!)</a:t>
            </a:r>
          </a:p>
          <a:p>
            <a:pPr lvl="1"/>
            <a:r>
              <a:rPr lang="en-US" dirty="0"/>
              <a:t>Makes and registers a list of </a:t>
            </a:r>
            <a:r>
              <a:rPr lang="en-US" dirty="0" err="1"/>
              <a:t>OutputManagers</a:t>
            </a:r>
            <a:r>
              <a:rPr lang="en-US" dirty="0"/>
              <a:t>.</a:t>
            </a:r>
          </a:p>
          <a:p>
            <a:r>
              <a:rPr lang="en-US" dirty="0"/>
              <a:t>Note:  Output managers have abilities to be TUNED to your needs.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11663-A6F0-B02C-45B7-FA29C4A8C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146" y="452080"/>
            <a:ext cx="3448075" cy="144781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435A62-EF9F-5A5E-362D-BE12A6CAC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44" y="1075366"/>
            <a:ext cx="4953036" cy="82868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EF3C06-DB68-9E7F-E05F-2592E726E302}"/>
              </a:ext>
            </a:extLst>
          </p:cNvPr>
          <p:cNvSpPr txBox="1"/>
          <p:nvPr/>
        </p:nvSpPr>
        <p:spPr>
          <a:xfrm>
            <a:off x="232044" y="706034"/>
            <a:ext cx="3890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Selected  Lines from Fun4AllServer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4EBB47-9BD6-2735-7A6D-0275E08618B4}"/>
              </a:ext>
            </a:extLst>
          </p:cNvPr>
          <p:cNvSpPr txBox="1"/>
          <p:nvPr/>
        </p:nvSpPr>
        <p:spPr>
          <a:xfrm>
            <a:off x="5638088" y="76778"/>
            <a:ext cx="3890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 Must Be “Synchronized”</a:t>
            </a:r>
          </a:p>
        </p:txBody>
      </p:sp>
    </p:spTree>
    <p:extLst>
      <p:ext uri="{BB962C8B-B14F-4D97-AF65-F5344CB8AC3E}">
        <p14:creationId xmlns:p14="http://schemas.microsoft.com/office/powerpoint/2010/main" val="1017355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6F384-6751-4897-BCD1-D9A2F53E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13064"/>
          </a:xfrm>
        </p:spPr>
        <p:txBody>
          <a:bodyPr/>
          <a:lstStyle/>
          <a:p>
            <a:r>
              <a:rPr lang="en-US" dirty="0"/>
              <a:t>Why a Town Hall?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CED8D-50C7-45CB-A33B-403E3582E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383" y="868684"/>
            <a:ext cx="7610989" cy="5926399"/>
          </a:xfrm>
        </p:spPr>
        <p:txBody>
          <a:bodyPr/>
          <a:lstStyle/>
          <a:p>
            <a:r>
              <a:rPr lang="en-US" dirty="0"/>
              <a:t>All large experiments build computing infrastructures.</a:t>
            </a:r>
          </a:p>
          <a:p>
            <a:r>
              <a:rPr lang="en-US" dirty="0"/>
              <a:t>These are typically built in advance by a team of brilliant professionals with specific visions for the goals.</a:t>
            </a:r>
          </a:p>
          <a:p>
            <a:r>
              <a:rPr lang="en-US" dirty="0"/>
              <a:t>Success is eventually measured by productivity of the collaboration:</a:t>
            </a:r>
          </a:p>
          <a:p>
            <a:pPr lvl="1"/>
            <a:r>
              <a:rPr lang="en-US" dirty="0"/>
              <a:t>Rapid development of new analysis code.</a:t>
            </a:r>
          </a:p>
          <a:p>
            <a:pPr lvl="1"/>
            <a:r>
              <a:rPr lang="en-US" dirty="0"/>
              <a:t>Intrinsically low maintenance for the core team.</a:t>
            </a:r>
          </a:p>
          <a:p>
            <a:pPr lvl="1"/>
            <a:r>
              <a:rPr lang="en-US" dirty="0"/>
              <a:t>Intrinsically low maintenance for the users.</a:t>
            </a:r>
          </a:p>
          <a:p>
            <a:pPr lvl="1"/>
            <a:r>
              <a:rPr lang="en-US" dirty="0"/>
              <a:t>Avoids pitfalls that can lead to wrong results or retractions.</a:t>
            </a:r>
          </a:p>
          <a:p>
            <a:endParaRPr lang="en-US" dirty="0"/>
          </a:p>
          <a:p>
            <a:r>
              <a:rPr lang="en-US" dirty="0"/>
              <a:t>The “cat herding” analogy is apropos:</a:t>
            </a:r>
          </a:p>
          <a:p>
            <a:pPr lvl="1"/>
            <a:r>
              <a:rPr lang="en-US" dirty="0"/>
              <a:t>Success is from understanding the cat, not understanding “herding”</a:t>
            </a:r>
          </a:p>
          <a:p>
            <a:pPr lvl="1"/>
            <a:r>
              <a:rPr lang="en-US" dirty="0"/>
              <a:t>EIC “cats” have been raised in varied environments.</a:t>
            </a:r>
          </a:p>
          <a:p>
            <a:r>
              <a:rPr lang="en-US" dirty="0"/>
              <a:t>Today is about hearing from the cats.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To herd the cats, the cats must be heard.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30288-F122-49EA-9FCD-AFA9977F0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0" y="0"/>
            <a:ext cx="4286250" cy="3514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CF1F4B-8165-47AD-9477-C24A031FD857}"/>
              </a:ext>
            </a:extLst>
          </p:cNvPr>
          <p:cNvSpPr txBox="1"/>
          <p:nvPr/>
        </p:nvSpPr>
        <p:spPr>
          <a:xfrm>
            <a:off x="7140617" y="6211669"/>
            <a:ext cx="505138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be offended when I state the obvious.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I’m just a cat, not a critic.</a:t>
            </a:r>
          </a:p>
        </p:txBody>
      </p:sp>
    </p:spTree>
    <p:extLst>
      <p:ext uri="{BB962C8B-B14F-4D97-AF65-F5344CB8AC3E}">
        <p14:creationId xmlns:p14="http://schemas.microsoft.com/office/powerpoint/2010/main" val="3106643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0DC0D-470A-8035-2BDC-4C31DC236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81396"/>
          </a:xfrm>
        </p:spPr>
        <p:txBody>
          <a:bodyPr/>
          <a:lstStyle/>
          <a:p>
            <a:r>
              <a:rPr lang="en-US" dirty="0"/>
              <a:t>Advanced use of an Output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A43E3-E92B-B711-87DC-270D3AEAC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403273"/>
            <a:ext cx="8596668" cy="84841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This will allow one to make a filtered file.</a:t>
            </a:r>
          </a:p>
          <a:p>
            <a:r>
              <a:rPr lang="en-US" dirty="0"/>
              <a:t>This is in response to Mariia:</a:t>
            </a:r>
            <a:br>
              <a:rPr lang="en-US" dirty="0"/>
            </a:br>
            <a:r>
              <a:rPr lang="en-US" dirty="0"/>
              <a:t>“If we gave a macro to get Laser Flash events I’m sure they would run it.”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02E43-EEDB-241B-F736-6F5898293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48" y="692629"/>
            <a:ext cx="3228999" cy="296229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217008-3735-B428-D405-C76E1FC15699}"/>
              </a:ext>
            </a:extLst>
          </p:cNvPr>
          <p:cNvSpPr/>
          <p:nvPr/>
        </p:nvSpPr>
        <p:spPr>
          <a:xfrm>
            <a:off x="303415" y="1957647"/>
            <a:ext cx="2772294" cy="81464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D1D0F-2273-D0A4-2EF2-ED0E2DACD0E3}"/>
              </a:ext>
            </a:extLst>
          </p:cNvPr>
          <p:cNvSpPr txBox="1"/>
          <p:nvPr/>
        </p:nvSpPr>
        <p:spPr>
          <a:xfrm>
            <a:off x="3719945" y="1433945"/>
            <a:ext cx="5192447" cy="36933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Add an Event-by-Event PHIODataNode to the list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7C25F0-8877-CB6E-E6E3-62E75598F93F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171305" y="1618611"/>
            <a:ext cx="548640" cy="555166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3ACE60F-1692-CC7C-B265-57776B5CCC76}"/>
              </a:ext>
            </a:extLst>
          </p:cNvPr>
          <p:cNvSpPr txBox="1"/>
          <p:nvPr/>
        </p:nvSpPr>
        <p:spPr>
          <a:xfrm>
            <a:off x="3762895" y="2899756"/>
            <a:ext cx="4664547" cy="36933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Add a Run-by-Run PHIODataNode to the list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2C46F1-F2FC-3465-83A1-AA878E27195E}"/>
              </a:ext>
            </a:extLst>
          </p:cNvPr>
          <p:cNvSpPr/>
          <p:nvPr/>
        </p:nvSpPr>
        <p:spPr>
          <a:xfrm>
            <a:off x="266948" y="2813954"/>
            <a:ext cx="2772294" cy="81464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60DE38-90CD-D3B4-BDA7-67896056DB3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3112176" y="3084422"/>
            <a:ext cx="650719" cy="10766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D7EFC2E-DE04-8A21-DF3E-D0A50632D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48" y="3875026"/>
            <a:ext cx="3270117" cy="84841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B5A38B-A99D-535F-B002-A7A95287EFEA}"/>
              </a:ext>
            </a:extLst>
          </p:cNvPr>
          <p:cNvSpPr txBox="1"/>
          <p:nvPr/>
        </p:nvSpPr>
        <p:spPr>
          <a:xfrm>
            <a:off x="4247845" y="4005349"/>
            <a:ext cx="434606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Add a SubsysReco name (your module)</a:t>
            </a:r>
            <a:br>
              <a:rPr lang="en-US" dirty="0"/>
            </a:br>
            <a:r>
              <a:rPr lang="en-US" dirty="0"/>
              <a:t>to decide if the output shall be written.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03618D-122A-4FD9-EA7E-DDD9BCC4FDD6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3597126" y="4297680"/>
            <a:ext cx="650719" cy="308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393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C896-4683-9CAF-4E4B-B04945C16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" y="0"/>
            <a:ext cx="8596668" cy="1320800"/>
          </a:xfrm>
        </p:spPr>
        <p:txBody>
          <a:bodyPr/>
          <a:lstStyle/>
          <a:p>
            <a:r>
              <a:rPr lang="en-US" dirty="0"/>
              <a:t>How to filter the laser flash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451AB-0875-31BE-AF87-99A421D28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98" y="1119730"/>
            <a:ext cx="8596668" cy="388077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Write a SubsysReco that: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Makes a SECOND copy of the </a:t>
            </a:r>
            <a:r>
              <a:rPr lang="en-US" dirty="0" err="1"/>
              <a:t>TpcRawData</a:t>
            </a:r>
            <a:r>
              <a:rPr lang="en-US" dirty="0"/>
              <a:t> container in the node tree.</a:t>
            </a:r>
          </a:p>
          <a:p>
            <a:pPr lvl="2">
              <a:buFont typeface="+mj-lt"/>
              <a:buAutoNum type="arabicPeriod"/>
            </a:pPr>
            <a:r>
              <a:rPr lang="en-US" dirty="0"/>
              <a:t>Under a new name!!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During </a:t>
            </a:r>
            <a:r>
              <a:rPr lang="en-US" dirty="0" err="1"/>
              <a:t>process_event</a:t>
            </a:r>
            <a:r>
              <a:rPr lang="en-US" dirty="0"/>
              <a:t>() this one should:</a:t>
            </a:r>
          </a:p>
          <a:p>
            <a:pPr lvl="2">
              <a:buFont typeface="+mj-lt"/>
              <a:buAutoNum type="arabicPeriod"/>
            </a:pPr>
            <a:r>
              <a:rPr lang="en-US" dirty="0"/>
              <a:t>Loop over the original raw data.</a:t>
            </a:r>
          </a:p>
          <a:p>
            <a:pPr lvl="2">
              <a:buFont typeface="+mj-lt"/>
              <a:buAutoNum type="arabicPeriod"/>
            </a:pPr>
            <a:r>
              <a:rPr lang="en-US" dirty="0"/>
              <a:t>Copy the hit to the output container IF it matches the laser timing window.</a:t>
            </a:r>
          </a:p>
          <a:p>
            <a:pPr>
              <a:buFont typeface="+mj-lt"/>
              <a:buAutoNum type="arabicPeriod"/>
            </a:pPr>
            <a:r>
              <a:rPr lang="en-US" dirty="0"/>
              <a:t>Write a SubsysReco that: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Looks at the existing output deciding if this is a laser event.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Returns YES to the output manager if it is, NO if it is not.</a:t>
            </a:r>
          </a:p>
          <a:p>
            <a:pPr>
              <a:buFont typeface="+mj-lt"/>
              <a:buAutoNum type="arabicPeriod"/>
            </a:pPr>
            <a:r>
              <a:rPr lang="en-US" dirty="0"/>
              <a:t>Test and make analysis request.</a:t>
            </a:r>
          </a:p>
          <a:p>
            <a:pPr lvl="1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640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11D3-93C1-46CA-9B32-4C958CFB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57138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A75FDB-F886-41CA-A9AB-FB1660B17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774" y="657138"/>
            <a:ext cx="10362578" cy="5892843"/>
          </a:xfrm>
        </p:spPr>
        <p:txBody>
          <a:bodyPr/>
          <a:lstStyle/>
          <a:p>
            <a:r>
              <a:rPr lang="en-US" dirty="0"/>
              <a:t>Isolation</a:t>
            </a:r>
          </a:p>
          <a:p>
            <a:pPr lvl="1"/>
            <a:r>
              <a:rPr lang="en-US" dirty="0"/>
              <a:t>By design, no two physicists need edit the same file.</a:t>
            </a:r>
          </a:p>
          <a:p>
            <a:pPr lvl="1"/>
            <a:r>
              <a:rPr lang="en-US" dirty="0"/>
              <a:t>Base class (FBC) for module decouples people’s efforts.</a:t>
            </a:r>
          </a:p>
          <a:p>
            <a:r>
              <a:rPr lang="en-US" dirty="0"/>
              <a:t>Rapid development cycle</a:t>
            </a:r>
          </a:p>
          <a:p>
            <a:pPr lvl="1"/>
            <a:r>
              <a:rPr lang="en-US" dirty="0"/>
              <a:t>Loading code by shared object isolates and accelerates development</a:t>
            </a:r>
          </a:p>
          <a:p>
            <a:r>
              <a:rPr lang="en-US" dirty="0"/>
              <a:t>Context Independence</a:t>
            </a:r>
          </a:p>
          <a:p>
            <a:pPr lvl="1"/>
            <a:r>
              <a:rPr lang="en-US" dirty="0"/>
              <a:t>Well written “repository” with streaming-capable container classes.</a:t>
            </a:r>
          </a:p>
          <a:p>
            <a:pPr lvl="1"/>
            <a:r>
              <a:rPr lang="en-US" dirty="0"/>
              <a:t>Eliminates efforts for future io development.</a:t>
            </a:r>
          </a:p>
          <a:p>
            <a:pPr lvl="1"/>
            <a:r>
              <a:rPr lang="en-US" dirty="0"/>
              <a:t>Code reuse in different environments (monitoring, calibration, reconstruction, analysis)</a:t>
            </a:r>
          </a:p>
          <a:p>
            <a:pPr lvl="1"/>
            <a:r>
              <a:rPr lang="en-US" dirty="0"/>
              <a:t>Freedom for reconstruction/analysis cycles (no fixed epoch to permanent storage implied).</a:t>
            </a:r>
          </a:p>
          <a:p>
            <a:r>
              <a:rPr lang="en-US" dirty="0"/>
              <a:t>Schema Evolution</a:t>
            </a:r>
          </a:p>
          <a:p>
            <a:pPr lvl="1"/>
            <a:r>
              <a:rPr lang="en-US" dirty="0"/>
              <a:t>DO NOT(!!!) copy the PHENIX schema-evolved container classes.</a:t>
            </a:r>
          </a:p>
          <a:p>
            <a:pPr lvl="1"/>
            <a:r>
              <a:rPr lang="en-US" dirty="0"/>
              <a:t>DO take a serious look at the sPHENIX universal container classes.</a:t>
            </a:r>
          </a:p>
          <a:p>
            <a:r>
              <a:rPr lang="en-US" dirty="0"/>
              <a:t>Best practices:</a:t>
            </a:r>
          </a:p>
          <a:p>
            <a:pPr lvl="1"/>
            <a:r>
              <a:rPr lang="en-US" dirty="0"/>
              <a:t>Naming conventions, code validation, recalibration unification.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31DE7E-703C-491A-80A6-F3D282A00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718" y="96495"/>
            <a:ext cx="4492782" cy="2613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6A081D-1F34-4548-8AAB-83778F18FE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763399" y="5184396"/>
            <a:ext cx="6860320" cy="43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06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355E9-E6D7-6778-C52D-7D40F583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53935"/>
          </a:xfrm>
        </p:spPr>
        <p:txBody>
          <a:bodyPr/>
          <a:lstStyle/>
          <a:p>
            <a:r>
              <a:rPr lang="en-US" dirty="0"/>
              <a:t>Fun4All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59A15-C94B-E9E6-3140-F049C8F65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357553"/>
            <a:ext cx="8596668" cy="68380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191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F4596-7483-4785-9D32-C2F57AF1D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66194"/>
          </a:xfrm>
        </p:spPr>
        <p:txBody>
          <a:bodyPr/>
          <a:lstStyle/>
          <a:p>
            <a:r>
              <a:rPr lang="en-US" dirty="0"/>
              <a:t>A Remark about my Opinions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0B3C5-26C2-42D4-BB42-35D5C605D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2" y="766194"/>
            <a:ext cx="8596668" cy="6028889"/>
          </a:xfrm>
        </p:spPr>
        <p:txBody>
          <a:bodyPr/>
          <a:lstStyle/>
          <a:p>
            <a:r>
              <a:rPr lang="en-US" dirty="0"/>
              <a:t>This cat has opinions</a:t>
            </a:r>
          </a:p>
          <a:p>
            <a:r>
              <a:rPr lang="en-US" dirty="0"/>
              <a:t>Some of them are likely wrong.</a:t>
            </a:r>
          </a:p>
          <a:p>
            <a:r>
              <a:rPr lang="en-US" dirty="0"/>
              <a:t>All of them are:</a:t>
            </a:r>
          </a:p>
          <a:p>
            <a:pPr lvl="1"/>
            <a:r>
              <a:rPr lang="en-US" dirty="0"/>
              <a:t>Deeply considered</a:t>
            </a:r>
          </a:p>
          <a:p>
            <a:pPr lvl="1"/>
            <a:r>
              <a:rPr lang="en-US" dirty="0"/>
              <a:t>Evidence based</a:t>
            </a:r>
          </a:p>
          <a:p>
            <a:pPr lvl="1"/>
            <a:r>
              <a:rPr lang="en-US" dirty="0"/>
              <a:t>Evolving from personal experience of very successful and very unsuccessful paradigms applied to large collaborations.</a:t>
            </a:r>
          </a:p>
          <a:p>
            <a:endParaRPr lang="en-US" dirty="0"/>
          </a:p>
          <a:p>
            <a:r>
              <a:rPr lang="en-US" dirty="0"/>
              <a:t>I promise to:</a:t>
            </a:r>
          </a:p>
          <a:p>
            <a:pPr lvl="1"/>
            <a:r>
              <a:rPr lang="en-US" dirty="0"/>
              <a:t>Not be a fanboy of any particular existing code.</a:t>
            </a:r>
          </a:p>
          <a:p>
            <a:pPr lvl="1"/>
            <a:r>
              <a:rPr lang="en-US" dirty="0"/>
              <a:t>Not be a critic of any particular existing code.</a:t>
            </a:r>
          </a:p>
          <a:p>
            <a:pPr lvl="1"/>
            <a:r>
              <a:rPr lang="en-US" dirty="0"/>
              <a:t>Not hold back on which principles I consider productive or counter-productive.</a:t>
            </a:r>
          </a:p>
          <a:p>
            <a:pPr lvl="1"/>
            <a:r>
              <a:rPr lang="en-US" dirty="0"/>
              <a:t>Avoid “Not Invented Here”.</a:t>
            </a:r>
          </a:p>
          <a:p>
            <a:pPr lvl="1"/>
            <a:r>
              <a:rPr lang="en-US" dirty="0"/>
              <a:t>Try to define the likes of one of our cats.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FBFD7-E27F-49AD-B361-7583A9C9C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106" y="1"/>
            <a:ext cx="4278894" cy="2407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07894E-6A81-41CE-968F-8116B5FF0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530" y="3366083"/>
            <a:ext cx="3449698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9079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76A6D0E-204A-4B39-A99C-E703DED65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971" y="3052308"/>
            <a:ext cx="5821261" cy="3056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2F04C1-0E92-49EC-B5AA-20CC65F8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0694"/>
          </a:xfrm>
        </p:spPr>
        <p:txBody>
          <a:bodyPr/>
          <a:lstStyle/>
          <a:p>
            <a:r>
              <a:rPr lang="en-US" dirty="0"/>
              <a:t>Presentation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7AF0D-B183-4228-B278-0F75534B2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664" y="1170688"/>
            <a:ext cx="8596668" cy="3880773"/>
          </a:xfrm>
        </p:spPr>
        <p:txBody>
          <a:bodyPr/>
          <a:lstStyle/>
          <a:p>
            <a:r>
              <a:rPr lang="en-US" dirty="0"/>
              <a:t>Examples are the classic way to illustrate and clarify a point.</a:t>
            </a:r>
          </a:p>
          <a:p>
            <a:r>
              <a:rPr lang="en-US" dirty="0"/>
              <a:t>Examples are often mistaken for edicts.</a:t>
            </a:r>
          </a:p>
          <a:p>
            <a:r>
              <a:rPr lang="en-US" dirty="0"/>
              <a:t>Warning Label Strategy: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5F0E40-35D3-46A0-BBB2-670BFDF12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300" y="2441196"/>
            <a:ext cx="6789482" cy="3800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6590B1-F77D-4282-9059-7CC2D0E00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4813" y="0"/>
            <a:ext cx="1337187" cy="184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28BD9-EE09-4B25-BF2F-A2234CCCC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18" y="3218761"/>
            <a:ext cx="3722941" cy="2468551"/>
          </a:xfrm>
          <a:prstGeom prst="rect">
            <a:avLst/>
          </a:prstGeom>
          <a:ln>
            <a:solidFill>
              <a:srgbClr val="CC66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C1A2E0-D4F3-4EB3-A39D-9C402F8EEB2D}"/>
              </a:ext>
            </a:extLst>
          </p:cNvPr>
          <p:cNvSpPr txBox="1"/>
          <p:nvPr/>
        </p:nvSpPr>
        <p:spPr>
          <a:xfrm>
            <a:off x="1393498" y="2794098"/>
            <a:ext cx="213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general principle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703262-BDEA-4628-989B-177052D4E7EE}"/>
              </a:ext>
            </a:extLst>
          </p:cNvPr>
          <p:cNvSpPr txBox="1"/>
          <p:nvPr/>
        </p:nvSpPr>
        <p:spPr>
          <a:xfrm>
            <a:off x="7043999" y="2071864"/>
            <a:ext cx="310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Example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247097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1EBFD-C4F1-446D-AC60-D160A154B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21453"/>
          </a:xfrm>
        </p:spPr>
        <p:txBody>
          <a:bodyPr/>
          <a:lstStyle/>
          <a:p>
            <a:r>
              <a:rPr lang="en-US" dirty="0"/>
              <a:t>Social Engineering vs. “Dumb It Down”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D925E-52A4-443A-BD6F-F45297052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519" y="721453"/>
            <a:ext cx="8253630" cy="5848192"/>
          </a:xfrm>
        </p:spPr>
        <p:txBody>
          <a:bodyPr/>
          <a:lstStyle/>
          <a:p>
            <a:r>
              <a:rPr lang="en-US" dirty="0"/>
              <a:t>To my experience, a rapid development and low maintenance code base is not the result of a “dumb it down” campaign to make the user interface easier to understand.</a:t>
            </a:r>
          </a:p>
          <a:p>
            <a:r>
              <a:rPr lang="en-US" dirty="0"/>
              <a:t>Rather, rapid development and low maintenance is achieved by understanding the social engineering aspects of the code base and finding ways to adapt to the patterns of physicist developers.</a:t>
            </a:r>
          </a:p>
          <a:p>
            <a:endParaRPr lang="en-US" dirty="0"/>
          </a:p>
          <a:p>
            <a:r>
              <a:rPr lang="en-US" dirty="0"/>
              <a:t>Physicists as a user base are among the worst:</a:t>
            </a:r>
          </a:p>
          <a:p>
            <a:pPr lvl="1"/>
            <a:r>
              <a:rPr lang="en-US" dirty="0"/>
              <a:t>Smart</a:t>
            </a:r>
          </a:p>
          <a:p>
            <a:pPr lvl="1"/>
            <a:r>
              <a:rPr lang="en-US" dirty="0"/>
              <a:t>Hard working</a:t>
            </a:r>
          </a:p>
          <a:p>
            <a:pPr lvl="1"/>
            <a:r>
              <a:rPr lang="en-US" dirty="0"/>
              <a:t>Egotistical </a:t>
            </a:r>
          </a:p>
          <a:p>
            <a:pPr lvl="1"/>
            <a:r>
              <a:rPr lang="en-US" dirty="0"/>
              <a:t>Favor results over elegance.</a:t>
            </a:r>
          </a:p>
          <a:p>
            <a:pPr lvl="1"/>
            <a:r>
              <a:rPr lang="en-US" dirty="0"/>
              <a:t>Favor results over maintenance.</a:t>
            </a:r>
          </a:p>
          <a:p>
            <a:pPr lvl="1"/>
            <a:r>
              <a:rPr lang="en-US" dirty="0"/>
              <a:t>Not always experienced in code development.</a:t>
            </a:r>
          </a:p>
          <a:p>
            <a:pPr lvl="1"/>
            <a:r>
              <a:rPr lang="en-US" dirty="0"/>
              <a:t>In my opinion, </a:t>
            </a:r>
            <a:r>
              <a:rPr lang="en-US" dirty="0">
                <a:solidFill>
                  <a:srgbClr val="FF0000"/>
                </a:solidFill>
              </a:rPr>
              <a:t>they must be isolated from one another to limit their ability to do damage to themselves and their colleagues.</a:t>
            </a:r>
          </a:p>
        </p:txBody>
      </p:sp>
      <p:pic>
        <p:nvPicPr>
          <p:cNvPr id="1026" name="Picture 2" descr="The Simpsons called it... - Album on Imgur">
            <a:extLst>
              <a:ext uri="{FF2B5EF4-FFF2-40B4-BE49-F238E27FC236}">
                <a16:creationId xmlns:a16="http://schemas.microsoft.com/office/drawing/2014/main" id="{D5883B12-0F91-4632-AB47-D3B65F54C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583" y="794856"/>
            <a:ext cx="3493898" cy="5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124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6DBE9-ED6F-40E4-AB3D-92561D3CE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65527"/>
          </a:xfrm>
        </p:spPr>
        <p:txBody>
          <a:bodyPr/>
          <a:lstStyle/>
          <a:p>
            <a:r>
              <a:rPr lang="en-US" dirty="0"/>
              <a:t>Isolation-1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D5048-9A9D-4C94-8D18-50C1F5CBE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14" y="810806"/>
            <a:ext cx="8596668" cy="5564357"/>
          </a:xfrm>
        </p:spPr>
        <p:txBody>
          <a:bodyPr/>
          <a:lstStyle/>
          <a:p>
            <a:r>
              <a:rPr lang="en-US" dirty="0"/>
              <a:t>No file should require editing by more than one user:</a:t>
            </a:r>
          </a:p>
          <a:p>
            <a:pPr lvl="1"/>
            <a:r>
              <a:rPr lang="en-US" dirty="0"/>
              <a:t>Ordinary users never change a line in the core code.</a:t>
            </a:r>
          </a:p>
          <a:p>
            <a:pPr lvl="1"/>
            <a:r>
              <a:rPr lang="en-US" dirty="0"/>
              <a:t>Users never change lines in each others code.</a:t>
            </a:r>
          </a:p>
          <a:p>
            <a:pPr lvl="1"/>
            <a:endParaRPr lang="en-US" dirty="0"/>
          </a:p>
          <a:p>
            <a:r>
              <a:rPr lang="en-US" dirty="0"/>
              <a:t>The only 100% effective rule enforcer is the compiler.</a:t>
            </a:r>
          </a:p>
          <a:p>
            <a:r>
              <a:rPr lang="en-US" dirty="0"/>
              <a:t>A module base class can effectively isolate each user’s code:</a:t>
            </a:r>
          </a:p>
          <a:p>
            <a:pPr lvl="1"/>
            <a:r>
              <a:rPr lang="en-US" dirty="0"/>
              <a:t>The five basic calls (FBC) to make a module:</a:t>
            </a:r>
          </a:p>
          <a:p>
            <a:pPr lvl="2"/>
            <a:r>
              <a:rPr lang="en-US" dirty="0"/>
              <a:t>At the beginning of the analysis.</a:t>
            </a:r>
          </a:p>
          <a:p>
            <a:pPr lvl="2"/>
            <a:r>
              <a:rPr lang="en-US" dirty="0"/>
              <a:t>Each time a new run number begins.</a:t>
            </a:r>
          </a:p>
          <a:p>
            <a:pPr lvl="2"/>
            <a:r>
              <a:rPr lang="en-US" dirty="0"/>
              <a:t>Each time a new event is present in memory.</a:t>
            </a:r>
          </a:p>
          <a:p>
            <a:pPr lvl="2"/>
            <a:r>
              <a:rPr lang="en-US" dirty="0"/>
              <a:t>Each time a run ends.</a:t>
            </a:r>
          </a:p>
          <a:p>
            <a:pPr lvl="2"/>
            <a:r>
              <a:rPr lang="en-US" dirty="0"/>
              <a:t>At the very end of the analysis.</a:t>
            </a:r>
          </a:p>
          <a:p>
            <a:pPr lvl="1"/>
            <a:r>
              <a:rPr lang="en-US" dirty="0"/>
              <a:t>The user can ONLY see data if they inherit this interface.</a:t>
            </a:r>
          </a:p>
          <a:p>
            <a:pPr lvl="1"/>
            <a:r>
              <a:rPr lang="en-US" dirty="0"/>
              <a:t>The core code knows ZERO about the details or existence of ANY modules;</a:t>
            </a:r>
            <a:br>
              <a:rPr lang="en-US" dirty="0"/>
            </a:br>
            <a:r>
              <a:rPr lang="en-US" dirty="0"/>
              <a:t>the core code knows only the base class for modules.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248957-5D85-4121-B848-744DCF43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867" y="0"/>
            <a:ext cx="2740676" cy="2733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B7E846-E402-4917-B2C4-0B5ED4F7ED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38492" y="2659311"/>
            <a:ext cx="9701647" cy="386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28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F6490-72D2-9787-96DE-7F9A183CC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8269"/>
          </a:xfrm>
        </p:spPr>
        <p:txBody>
          <a:bodyPr/>
          <a:lstStyle/>
          <a:p>
            <a:r>
              <a:rPr lang="en-US" dirty="0"/>
              <a:t>Isolation-1 Implementation!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D8225-027F-81BA-B0D1-A8B12D7AB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2933" y="2876504"/>
            <a:ext cx="3881200" cy="36988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1400" dirty="0"/>
              <a:t>Notice that you can play with the module execution using return codes.</a:t>
            </a:r>
          </a:p>
          <a:p>
            <a:r>
              <a:rPr lang="en-US" sz="1400" dirty="0"/>
              <a:t>Meh code:</a:t>
            </a:r>
          </a:p>
          <a:p>
            <a:pPr lvl="1"/>
            <a:r>
              <a:rPr lang="en-US" sz="1200" dirty="0"/>
              <a:t>TpcReco *tpc = new TpcReco();</a:t>
            </a:r>
          </a:p>
          <a:p>
            <a:pPr lvl="1"/>
            <a:r>
              <a:rPr lang="en-US" sz="1200" dirty="0"/>
              <a:t>tpc-&gt;Something_Only_Tpcs_Do(WTF);</a:t>
            </a:r>
          </a:p>
          <a:p>
            <a:pPr lvl="1"/>
            <a:r>
              <a:rPr lang="en-US" sz="1200" dirty="0">
                <a:solidFill>
                  <a:srgbClr val="0070C0"/>
                </a:solidFill>
              </a:rPr>
              <a:t>se-&gt;registerSubsystem( tpc );</a:t>
            </a:r>
          </a:p>
          <a:p>
            <a:r>
              <a:rPr lang="en-US" sz="1400" dirty="0"/>
              <a:t>Good Code (</a:t>
            </a:r>
            <a:r>
              <a:rPr lang="en-US" sz="1400" dirty="0">
                <a:solidFill>
                  <a:srgbClr val="FF0000"/>
                </a:solidFill>
              </a:rPr>
              <a:t>Polymorphism</a:t>
            </a:r>
            <a:r>
              <a:rPr lang="en-US" sz="1400" dirty="0"/>
              <a:t>):</a:t>
            </a:r>
          </a:p>
          <a:p>
            <a:pPr lvl="1"/>
            <a:r>
              <a:rPr lang="en-US" sz="1200" dirty="0"/>
              <a:t>SubsysReco *tpc = new TpcReco();</a:t>
            </a:r>
          </a:p>
          <a:p>
            <a:pPr lvl="1"/>
            <a:r>
              <a:rPr lang="en-US" sz="1200" dirty="0">
                <a:solidFill>
                  <a:srgbClr val="0070C0"/>
                </a:solidFill>
              </a:rPr>
              <a:t>se-&gt;registerSubsystem( tpc );</a:t>
            </a:r>
          </a:p>
          <a:p>
            <a:r>
              <a:rPr lang="en-US" sz="1400" dirty="0"/>
              <a:t>Best Code (IMO):</a:t>
            </a:r>
          </a:p>
          <a:p>
            <a:pPr lvl="1"/>
            <a:r>
              <a:rPr lang="en-US" sz="1200" dirty="0">
                <a:solidFill>
                  <a:srgbClr val="0070C0"/>
                </a:solidFill>
              </a:rPr>
              <a:t>se-&gt;registerSubsystem( new TpcReco() );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22392D-0770-3A1B-312D-84ECD8FD7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77" y="635035"/>
            <a:ext cx="4591084" cy="615319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AB22413-5AB4-36E1-E84D-03A8441C4CA3}"/>
              </a:ext>
            </a:extLst>
          </p:cNvPr>
          <p:cNvSpPr/>
          <p:nvPr/>
        </p:nvSpPr>
        <p:spPr>
          <a:xfrm>
            <a:off x="3379124" y="3262745"/>
            <a:ext cx="399011" cy="3990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2295F7-77F5-8AE9-A872-1FC632D6334F}"/>
              </a:ext>
            </a:extLst>
          </p:cNvPr>
          <p:cNvSpPr/>
          <p:nvPr/>
        </p:nvSpPr>
        <p:spPr>
          <a:xfrm>
            <a:off x="3535680" y="4130039"/>
            <a:ext cx="399011" cy="3990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36FF0F-BA3F-4BA0-5F93-E3C99A7981FA}"/>
              </a:ext>
            </a:extLst>
          </p:cNvPr>
          <p:cNvSpPr/>
          <p:nvPr/>
        </p:nvSpPr>
        <p:spPr>
          <a:xfrm>
            <a:off x="3778135" y="4825981"/>
            <a:ext cx="399011" cy="3990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E28B9B8-A084-618E-1A28-95FA46250B00}"/>
              </a:ext>
            </a:extLst>
          </p:cNvPr>
          <p:cNvSpPr/>
          <p:nvPr/>
        </p:nvSpPr>
        <p:spPr>
          <a:xfrm>
            <a:off x="3431849" y="5357552"/>
            <a:ext cx="692571" cy="3990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B22000-A313-B968-E448-D1B1640C9AE3}"/>
              </a:ext>
            </a:extLst>
          </p:cNvPr>
          <p:cNvSpPr/>
          <p:nvPr/>
        </p:nvSpPr>
        <p:spPr>
          <a:xfrm>
            <a:off x="3232343" y="2249978"/>
            <a:ext cx="399011" cy="3990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141E6D-0BD0-2758-6CEE-EE7342D9D0A6}"/>
              </a:ext>
            </a:extLst>
          </p:cNvPr>
          <p:cNvSpPr/>
          <p:nvPr/>
        </p:nvSpPr>
        <p:spPr>
          <a:xfrm>
            <a:off x="3251739" y="1662989"/>
            <a:ext cx="399011" cy="3990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7E2A13-36A8-8BA9-AC51-9754CDBFF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196" y="316828"/>
            <a:ext cx="5219738" cy="231459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7D6FCC2-BF35-95AB-AAF9-895045027415}"/>
              </a:ext>
            </a:extLst>
          </p:cNvPr>
          <p:cNvSpPr/>
          <p:nvPr/>
        </p:nvSpPr>
        <p:spPr>
          <a:xfrm>
            <a:off x="6054358" y="720880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F23A14D-8688-5157-17A8-D9E1AB6D6F72}"/>
              </a:ext>
            </a:extLst>
          </p:cNvPr>
          <p:cNvSpPr/>
          <p:nvPr/>
        </p:nvSpPr>
        <p:spPr>
          <a:xfrm>
            <a:off x="6054358" y="1103812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0E3FA9-D794-2B00-08C1-4D0474F18F22}"/>
              </a:ext>
            </a:extLst>
          </p:cNvPr>
          <p:cNvSpPr/>
          <p:nvPr/>
        </p:nvSpPr>
        <p:spPr>
          <a:xfrm>
            <a:off x="6054358" y="1486744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725A2A8-FD0D-F17C-0536-08309E2A2881}"/>
              </a:ext>
            </a:extLst>
          </p:cNvPr>
          <p:cNvSpPr/>
          <p:nvPr/>
        </p:nvSpPr>
        <p:spPr>
          <a:xfrm>
            <a:off x="6054358" y="1869676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98C1C2-3851-2228-B888-B33B41D19384}"/>
              </a:ext>
            </a:extLst>
          </p:cNvPr>
          <p:cNvSpPr/>
          <p:nvPr/>
        </p:nvSpPr>
        <p:spPr>
          <a:xfrm>
            <a:off x="6054358" y="2252609"/>
            <a:ext cx="323637" cy="3329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E3B0CE-2D0C-B3E4-0049-7715B8D54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074" y="2876504"/>
            <a:ext cx="2603404" cy="35724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9833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B466-0BE3-45E7-9F42-163C4E31B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48749"/>
          </a:xfrm>
        </p:spPr>
        <p:txBody>
          <a:bodyPr/>
          <a:lstStyle/>
          <a:p>
            <a:r>
              <a:rPr lang="en-US" dirty="0"/>
              <a:t>Isolation-2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925BF-0D2E-47E0-AE32-EBD7D8555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90" y="2796325"/>
            <a:ext cx="8596668" cy="4039303"/>
          </a:xfrm>
        </p:spPr>
        <p:txBody>
          <a:bodyPr/>
          <a:lstStyle/>
          <a:p>
            <a:r>
              <a:rPr lang="en-US" dirty="0"/>
              <a:t>Encouragement by example that one or few modules:</a:t>
            </a:r>
          </a:p>
          <a:p>
            <a:pPr lvl="1"/>
            <a:r>
              <a:rPr lang="en-US" dirty="0"/>
              <a:t>Reside in a particular directory.</a:t>
            </a:r>
          </a:p>
          <a:p>
            <a:pPr lvl="1"/>
            <a:r>
              <a:rPr lang="en-US" dirty="0"/>
              <a:t>Make their own *.so</a:t>
            </a:r>
          </a:p>
          <a:p>
            <a:pPr lvl="1"/>
            <a:r>
              <a:rPr lang="en-US" dirty="0"/>
              <a:t>Load shared objects at run time.</a:t>
            </a:r>
          </a:p>
          <a:p>
            <a:r>
              <a:rPr lang="en-US" dirty="0"/>
              <a:t>Assists dramatically the rapid development goal</a:t>
            </a:r>
          </a:p>
          <a:p>
            <a:pPr lvl="1"/>
            <a:r>
              <a:rPr lang="en-US" dirty="0"/>
              <a:t>I only recompile a tiny bit of the code.</a:t>
            </a:r>
          </a:p>
          <a:p>
            <a:pPr lvl="1"/>
            <a:r>
              <a:rPr lang="en-US" dirty="0"/>
              <a:t>I load main library for everything except my local development lib.</a:t>
            </a:r>
          </a:p>
          <a:p>
            <a:pPr lvl="1"/>
            <a:r>
              <a:rPr lang="en-US" dirty="0"/>
              <a:t>Development cycle is fast:</a:t>
            </a:r>
          </a:p>
          <a:p>
            <a:pPr lvl="2"/>
            <a:r>
              <a:rPr lang="en-US" dirty="0"/>
              <a:t>Edit/compile/try/repeat</a:t>
            </a:r>
          </a:p>
          <a:p>
            <a:r>
              <a:rPr lang="en-US" dirty="0"/>
              <a:t>My personal ideal is that root remains “as distributed” and ALL the experiment code base is loaded at runtime.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0F78E9-237E-4BE8-9CF3-9597696B9C5B}"/>
              </a:ext>
            </a:extLst>
          </p:cNvPr>
          <p:cNvSpPr/>
          <p:nvPr/>
        </p:nvSpPr>
        <p:spPr>
          <a:xfrm>
            <a:off x="396303" y="1096160"/>
            <a:ext cx="1031846" cy="335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blah.so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C7B95D-85B5-4573-8C17-D666E6F95EFB}"/>
              </a:ext>
            </a:extLst>
          </p:cNvPr>
          <p:cNvSpPr/>
          <p:nvPr/>
        </p:nvSpPr>
        <p:spPr>
          <a:xfrm>
            <a:off x="548703" y="1248560"/>
            <a:ext cx="1031846" cy="335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blah.so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A1F9B8-B6B1-4F9F-BF7D-510DC0265869}"/>
              </a:ext>
            </a:extLst>
          </p:cNvPr>
          <p:cNvSpPr/>
          <p:nvPr/>
        </p:nvSpPr>
        <p:spPr>
          <a:xfrm>
            <a:off x="701103" y="1400960"/>
            <a:ext cx="1031846" cy="335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blah.so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C47E03-25E6-46F8-B959-4B1184AABF7F}"/>
              </a:ext>
            </a:extLst>
          </p:cNvPr>
          <p:cNvSpPr/>
          <p:nvPr/>
        </p:nvSpPr>
        <p:spPr>
          <a:xfrm>
            <a:off x="853503" y="1553360"/>
            <a:ext cx="1031846" cy="335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blah.so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2DA532-0C28-4AD5-AC58-9855B246A70E}"/>
              </a:ext>
            </a:extLst>
          </p:cNvPr>
          <p:cNvSpPr/>
          <p:nvPr/>
        </p:nvSpPr>
        <p:spPr>
          <a:xfrm>
            <a:off x="1005903" y="1705760"/>
            <a:ext cx="1031846" cy="335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blah.so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BB8D51-A26C-4EA1-AF80-9F24F60E9B38}"/>
              </a:ext>
            </a:extLst>
          </p:cNvPr>
          <p:cNvSpPr/>
          <p:nvPr/>
        </p:nvSpPr>
        <p:spPr>
          <a:xfrm>
            <a:off x="1158303" y="1858160"/>
            <a:ext cx="1031846" cy="335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blah.so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EFBABA-088B-4172-860C-CEA6670C0DB3}"/>
              </a:ext>
            </a:extLst>
          </p:cNvPr>
          <p:cNvSpPr/>
          <p:nvPr/>
        </p:nvSpPr>
        <p:spPr>
          <a:xfrm>
            <a:off x="1310703" y="2010560"/>
            <a:ext cx="1031846" cy="335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blah.so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7D0AB3-D434-4FCA-AEC6-EF74127689D7}"/>
              </a:ext>
            </a:extLst>
          </p:cNvPr>
          <p:cNvSpPr/>
          <p:nvPr/>
        </p:nvSpPr>
        <p:spPr>
          <a:xfrm>
            <a:off x="1463103" y="2162960"/>
            <a:ext cx="1031846" cy="335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blah.so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18756-C30C-4C69-9106-E9417A0F3A6E}"/>
              </a:ext>
            </a:extLst>
          </p:cNvPr>
          <p:cNvSpPr/>
          <p:nvPr/>
        </p:nvSpPr>
        <p:spPr>
          <a:xfrm>
            <a:off x="1615503" y="2315360"/>
            <a:ext cx="1031846" cy="335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blah.so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1FB8405C-8179-4532-B1C8-2791EAA02A2E}"/>
              </a:ext>
            </a:extLst>
          </p:cNvPr>
          <p:cNvSpPr/>
          <p:nvPr/>
        </p:nvSpPr>
        <p:spPr>
          <a:xfrm>
            <a:off x="2799749" y="1096160"/>
            <a:ext cx="230948" cy="153937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8D9FCF-46A3-4D9F-BFD4-7A7A1933C599}"/>
              </a:ext>
            </a:extLst>
          </p:cNvPr>
          <p:cNvSpPr/>
          <p:nvPr/>
        </p:nvSpPr>
        <p:spPr>
          <a:xfrm>
            <a:off x="3104548" y="1708555"/>
            <a:ext cx="1635231" cy="33555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OneModule.so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EB17920-D943-4068-970F-238995D6EA91}"/>
              </a:ext>
            </a:extLst>
          </p:cNvPr>
          <p:cNvSpPr/>
          <p:nvPr/>
        </p:nvSpPr>
        <p:spPr>
          <a:xfrm>
            <a:off x="5352484" y="1631223"/>
            <a:ext cx="2726114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$LD_LIBRARY_PATH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9DE92D5-0A49-4D56-BD95-0C82A6D67A6F}"/>
              </a:ext>
            </a:extLst>
          </p:cNvPr>
          <p:cNvSpPr/>
          <p:nvPr/>
        </p:nvSpPr>
        <p:spPr>
          <a:xfrm>
            <a:off x="8380896" y="1332449"/>
            <a:ext cx="2539844" cy="10668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plain root distribution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1B4BB7-155F-4C1C-A0B3-D1EB1E81706E}"/>
              </a:ext>
            </a:extLst>
          </p:cNvPr>
          <p:cNvSpPr txBox="1"/>
          <p:nvPr/>
        </p:nvSpPr>
        <p:spPr>
          <a:xfrm>
            <a:off x="548703" y="686176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Common code base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DF4E6B-38D3-4D0F-8087-36E6CF2B4280}"/>
              </a:ext>
            </a:extLst>
          </p:cNvPr>
          <p:cNvSpPr txBox="1"/>
          <p:nvPr/>
        </p:nvSpPr>
        <p:spPr>
          <a:xfrm>
            <a:off x="4097497" y="1265122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User working in isolation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9A766C-F702-44CD-8883-8E493277FBBE}"/>
              </a:ext>
            </a:extLst>
          </p:cNvPr>
          <p:cNvSpPr txBox="1"/>
          <p:nvPr/>
        </p:nvSpPr>
        <p:spPr>
          <a:xfrm>
            <a:off x="8519739" y="932577"/>
            <a:ext cx="22621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Un-adulterated root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5C6571-613B-472C-BE18-00ABC1386CAC}"/>
              </a:ext>
            </a:extLst>
          </p:cNvPr>
          <p:cNvSpPr txBox="1"/>
          <p:nvPr/>
        </p:nvSpPr>
        <p:spPr>
          <a:xfrm>
            <a:off x="8380896" y="3678401"/>
            <a:ext cx="374679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Works robustly with 100s of users coding simultaneously, so long as their contribution is fully isolated.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4BE7E1E-C51F-4CAE-B195-21BF4682E6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51002"/>
            <a:ext cx="12337554" cy="702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89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936E4-9A7A-0FBA-1D1F-B882B2C9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A416-1715-4F9E-02EA-C32B8D07C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8269"/>
          </a:xfrm>
        </p:spPr>
        <p:txBody>
          <a:bodyPr/>
          <a:lstStyle/>
          <a:p>
            <a:r>
              <a:rPr lang="en-US" dirty="0"/>
              <a:t>Isolation-2 Implementation!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0B56AC5-CE29-0600-694A-20A357214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63" y="4556457"/>
            <a:ext cx="5770437" cy="223088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Nominally:</a:t>
            </a:r>
          </a:p>
          <a:p>
            <a:r>
              <a:rPr lang="en-US" dirty="0"/>
              <a:t>Each of the bottom directories makes one *.so</a:t>
            </a:r>
          </a:p>
          <a:p>
            <a:r>
              <a:rPr lang="en-US" dirty="0"/>
              <a:t>Each directory kind of belongs to “one subsystem”.</a:t>
            </a:r>
          </a:p>
          <a:p>
            <a:pPr marL="0" indent="0">
              <a:buNone/>
            </a:pPr>
            <a:r>
              <a:rPr lang="en-US" dirty="0"/>
              <a:t>Rule of Thumb:</a:t>
            </a:r>
          </a:p>
          <a:p>
            <a:r>
              <a:rPr lang="en-US" dirty="0"/>
              <a:t>Only the compiler is effective at enforcing standards.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A3EE22-CD8B-A9FD-0764-49B382DC4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63" y="1854085"/>
            <a:ext cx="5181638" cy="25146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7F83C1-F8F7-E72A-4FDC-41307B096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63" y="1207680"/>
            <a:ext cx="5553116" cy="4857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642EC5-13A9-3238-352C-7908BBB05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63" y="766572"/>
            <a:ext cx="2676545" cy="3238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CDBB60-D124-01FA-A1D7-8C99DD003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772" y="766572"/>
            <a:ext cx="5771353" cy="40441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5943AA1-DC21-0FDC-DB0A-3AAB2F16A79F}"/>
              </a:ext>
            </a:extLst>
          </p:cNvPr>
          <p:cNvSpPr txBox="1"/>
          <p:nvPr/>
        </p:nvSpPr>
        <p:spPr>
          <a:xfrm>
            <a:off x="6317714" y="195245"/>
            <a:ext cx="473405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$LD_LIBRARY_PATH is List of directories to find libraries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E60028-0CC5-BD1B-FE32-308B686CB2FA}"/>
              </a:ext>
            </a:extLst>
          </p:cNvPr>
          <p:cNvCxnSpPr>
            <a:stCxn id="28" idx="2"/>
          </p:cNvCxnSpPr>
          <p:nvPr/>
        </p:nvCxnSpPr>
        <p:spPr>
          <a:xfrm>
            <a:off x="8684743" y="503022"/>
            <a:ext cx="214032" cy="1952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5797098-839D-B529-B8E8-2B37C4D4887A}"/>
              </a:ext>
            </a:extLst>
          </p:cNvPr>
          <p:cNvSpPr txBox="1"/>
          <p:nvPr/>
        </p:nvSpPr>
        <p:spPr>
          <a:xfrm>
            <a:off x="6159772" y="4969019"/>
            <a:ext cx="286874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One such directory full of Blah.so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7ADFDD2-99EA-8018-FD20-0019DBEB76ED}"/>
              </a:ext>
            </a:extLst>
          </p:cNvPr>
          <p:cNvCxnSpPr>
            <a:stCxn id="31" idx="0"/>
          </p:cNvCxnSpPr>
          <p:nvPr/>
        </p:nvCxnSpPr>
        <p:spPr>
          <a:xfrm flipV="1">
            <a:off x="7594146" y="4810731"/>
            <a:ext cx="203192" cy="1582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D6D3363-330F-22F5-7BCA-86030EE5E6E2}"/>
              </a:ext>
            </a:extLst>
          </p:cNvPr>
          <p:cNvSpPr txBox="1"/>
          <p:nvPr/>
        </p:nvSpPr>
        <p:spPr>
          <a:xfrm>
            <a:off x="3002108" y="547755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Beautiful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902ACF-C66D-5CB7-E7FC-4356A4EA1AC8}"/>
              </a:ext>
            </a:extLst>
          </p:cNvPr>
          <p:cNvSpPr txBox="1"/>
          <p:nvPr/>
        </p:nvSpPr>
        <p:spPr>
          <a:xfrm>
            <a:off x="4790551" y="4007857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WTF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8149F2-79DE-296D-6A1D-37130B4A251F}"/>
              </a:ext>
            </a:extLst>
          </p:cNvPr>
          <p:cNvSpPr txBox="1"/>
          <p:nvPr/>
        </p:nvSpPr>
        <p:spPr>
          <a:xfrm>
            <a:off x="4294678" y="862388"/>
            <a:ext cx="81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Pretty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94525F2-6863-6879-87D4-18497AD16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1467" y="5058888"/>
            <a:ext cx="2686070" cy="17430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827C42F-1840-275B-71E7-CA5AC1AFCC6C}"/>
              </a:ext>
            </a:extLst>
          </p:cNvPr>
          <p:cNvSpPr txBox="1"/>
          <p:nvPr/>
        </p:nvSpPr>
        <p:spPr>
          <a:xfrm>
            <a:off x="6887136" y="5776543"/>
            <a:ext cx="201163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Adding Blah.so to root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23346E8-7A02-E280-D5E1-BCB9FA843BFE}"/>
              </a:ext>
            </a:extLst>
          </p:cNvPr>
          <p:cNvCxnSpPr>
            <a:stCxn id="39" idx="3"/>
          </p:cNvCxnSpPr>
          <p:nvPr/>
        </p:nvCxnSpPr>
        <p:spPr>
          <a:xfrm>
            <a:off x="8898775" y="5930432"/>
            <a:ext cx="41979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47195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743</TotalTime>
  <Words>2529</Words>
  <Application>Microsoft Office PowerPoint</Application>
  <PresentationFormat>Widescreen</PresentationFormat>
  <Paragraphs>328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Trebuchet MS</vt:lpstr>
      <vt:lpstr>Wingdings</vt:lpstr>
      <vt:lpstr>Wingdings 3</vt:lpstr>
      <vt:lpstr>Facet</vt:lpstr>
      <vt:lpstr>EIC Software Town Hall &amp; Fun4All Basics</vt:lpstr>
      <vt:lpstr>Why a Town Hall?</vt:lpstr>
      <vt:lpstr>A Remark about my Opinions</vt:lpstr>
      <vt:lpstr>Presentation Format</vt:lpstr>
      <vt:lpstr>Social Engineering vs. “Dumb It Down”</vt:lpstr>
      <vt:lpstr>Isolation-1</vt:lpstr>
      <vt:lpstr>Isolation-1 Implementation!</vt:lpstr>
      <vt:lpstr>Isolation-2</vt:lpstr>
      <vt:lpstr>Isolation-2 Implementation!</vt:lpstr>
      <vt:lpstr>Resources Available to User Code</vt:lpstr>
      <vt:lpstr>Singleton Factory</vt:lpstr>
      <vt:lpstr>The “Repository” implemented as a Linked List Tree</vt:lpstr>
      <vt:lpstr>How to find “stuff” already in the Node Tree</vt:lpstr>
      <vt:lpstr>How to put “stuff” into the Node Tree</vt:lpstr>
      <vt:lpstr>“Repository” Comments</vt:lpstr>
      <vt:lpstr>Schema Evolution</vt:lpstr>
      <vt:lpstr>sPHENIX Schema Evolution</vt:lpstr>
      <vt:lpstr>Random Comments</vt:lpstr>
      <vt:lpstr>Fun4All Overview</vt:lpstr>
      <vt:lpstr>Advanced use of an Output Manager</vt:lpstr>
      <vt:lpstr>How to filter the laser flash events</vt:lpstr>
      <vt:lpstr>Summary</vt:lpstr>
      <vt:lpstr>Fun4All Basics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IP6 Software Town Hall</dc:title>
  <dc:creator>Thomas Hemmick</dc:creator>
  <cp:lastModifiedBy>Tom Hemmick</cp:lastModifiedBy>
  <cp:revision>36</cp:revision>
  <dcterms:created xsi:type="dcterms:W3CDTF">2021-04-19T14:20:42Z</dcterms:created>
  <dcterms:modified xsi:type="dcterms:W3CDTF">2026-04-16T16:12:37Z</dcterms:modified>
</cp:coreProperties>
</file>