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37"/>
  </p:notesMasterIdLst>
  <p:sldIdLst>
    <p:sldId id="256" r:id="rId2"/>
    <p:sldId id="295" r:id="rId3"/>
    <p:sldId id="259" r:id="rId4"/>
    <p:sldId id="260" r:id="rId5"/>
    <p:sldId id="292" r:id="rId6"/>
    <p:sldId id="296" r:id="rId7"/>
    <p:sldId id="261" r:id="rId8"/>
    <p:sldId id="262" r:id="rId9"/>
    <p:sldId id="263" r:id="rId10"/>
    <p:sldId id="297" r:id="rId11"/>
    <p:sldId id="265" r:id="rId12"/>
    <p:sldId id="264" r:id="rId13"/>
    <p:sldId id="268" r:id="rId14"/>
    <p:sldId id="270" r:id="rId15"/>
    <p:sldId id="269" r:id="rId16"/>
    <p:sldId id="271" r:id="rId17"/>
    <p:sldId id="299" r:id="rId18"/>
    <p:sldId id="276" r:id="rId19"/>
    <p:sldId id="288" r:id="rId20"/>
    <p:sldId id="315" r:id="rId21"/>
    <p:sldId id="316" r:id="rId22"/>
    <p:sldId id="289" r:id="rId23"/>
    <p:sldId id="300" r:id="rId24"/>
    <p:sldId id="301" r:id="rId25"/>
    <p:sldId id="308" r:id="rId26"/>
    <p:sldId id="302" r:id="rId27"/>
    <p:sldId id="303" r:id="rId28"/>
    <p:sldId id="312" r:id="rId29"/>
    <p:sldId id="313" r:id="rId30"/>
    <p:sldId id="314" r:id="rId31"/>
    <p:sldId id="304" r:id="rId32"/>
    <p:sldId id="310" r:id="rId33"/>
    <p:sldId id="305" r:id="rId34"/>
    <p:sldId id="311" r:id="rId35"/>
    <p:sldId id="307"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ECF6"/>
    <a:srgbClr val="FF6600"/>
    <a:srgbClr val="65B68C"/>
    <a:srgbClr val="B5E61D"/>
    <a:srgbClr val="97CBD5"/>
    <a:srgbClr val="1E434A"/>
    <a:srgbClr val="FFAEC9"/>
    <a:srgbClr val="2B616C"/>
    <a:srgbClr val="3A5A7D"/>
    <a:srgbClr val="E4E17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5078C24-535B-47D4-A6D2-6D1F4C72D58A}" v="68" dt="2026-10-22T12:20:17.21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4774" autoAdjust="0"/>
  </p:normalViewPr>
  <p:slideViewPr>
    <p:cSldViewPr snapToGrid="0" snapToObjects="1">
      <p:cViewPr varScale="1">
        <p:scale>
          <a:sx n="70" d="100"/>
          <a:sy n="70" d="100"/>
        </p:scale>
        <p:origin x="1123"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uang, Yi" userId="25483bf3-d6f5-4fc6-ba61-8f841aefc706" providerId="ADAL" clId="{54A69129-BD59-42BA-ADA7-7D242C761881}"/>
    <pc:docChg chg="undo custSel addSld delSld modSld">
      <pc:chgData name="Huang, Yi" userId="25483bf3-d6f5-4fc6-ba61-8f841aefc706" providerId="ADAL" clId="{54A69129-BD59-42BA-ADA7-7D242C761881}" dt="2026-10-22T12:32:00.411" v="1412" actId="20577"/>
      <pc:docMkLst>
        <pc:docMk/>
      </pc:docMkLst>
      <pc:sldChg chg="modSp mod">
        <pc:chgData name="Huang, Yi" userId="25483bf3-d6f5-4fc6-ba61-8f841aefc706" providerId="ADAL" clId="{54A69129-BD59-42BA-ADA7-7D242C761881}" dt="2026-10-22T12:32:00.411" v="1412" actId="20577"/>
        <pc:sldMkLst>
          <pc:docMk/>
          <pc:sldMk cId="2246755923" sldId="256"/>
        </pc:sldMkLst>
        <pc:spChg chg="mod">
          <ac:chgData name="Huang, Yi" userId="25483bf3-d6f5-4fc6-ba61-8f841aefc706" providerId="ADAL" clId="{54A69129-BD59-42BA-ADA7-7D242C761881}" dt="2026-10-22T12:31:37.973" v="1351" actId="20577"/>
          <ac:spMkLst>
            <pc:docMk/>
            <pc:sldMk cId="2246755923" sldId="256"/>
            <ac:spMk id="3" creationId="{FDB0E14B-6889-F849-8A8C-D01D7C36038D}"/>
          </ac:spMkLst>
        </pc:spChg>
        <pc:spChg chg="mod">
          <ac:chgData name="Huang, Yi" userId="25483bf3-d6f5-4fc6-ba61-8f841aefc706" providerId="ADAL" clId="{54A69129-BD59-42BA-ADA7-7D242C761881}" dt="2026-10-22T12:32:00.411" v="1412" actId="20577"/>
          <ac:spMkLst>
            <pc:docMk/>
            <pc:sldMk cId="2246755923" sldId="256"/>
            <ac:spMk id="4" creationId="{BD0F4563-AB5E-1F4E-B28C-08AC1323034C}"/>
          </ac:spMkLst>
        </pc:spChg>
      </pc:sldChg>
      <pc:sldChg chg="addSp delSp modSp mod modAnim">
        <pc:chgData name="Huang, Yi" userId="25483bf3-d6f5-4fc6-ba61-8f841aefc706" providerId="ADAL" clId="{54A69129-BD59-42BA-ADA7-7D242C761881}" dt="2026-10-22T11:33:43.330" v="116" actId="1076"/>
        <pc:sldMkLst>
          <pc:docMk/>
          <pc:sldMk cId="1922968966" sldId="263"/>
        </pc:sldMkLst>
        <pc:spChg chg="add del">
          <ac:chgData name="Huang, Yi" userId="25483bf3-d6f5-4fc6-ba61-8f841aefc706" providerId="ADAL" clId="{54A69129-BD59-42BA-ADA7-7D242C761881}" dt="2026-10-22T11:23:26.578" v="1" actId="11529"/>
          <ac:spMkLst>
            <pc:docMk/>
            <pc:sldMk cId="1922968966" sldId="263"/>
            <ac:spMk id="2" creationId="{9A313D0F-FE20-DCCF-7E7C-C0D3FF8AEA6A}"/>
          </ac:spMkLst>
        </pc:spChg>
        <pc:spChg chg="add del">
          <ac:chgData name="Huang, Yi" userId="25483bf3-d6f5-4fc6-ba61-8f841aefc706" providerId="ADAL" clId="{54A69129-BD59-42BA-ADA7-7D242C761881}" dt="2026-10-22T11:23:54.882" v="3" actId="478"/>
          <ac:spMkLst>
            <pc:docMk/>
            <pc:sldMk cId="1922968966" sldId="263"/>
            <ac:spMk id="5" creationId="{D86A5449-F7D5-1DAC-733D-A4F719643A5F}"/>
          </ac:spMkLst>
        </pc:spChg>
        <pc:spChg chg="add del">
          <ac:chgData name="Huang, Yi" userId="25483bf3-d6f5-4fc6-ba61-8f841aefc706" providerId="ADAL" clId="{54A69129-BD59-42BA-ADA7-7D242C761881}" dt="2026-10-22T11:24:10.347" v="5" actId="11529"/>
          <ac:spMkLst>
            <pc:docMk/>
            <pc:sldMk cId="1922968966" sldId="263"/>
            <ac:spMk id="6" creationId="{101356C3-C606-2222-7734-11890A333F87}"/>
          </ac:spMkLst>
        </pc:spChg>
        <pc:spChg chg="add del">
          <ac:chgData name="Huang, Yi" userId="25483bf3-d6f5-4fc6-ba61-8f841aefc706" providerId="ADAL" clId="{54A69129-BD59-42BA-ADA7-7D242C761881}" dt="2026-10-22T11:24:47.185" v="7" actId="478"/>
          <ac:spMkLst>
            <pc:docMk/>
            <pc:sldMk cId="1922968966" sldId="263"/>
            <ac:spMk id="9" creationId="{0C76A4AD-9626-F960-3FA7-3A494D063EFA}"/>
          </ac:spMkLst>
        </pc:spChg>
        <pc:spChg chg="add del mod">
          <ac:chgData name="Huang, Yi" userId="25483bf3-d6f5-4fc6-ba61-8f841aefc706" providerId="ADAL" clId="{54A69129-BD59-42BA-ADA7-7D242C761881}" dt="2026-10-22T11:26:45.285" v="20" actId="478"/>
          <ac:spMkLst>
            <pc:docMk/>
            <pc:sldMk cId="1922968966" sldId="263"/>
            <ac:spMk id="10" creationId="{B3CC3EDA-035C-0A2D-CE8B-831434FBDC86}"/>
          </ac:spMkLst>
        </pc:spChg>
        <pc:spChg chg="add del">
          <ac:chgData name="Huang, Yi" userId="25483bf3-d6f5-4fc6-ba61-8f841aefc706" providerId="ADAL" clId="{54A69129-BD59-42BA-ADA7-7D242C761881}" dt="2026-10-22T11:26:27.461" v="16" actId="22"/>
          <ac:spMkLst>
            <pc:docMk/>
            <pc:sldMk cId="1922968966" sldId="263"/>
            <ac:spMk id="12" creationId="{B4760D6E-7461-9440-C923-4A2EED759FF3}"/>
          </ac:spMkLst>
        </pc:spChg>
        <pc:spChg chg="add mod">
          <ac:chgData name="Huang, Yi" userId="25483bf3-d6f5-4fc6-ba61-8f841aefc706" providerId="ADAL" clId="{54A69129-BD59-42BA-ADA7-7D242C761881}" dt="2026-10-22T11:30:40.801" v="99" actId="14100"/>
          <ac:spMkLst>
            <pc:docMk/>
            <pc:sldMk cId="1922968966" sldId="263"/>
            <ac:spMk id="15" creationId="{26396700-4533-9FE1-51A5-17B6023EC446}"/>
          </ac:spMkLst>
        </pc:spChg>
        <pc:picChg chg="add mod modCrop">
          <ac:chgData name="Huang, Yi" userId="25483bf3-d6f5-4fc6-ba61-8f841aefc706" providerId="ADAL" clId="{54A69129-BD59-42BA-ADA7-7D242C761881}" dt="2026-10-22T11:33:43.330" v="116" actId="1076"/>
          <ac:picMkLst>
            <pc:docMk/>
            <pc:sldMk cId="1922968966" sldId="263"/>
            <ac:picMk id="14" creationId="{9DBBD142-2EF8-FBC7-6212-254886117584}"/>
          </ac:picMkLst>
        </pc:picChg>
      </pc:sldChg>
      <pc:sldChg chg="del">
        <pc:chgData name="Huang, Yi" userId="25483bf3-d6f5-4fc6-ba61-8f841aefc706" providerId="ADAL" clId="{54A69129-BD59-42BA-ADA7-7D242C761881}" dt="2026-10-22T11:48:01.223" v="471" actId="47"/>
        <pc:sldMkLst>
          <pc:docMk/>
          <pc:sldMk cId="3080237755" sldId="272"/>
        </pc:sldMkLst>
      </pc:sldChg>
      <pc:sldChg chg="del">
        <pc:chgData name="Huang, Yi" userId="25483bf3-d6f5-4fc6-ba61-8f841aefc706" providerId="ADAL" clId="{54A69129-BD59-42BA-ADA7-7D242C761881}" dt="2026-10-22T11:48:01.223" v="471" actId="47"/>
        <pc:sldMkLst>
          <pc:docMk/>
          <pc:sldMk cId="321943735" sldId="274"/>
        </pc:sldMkLst>
      </pc:sldChg>
      <pc:sldChg chg="addSp delSp modSp mod modAnim">
        <pc:chgData name="Huang, Yi" userId="25483bf3-d6f5-4fc6-ba61-8f841aefc706" providerId="ADAL" clId="{54A69129-BD59-42BA-ADA7-7D242C761881}" dt="2026-10-22T11:41:28.546" v="177"/>
        <pc:sldMkLst>
          <pc:docMk/>
          <pc:sldMk cId="1592129289" sldId="288"/>
        </pc:sldMkLst>
        <pc:spChg chg="del">
          <ac:chgData name="Huang, Yi" userId="25483bf3-d6f5-4fc6-ba61-8f841aefc706" providerId="ADAL" clId="{54A69129-BD59-42BA-ADA7-7D242C761881}" dt="2026-10-22T11:37:24.341" v="123" actId="478"/>
          <ac:spMkLst>
            <pc:docMk/>
            <pc:sldMk cId="1592129289" sldId="288"/>
            <ac:spMk id="4" creationId="{E785A8CF-5AF3-214E-91FF-F6C3B16E3026}"/>
          </ac:spMkLst>
        </pc:spChg>
        <pc:spChg chg="add mod topLvl">
          <ac:chgData name="Huang, Yi" userId="25483bf3-d6f5-4fc6-ba61-8f841aefc706" providerId="ADAL" clId="{54A69129-BD59-42BA-ADA7-7D242C761881}" dt="2026-10-22T11:41:06.816" v="174" actId="165"/>
          <ac:spMkLst>
            <pc:docMk/>
            <pc:sldMk cId="1592129289" sldId="288"/>
            <ac:spMk id="8" creationId="{8725560B-BD4A-8320-7C46-DCFDD707F8B5}"/>
          </ac:spMkLst>
        </pc:spChg>
        <pc:spChg chg="add mod topLvl">
          <ac:chgData name="Huang, Yi" userId="25483bf3-d6f5-4fc6-ba61-8f841aefc706" providerId="ADAL" clId="{54A69129-BD59-42BA-ADA7-7D242C761881}" dt="2026-10-22T11:41:06.816" v="174" actId="165"/>
          <ac:spMkLst>
            <pc:docMk/>
            <pc:sldMk cId="1592129289" sldId="288"/>
            <ac:spMk id="9" creationId="{7BB7FB07-3D18-F54C-99E1-9D480D4B1716}"/>
          </ac:spMkLst>
        </pc:spChg>
        <pc:grpChg chg="add del mod">
          <ac:chgData name="Huang, Yi" userId="25483bf3-d6f5-4fc6-ba61-8f841aefc706" providerId="ADAL" clId="{54A69129-BD59-42BA-ADA7-7D242C761881}" dt="2026-10-22T11:41:06.816" v="174" actId="165"/>
          <ac:grpSpMkLst>
            <pc:docMk/>
            <pc:sldMk cId="1592129289" sldId="288"/>
            <ac:grpSpMk id="10" creationId="{7822FA8B-A08F-71F4-36F7-B278049E05FC}"/>
          </ac:grpSpMkLst>
        </pc:grpChg>
        <pc:picChg chg="mod">
          <ac:chgData name="Huang, Yi" userId="25483bf3-d6f5-4fc6-ba61-8f841aefc706" providerId="ADAL" clId="{54A69129-BD59-42BA-ADA7-7D242C761881}" dt="2026-10-22T11:37:05.939" v="120" actId="1076"/>
          <ac:picMkLst>
            <pc:docMk/>
            <pc:sldMk cId="1592129289" sldId="288"/>
            <ac:picMk id="5" creationId="{27B100AE-5D59-BA4E-15C2-B3F3BF943B61}"/>
          </ac:picMkLst>
        </pc:picChg>
      </pc:sldChg>
      <pc:sldChg chg="addSp modSp mod">
        <pc:chgData name="Huang, Yi" userId="25483bf3-d6f5-4fc6-ba61-8f841aefc706" providerId="ADAL" clId="{54A69129-BD59-42BA-ADA7-7D242C761881}" dt="2026-10-22T11:46:04.723" v="468" actId="14100"/>
        <pc:sldMkLst>
          <pc:docMk/>
          <pc:sldMk cId="2607867347" sldId="289"/>
        </pc:sldMkLst>
        <pc:spChg chg="add mod">
          <ac:chgData name="Huang, Yi" userId="25483bf3-d6f5-4fc6-ba61-8f841aefc706" providerId="ADAL" clId="{54A69129-BD59-42BA-ADA7-7D242C761881}" dt="2026-10-22T11:46:04.723" v="468" actId="14100"/>
          <ac:spMkLst>
            <pc:docMk/>
            <pc:sldMk cId="2607867347" sldId="289"/>
            <ac:spMk id="6" creationId="{1457FAD3-EB49-B2D8-1B97-0F10D3C16A13}"/>
          </ac:spMkLst>
        </pc:spChg>
      </pc:sldChg>
      <pc:sldChg chg="modAnim">
        <pc:chgData name="Huang, Yi" userId="25483bf3-d6f5-4fc6-ba61-8f841aefc706" providerId="ADAL" clId="{54A69129-BD59-42BA-ADA7-7D242C761881}" dt="2026-10-22T11:34:19.189" v="117"/>
        <pc:sldMkLst>
          <pc:docMk/>
          <pc:sldMk cId="3720415103" sldId="297"/>
        </pc:sldMkLst>
      </pc:sldChg>
      <pc:sldChg chg="modAnim">
        <pc:chgData name="Huang, Yi" userId="25483bf3-d6f5-4fc6-ba61-8f841aefc706" providerId="ADAL" clId="{54A69129-BD59-42BA-ADA7-7D242C761881}" dt="2026-10-22T11:47:11.196" v="469"/>
        <pc:sldMkLst>
          <pc:docMk/>
          <pc:sldMk cId="1697348414" sldId="299"/>
        </pc:sldMkLst>
      </pc:sldChg>
      <pc:sldChg chg="modAnim">
        <pc:chgData name="Huang, Yi" userId="25483bf3-d6f5-4fc6-ba61-8f841aefc706" providerId="ADAL" clId="{54A69129-BD59-42BA-ADA7-7D242C761881}" dt="2026-10-22T11:47:26.006" v="470"/>
        <pc:sldMkLst>
          <pc:docMk/>
          <pc:sldMk cId="158696540" sldId="300"/>
        </pc:sldMkLst>
      </pc:sldChg>
      <pc:sldChg chg="del">
        <pc:chgData name="Huang, Yi" userId="25483bf3-d6f5-4fc6-ba61-8f841aefc706" providerId="ADAL" clId="{54A69129-BD59-42BA-ADA7-7D242C761881}" dt="2026-10-22T11:48:01.223" v="471" actId="47"/>
        <pc:sldMkLst>
          <pc:docMk/>
          <pc:sldMk cId="109077674" sldId="306"/>
        </pc:sldMkLst>
      </pc:sldChg>
      <pc:sldChg chg="modSp mod modAnim">
        <pc:chgData name="Huang, Yi" userId="25483bf3-d6f5-4fc6-ba61-8f841aefc706" providerId="ADAL" clId="{54A69129-BD59-42BA-ADA7-7D242C761881}" dt="2026-10-22T12:20:17.215" v="1333"/>
        <pc:sldMkLst>
          <pc:docMk/>
          <pc:sldMk cId="3026870407" sldId="310"/>
        </pc:sldMkLst>
        <pc:spChg chg="mod">
          <ac:chgData name="Huang, Yi" userId="25483bf3-d6f5-4fc6-ba61-8f841aefc706" providerId="ADAL" clId="{54A69129-BD59-42BA-ADA7-7D242C761881}" dt="2026-10-22T12:19:31.685" v="1294" actId="207"/>
          <ac:spMkLst>
            <pc:docMk/>
            <pc:sldMk cId="3026870407" sldId="310"/>
            <ac:spMk id="5" creationId="{4422468D-C073-B6B4-1A8C-DCE150044BE1}"/>
          </ac:spMkLst>
        </pc:spChg>
        <pc:spChg chg="mod">
          <ac:chgData name="Huang, Yi" userId="25483bf3-d6f5-4fc6-ba61-8f841aefc706" providerId="ADAL" clId="{54A69129-BD59-42BA-ADA7-7D242C761881}" dt="2026-10-22T12:19:50.791" v="1331" actId="2085"/>
          <ac:spMkLst>
            <pc:docMk/>
            <pc:sldMk cId="3026870407" sldId="310"/>
            <ac:spMk id="6" creationId="{5808C870-E9F9-7A70-6633-37B48610C041}"/>
          </ac:spMkLst>
        </pc:spChg>
      </pc:sldChg>
      <pc:sldChg chg="modSp mod">
        <pc:chgData name="Huang, Yi" userId="25483bf3-d6f5-4fc6-ba61-8f841aefc706" providerId="ADAL" clId="{54A69129-BD59-42BA-ADA7-7D242C761881}" dt="2026-10-22T12:29:03.789" v="1339" actId="2165"/>
        <pc:sldMkLst>
          <pc:docMk/>
          <pc:sldMk cId="1213059178" sldId="311"/>
        </pc:sldMkLst>
        <pc:graphicFrameChg chg="modGraphic">
          <ac:chgData name="Huang, Yi" userId="25483bf3-d6f5-4fc6-ba61-8f841aefc706" providerId="ADAL" clId="{54A69129-BD59-42BA-ADA7-7D242C761881}" dt="2026-10-22T12:29:03.789" v="1339" actId="2165"/>
          <ac:graphicFrameMkLst>
            <pc:docMk/>
            <pc:sldMk cId="1213059178" sldId="311"/>
            <ac:graphicFrameMk id="12" creationId="{78C87D17-136F-F061-9CCC-EBEBB7225485}"/>
          </ac:graphicFrameMkLst>
        </pc:graphicFrameChg>
        <pc:graphicFrameChg chg="modGraphic">
          <ac:chgData name="Huang, Yi" userId="25483bf3-d6f5-4fc6-ba61-8f841aefc706" providerId="ADAL" clId="{54A69129-BD59-42BA-ADA7-7D242C761881}" dt="2026-10-22T12:29:03.274" v="1338" actId="2165"/>
          <ac:graphicFrameMkLst>
            <pc:docMk/>
            <pc:sldMk cId="1213059178" sldId="311"/>
            <ac:graphicFrameMk id="17" creationId="{CF2AAC82-E7D6-282C-292F-F2E10B94B034}"/>
          </ac:graphicFrameMkLst>
        </pc:graphicFrameChg>
      </pc:sldChg>
      <pc:sldChg chg="addSp modSp mod modAnim">
        <pc:chgData name="Huang, Yi" userId="25483bf3-d6f5-4fc6-ba61-8f841aefc706" providerId="ADAL" clId="{54A69129-BD59-42BA-ADA7-7D242C761881}" dt="2026-10-22T11:57:08.637" v="480" actId="1076"/>
        <pc:sldMkLst>
          <pc:docMk/>
          <pc:sldMk cId="371201249" sldId="312"/>
        </pc:sldMkLst>
        <pc:picChg chg="add mod modCrop">
          <ac:chgData name="Huang, Yi" userId="25483bf3-d6f5-4fc6-ba61-8f841aefc706" providerId="ADAL" clId="{54A69129-BD59-42BA-ADA7-7D242C761881}" dt="2026-10-22T11:57:08.637" v="480" actId="1076"/>
          <ac:picMkLst>
            <pc:docMk/>
            <pc:sldMk cId="371201249" sldId="312"/>
            <ac:picMk id="4" creationId="{77FB8B5D-8A9A-8732-16D7-47F1AC9419EF}"/>
          </ac:picMkLst>
        </pc:picChg>
      </pc:sldChg>
      <pc:sldChg chg="addSp delSp modSp mod modAnim">
        <pc:chgData name="Huang, Yi" userId="25483bf3-d6f5-4fc6-ba61-8f841aefc706" providerId="ADAL" clId="{54A69129-BD59-42BA-ADA7-7D242C761881}" dt="2026-10-22T12:16:47.549" v="1257" actId="20577"/>
        <pc:sldMkLst>
          <pc:docMk/>
          <pc:sldMk cId="1496317583" sldId="313"/>
        </pc:sldMkLst>
        <pc:spChg chg="add del mod">
          <ac:chgData name="Huang, Yi" userId="25483bf3-d6f5-4fc6-ba61-8f841aefc706" providerId="ADAL" clId="{54A69129-BD59-42BA-ADA7-7D242C761881}" dt="2026-10-22T12:01:16.368" v="493"/>
          <ac:spMkLst>
            <pc:docMk/>
            <pc:sldMk cId="1496317583" sldId="313"/>
            <ac:spMk id="3" creationId="{D9F3D886-5006-1212-997D-6AF422D141D9}"/>
          </ac:spMkLst>
        </pc:spChg>
        <pc:spChg chg="add mod">
          <ac:chgData name="Huang, Yi" userId="25483bf3-d6f5-4fc6-ba61-8f841aefc706" providerId="ADAL" clId="{54A69129-BD59-42BA-ADA7-7D242C761881}" dt="2026-10-22T12:03:08.584" v="529" actId="255"/>
          <ac:spMkLst>
            <pc:docMk/>
            <pc:sldMk cId="1496317583" sldId="313"/>
            <ac:spMk id="5" creationId="{A34FA66A-1F44-7E15-802C-1C7E3A5A8053}"/>
          </ac:spMkLst>
        </pc:spChg>
        <pc:spChg chg="add mod">
          <ac:chgData name="Huang, Yi" userId="25483bf3-d6f5-4fc6-ba61-8f841aefc706" providerId="ADAL" clId="{54A69129-BD59-42BA-ADA7-7D242C761881}" dt="2026-10-22T12:02:58.587" v="527" actId="255"/>
          <ac:spMkLst>
            <pc:docMk/>
            <pc:sldMk cId="1496317583" sldId="313"/>
            <ac:spMk id="7" creationId="{CC24933B-38EE-FA3F-D6F5-0FA141380AA1}"/>
          </ac:spMkLst>
        </pc:spChg>
        <pc:spChg chg="add mod">
          <ac:chgData name="Huang, Yi" userId="25483bf3-d6f5-4fc6-ba61-8f841aefc706" providerId="ADAL" clId="{54A69129-BD59-42BA-ADA7-7D242C761881}" dt="2026-10-22T12:08:42.293" v="742" actId="207"/>
          <ac:spMkLst>
            <pc:docMk/>
            <pc:sldMk cId="1496317583" sldId="313"/>
            <ac:spMk id="8" creationId="{B371417C-F86E-479D-6C27-4504F505E912}"/>
          </ac:spMkLst>
        </pc:spChg>
        <pc:spChg chg="add mod">
          <ac:chgData name="Huang, Yi" userId="25483bf3-d6f5-4fc6-ba61-8f841aefc706" providerId="ADAL" clId="{54A69129-BD59-42BA-ADA7-7D242C761881}" dt="2026-10-22T12:11:01.379" v="747" actId="767"/>
          <ac:spMkLst>
            <pc:docMk/>
            <pc:sldMk cId="1496317583" sldId="313"/>
            <ac:spMk id="14" creationId="{CE40FA14-3C6F-F78F-809C-6F754064BB0A}"/>
          </ac:spMkLst>
        </pc:spChg>
        <pc:spChg chg="add mod">
          <ac:chgData name="Huang, Yi" userId="25483bf3-d6f5-4fc6-ba61-8f841aefc706" providerId="ADAL" clId="{54A69129-BD59-42BA-ADA7-7D242C761881}" dt="2026-10-22T12:13:02.492" v="889" actId="1076"/>
          <ac:spMkLst>
            <pc:docMk/>
            <pc:sldMk cId="1496317583" sldId="313"/>
            <ac:spMk id="15" creationId="{1AD2D4F2-EC96-EC82-8F3D-C9BD08ECEFC2}"/>
          </ac:spMkLst>
        </pc:spChg>
        <pc:spChg chg="add del mod">
          <ac:chgData name="Huang, Yi" userId="25483bf3-d6f5-4fc6-ba61-8f841aefc706" providerId="ADAL" clId="{54A69129-BD59-42BA-ADA7-7D242C761881}" dt="2026-10-22T12:14:35.612" v="1065" actId="478"/>
          <ac:spMkLst>
            <pc:docMk/>
            <pc:sldMk cId="1496317583" sldId="313"/>
            <ac:spMk id="16" creationId="{44FEC026-3FF4-1232-9003-7D6BD8081202}"/>
          </ac:spMkLst>
        </pc:spChg>
        <pc:spChg chg="add mod">
          <ac:chgData name="Huang, Yi" userId="25483bf3-d6f5-4fc6-ba61-8f841aefc706" providerId="ADAL" clId="{54A69129-BD59-42BA-ADA7-7D242C761881}" dt="2026-10-22T12:16:47.549" v="1257" actId="20577"/>
          <ac:spMkLst>
            <pc:docMk/>
            <pc:sldMk cId="1496317583" sldId="313"/>
            <ac:spMk id="17" creationId="{82D25365-6722-AF2F-7598-E284A7CEF901}"/>
          </ac:spMkLst>
        </pc:spChg>
        <pc:picChg chg="mod">
          <ac:chgData name="Huang, Yi" userId="25483bf3-d6f5-4fc6-ba61-8f841aefc706" providerId="ADAL" clId="{54A69129-BD59-42BA-ADA7-7D242C761881}" dt="2026-10-22T12:07:09.959" v="545" actId="1076"/>
          <ac:picMkLst>
            <pc:docMk/>
            <pc:sldMk cId="1496317583" sldId="313"/>
            <ac:picMk id="4" creationId="{DC1E5B00-9837-1690-4B97-BBA5F2979DA4}"/>
          </ac:picMkLst>
        </pc:picChg>
        <pc:picChg chg="add del mod">
          <ac:chgData name="Huang, Yi" userId="25483bf3-d6f5-4fc6-ba61-8f841aefc706" providerId="ADAL" clId="{54A69129-BD59-42BA-ADA7-7D242C761881}" dt="2026-10-22T12:07:59.304" v="639" actId="478"/>
          <ac:picMkLst>
            <pc:docMk/>
            <pc:sldMk cId="1496317583" sldId="313"/>
            <ac:picMk id="10" creationId="{8129CEAA-91E3-99B2-CB96-85D957AE31B4}"/>
          </ac:picMkLst>
        </pc:picChg>
        <pc:picChg chg="add mod">
          <ac:chgData name="Huang, Yi" userId="25483bf3-d6f5-4fc6-ba61-8f841aefc706" providerId="ADAL" clId="{54A69129-BD59-42BA-ADA7-7D242C761881}" dt="2026-10-22T12:08:32.819" v="741" actId="207"/>
          <ac:picMkLst>
            <pc:docMk/>
            <pc:sldMk cId="1496317583" sldId="313"/>
            <ac:picMk id="13" creationId="{43523181-6737-06AC-3E21-D7E0BA8E69E4}"/>
          </ac:picMkLst>
        </pc:picChg>
      </pc:sldChg>
      <pc:sldChg chg="addSp modSp mod">
        <pc:chgData name="Huang, Yi" userId="25483bf3-d6f5-4fc6-ba61-8f841aefc706" providerId="ADAL" clId="{54A69129-BD59-42BA-ADA7-7D242C761881}" dt="2026-10-22T12:17:50.078" v="1264" actId="14100"/>
        <pc:sldMkLst>
          <pc:docMk/>
          <pc:sldMk cId="3226980094" sldId="314"/>
        </pc:sldMkLst>
        <pc:spChg chg="add mod">
          <ac:chgData name="Huang, Yi" userId="25483bf3-d6f5-4fc6-ba61-8f841aefc706" providerId="ADAL" clId="{54A69129-BD59-42BA-ADA7-7D242C761881}" dt="2026-10-22T12:17:50.078" v="1264" actId="14100"/>
          <ac:spMkLst>
            <pc:docMk/>
            <pc:sldMk cId="3226980094" sldId="314"/>
            <ac:spMk id="3" creationId="{3B1E2394-268B-8B78-E28E-670824E0D818}"/>
          </ac:spMkLst>
        </pc:spChg>
      </pc:sldChg>
      <pc:sldChg chg="modSp add del mod">
        <pc:chgData name="Huang, Yi" userId="25483bf3-d6f5-4fc6-ba61-8f841aefc706" providerId="ADAL" clId="{54A69129-BD59-42BA-ADA7-7D242C761881}" dt="2026-10-22T11:41:33.294" v="178" actId="47"/>
        <pc:sldMkLst>
          <pc:docMk/>
          <pc:sldMk cId="384356492" sldId="315"/>
        </pc:sldMkLst>
        <pc:spChg chg="mod">
          <ac:chgData name="Huang, Yi" userId="25483bf3-d6f5-4fc6-ba61-8f841aefc706" providerId="ADAL" clId="{54A69129-BD59-42BA-ADA7-7D242C761881}" dt="2026-10-22T11:40:32.880" v="173" actId="20577"/>
          <ac:spMkLst>
            <pc:docMk/>
            <pc:sldMk cId="384356492" sldId="315"/>
            <ac:spMk id="9" creationId="{AD889D01-169B-7FA7-BF98-AC4B6D1B2D03}"/>
          </ac:spMkLst>
        </pc:spChg>
        <pc:grpChg chg="mod">
          <ac:chgData name="Huang, Yi" userId="25483bf3-d6f5-4fc6-ba61-8f841aefc706" providerId="ADAL" clId="{54A69129-BD59-42BA-ADA7-7D242C761881}" dt="2026-10-22T11:40:29.485" v="167" actId="14100"/>
          <ac:grpSpMkLst>
            <pc:docMk/>
            <pc:sldMk cId="384356492" sldId="315"/>
            <ac:grpSpMk id="10" creationId="{E0246E79-B5DD-5D30-B7C7-F6195B2E6E70}"/>
          </ac:grpSpMkLst>
        </pc:grpChg>
      </pc:sldChg>
      <pc:sldChg chg="modSp add mod">
        <pc:chgData name="Huang, Yi" userId="25483bf3-d6f5-4fc6-ba61-8f841aefc706" providerId="ADAL" clId="{54A69129-BD59-42BA-ADA7-7D242C761881}" dt="2026-10-22T11:42:11.729" v="239" actId="20577"/>
        <pc:sldMkLst>
          <pc:docMk/>
          <pc:sldMk cId="729508155" sldId="315"/>
        </pc:sldMkLst>
        <pc:spChg chg="mod">
          <ac:chgData name="Huang, Yi" userId="25483bf3-d6f5-4fc6-ba61-8f841aefc706" providerId="ADAL" clId="{54A69129-BD59-42BA-ADA7-7D242C761881}" dt="2026-10-22T11:42:00.764" v="227" actId="14100"/>
          <ac:spMkLst>
            <pc:docMk/>
            <pc:sldMk cId="729508155" sldId="315"/>
            <ac:spMk id="8" creationId="{10DC8B57-72E1-E6E3-2D8C-410FE2C4372F}"/>
          </ac:spMkLst>
        </pc:spChg>
        <pc:spChg chg="mod">
          <ac:chgData name="Huang, Yi" userId="25483bf3-d6f5-4fc6-ba61-8f841aefc706" providerId="ADAL" clId="{54A69129-BD59-42BA-ADA7-7D242C761881}" dt="2026-10-22T11:42:11.729" v="239" actId="20577"/>
          <ac:spMkLst>
            <pc:docMk/>
            <pc:sldMk cId="729508155" sldId="315"/>
            <ac:spMk id="9" creationId="{D605E7CE-6905-D22A-146D-D4210527618E}"/>
          </ac:spMkLst>
        </pc:spChg>
      </pc:sldChg>
      <pc:sldChg chg="modSp add del mod">
        <pc:chgData name="Huang, Yi" userId="25483bf3-d6f5-4fc6-ba61-8f841aefc706" providerId="ADAL" clId="{54A69129-BD59-42BA-ADA7-7D242C761881}" dt="2026-10-22T11:39:55.949" v="164" actId="47"/>
        <pc:sldMkLst>
          <pc:docMk/>
          <pc:sldMk cId="1241351358" sldId="315"/>
        </pc:sldMkLst>
        <pc:spChg chg="mod">
          <ac:chgData name="Huang, Yi" userId="25483bf3-d6f5-4fc6-ba61-8f841aefc706" providerId="ADAL" clId="{54A69129-BD59-42BA-ADA7-7D242C761881}" dt="2026-10-22T11:38:56.571" v="159" actId="20577"/>
          <ac:spMkLst>
            <pc:docMk/>
            <pc:sldMk cId="1241351358" sldId="315"/>
            <ac:spMk id="9" creationId="{581DCBA3-755B-89A2-998B-AB1B4FECE36E}"/>
          </ac:spMkLst>
        </pc:spChg>
        <pc:grpChg chg="mod">
          <ac:chgData name="Huang, Yi" userId="25483bf3-d6f5-4fc6-ba61-8f841aefc706" providerId="ADAL" clId="{54A69129-BD59-42BA-ADA7-7D242C761881}" dt="2026-10-22T11:38:51.654" v="153" actId="14100"/>
          <ac:grpSpMkLst>
            <pc:docMk/>
            <pc:sldMk cId="1241351358" sldId="315"/>
            <ac:grpSpMk id="10" creationId="{016E8F44-C918-642F-6814-610C549F22D4}"/>
          </ac:grpSpMkLst>
        </pc:grpChg>
      </pc:sldChg>
      <pc:sldChg chg="addSp delSp modSp add mod delAnim modAnim">
        <pc:chgData name="Huang, Yi" userId="25483bf3-d6f5-4fc6-ba61-8f841aefc706" providerId="ADAL" clId="{54A69129-BD59-42BA-ADA7-7D242C761881}" dt="2026-10-22T11:44:43.662" v="444"/>
        <pc:sldMkLst>
          <pc:docMk/>
          <pc:sldMk cId="3202504863" sldId="316"/>
        </pc:sldMkLst>
        <pc:spChg chg="add mod">
          <ac:chgData name="Huang, Yi" userId="25483bf3-d6f5-4fc6-ba61-8f841aefc706" providerId="ADAL" clId="{54A69129-BD59-42BA-ADA7-7D242C761881}" dt="2026-10-22T11:44:35.986" v="441" actId="164"/>
          <ac:spMkLst>
            <pc:docMk/>
            <pc:sldMk cId="3202504863" sldId="316"/>
            <ac:spMk id="4" creationId="{45B7386A-A817-11FE-E243-FD52098197E0}"/>
          </ac:spMkLst>
        </pc:spChg>
        <pc:spChg chg="mod">
          <ac:chgData name="Huang, Yi" userId="25483bf3-d6f5-4fc6-ba61-8f841aefc706" providerId="ADAL" clId="{54A69129-BD59-42BA-ADA7-7D242C761881}" dt="2026-10-22T11:44:35.986" v="441" actId="164"/>
          <ac:spMkLst>
            <pc:docMk/>
            <pc:sldMk cId="3202504863" sldId="316"/>
            <ac:spMk id="8" creationId="{0A7353AC-CE92-DC3B-620D-2FCF5F1FE08A}"/>
          </ac:spMkLst>
        </pc:spChg>
        <pc:spChg chg="del">
          <ac:chgData name="Huang, Yi" userId="25483bf3-d6f5-4fc6-ba61-8f841aefc706" providerId="ADAL" clId="{54A69129-BD59-42BA-ADA7-7D242C761881}" dt="2026-10-22T11:43:04.920" v="241" actId="478"/>
          <ac:spMkLst>
            <pc:docMk/>
            <pc:sldMk cId="3202504863" sldId="316"/>
            <ac:spMk id="9" creationId="{EC93F833-99A4-5D4E-DB9B-122D2A5F3B6C}"/>
          </ac:spMkLst>
        </pc:spChg>
        <pc:grpChg chg="add mod">
          <ac:chgData name="Huang, Yi" userId="25483bf3-d6f5-4fc6-ba61-8f841aefc706" providerId="ADAL" clId="{54A69129-BD59-42BA-ADA7-7D242C761881}" dt="2026-10-22T11:44:35.986" v="441" actId="164"/>
          <ac:grpSpMkLst>
            <pc:docMk/>
            <pc:sldMk cId="3202504863" sldId="316"/>
            <ac:grpSpMk id="7" creationId="{07696E89-4DE6-235E-F70F-B0DFF4FB06B8}"/>
          </ac:grpSpMkLst>
        </pc:gr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36F475-F7F5-6C41-B37C-656C49194CAF}" type="datetimeFigureOut">
              <a:rPr lang="en-US" smtClean="0"/>
              <a:t>10/22/2026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5839EF-EF2D-A244-8B03-02564FD38722}" type="slidenum">
              <a:rPr lang="en-US" smtClean="0"/>
              <a:t>‹#›</a:t>
            </a:fld>
            <a:endParaRPr lang="en-US"/>
          </a:p>
        </p:txBody>
      </p:sp>
    </p:spTree>
    <p:extLst>
      <p:ext uri="{BB962C8B-B14F-4D97-AF65-F5344CB8AC3E}">
        <p14:creationId xmlns:p14="http://schemas.microsoft.com/office/powerpoint/2010/main" val="26792809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15839EF-EF2D-A244-8B03-02564FD38722}" type="slidenum">
              <a:rPr lang="en-US" smtClean="0"/>
              <a:t>1</a:t>
            </a:fld>
            <a:endParaRPr lang="en-US"/>
          </a:p>
        </p:txBody>
      </p:sp>
    </p:spTree>
    <p:extLst>
      <p:ext uri="{BB962C8B-B14F-4D97-AF65-F5344CB8AC3E}">
        <p14:creationId xmlns:p14="http://schemas.microsoft.com/office/powerpoint/2010/main" val="346780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sPHENIX</a:t>
            </a:r>
            <a:r>
              <a:rPr lang="en-US" dirty="0"/>
              <a:t> is composed of 9 detectors at the Relativistic Heavy Ion Collider at BNL. From inside out, are the silicon trackers, the Time-projection Chamber which is the subject of our study and the calorimeters. Time-projection chamber is the major tracking device at </a:t>
            </a:r>
            <a:r>
              <a:rPr lang="en-US" dirty="0" err="1"/>
              <a:t>sPHENIX</a:t>
            </a:r>
            <a:r>
              <a:rPr lang="en-US" dirty="0"/>
              <a:t> and dominate the data volume. </a:t>
            </a:r>
          </a:p>
        </p:txBody>
      </p:sp>
      <p:sp>
        <p:nvSpPr>
          <p:cNvPr id="4" name="Slide Number Placeholder 3"/>
          <p:cNvSpPr>
            <a:spLocks noGrp="1"/>
          </p:cNvSpPr>
          <p:nvPr>
            <p:ph type="sldNum" sz="quarter" idx="5"/>
          </p:nvPr>
        </p:nvSpPr>
        <p:spPr/>
        <p:txBody>
          <a:bodyPr/>
          <a:lstStyle/>
          <a:p>
            <a:fld id="{515839EF-EF2D-A244-8B03-02564FD38722}" type="slidenum">
              <a:rPr lang="en-US" smtClean="0"/>
              <a:t>3</a:t>
            </a:fld>
            <a:endParaRPr lang="en-US"/>
          </a:p>
        </p:txBody>
      </p:sp>
    </p:spTree>
    <p:extLst>
      <p:ext uri="{BB962C8B-B14F-4D97-AF65-F5344CB8AC3E}">
        <p14:creationId xmlns:p14="http://schemas.microsoft.com/office/powerpoint/2010/main" val="7658479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projection chamber produce tracking data at extremely high data rate and we cannot save all the data produced to the permanent storage for future study. The currently solution is to use a trigger system to select collision most valuable events and discard the remaining. However, as we move gradually to streaming data intake, we want to see whether we develop fast compression algorithm based on deep neural network to make saving all data possible.</a:t>
            </a:r>
          </a:p>
        </p:txBody>
      </p:sp>
      <p:sp>
        <p:nvSpPr>
          <p:cNvPr id="4" name="Slide Number Placeholder 3"/>
          <p:cNvSpPr>
            <a:spLocks noGrp="1"/>
          </p:cNvSpPr>
          <p:nvPr>
            <p:ph type="sldNum" sz="quarter" idx="5"/>
          </p:nvPr>
        </p:nvSpPr>
        <p:spPr/>
        <p:txBody>
          <a:bodyPr/>
          <a:lstStyle/>
          <a:p>
            <a:fld id="{515839EF-EF2D-A244-8B03-02564FD38722}" type="slidenum">
              <a:rPr lang="en-US" smtClean="0"/>
              <a:t>4</a:t>
            </a:fld>
            <a:endParaRPr lang="en-US"/>
          </a:p>
        </p:txBody>
      </p:sp>
    </p:spTree>
    <p:extLst>
      <p:ext uri="{BB962C8B-B14F-4D97-AF65-F5344CB8AC3E}">
        <p14:creationId xmlns:p14="http://schemas.microsoft.com/office/powerpoint/2010/main" val="41726799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15839EF-EF2D-A244-8B03-02564FD38722}" type="slidenum">
              <a:rPr lang="en-US" smtClean="0"/>
              <a:t>11</a:t>
            </a:fld>
            <a:endParaRPr lang="en-US"/>
          </a:p>
        </p:txBody>
      </p:sp>
    </p:spTree>
    <p:extLst>
      <p:ext uri="{BB962C8B-B14F-4D97-AF65-F5344CB8AC3E}">
        <p14:creationId xmlns:p14="http://schemas.microsoft.com/office/powerpoint/2010/main" val="3356425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15839EF-EF2D-A244-8B03-02564FD38722}" type="slidenum">
              <a:rPr lang="en-US" smtClean="0"/>
              <a:t>26</a:t>
            </a:fld>
            <a:endParaRPr lang="en-US"/>
          </a:p>
        </p:txBody>
      </p:sp>
    </p:spTree>
    <p:extLst>
      <p:ext uri="{BB962C8B-B14F-4D97-AF65-F5344CB8AC3E}">
        <p14:creationId xmlns:p14="http://schemas.microsoft.com/office/powerpoint/2010/main" val="32766650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15839EF-EF2D-A244-8B03-02564FD38722}" type="slidenum">
              <a:rPr lang="en-US" smtClean="0"/>
              <a:t>32</a:t>
            </a:fld>
            <a:endParaRPr lang="en-US"/>
          </a:p>
        </p:txBody>
      </p:sp>
    </p:spTree>
    <p:extLst>
      <p:ext uri="{BB962C8B-B14F-4D97-AF65-F5344CB8AC3E}">
        <p14:creationId xmlns:p14="http://schemas.microsoft.com/office/powerpoint/2010/main" val="41169260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15839EF-EF2D-A244-8B03-02564FD38722}" type="slidenum">
              <a:rPr lang="en-US" smtClean="0"/>
              <a:t>34</a:t>
            </a:fld>
            <a:endParaRPr lang="en-US"/>
          </a:p>
        </p:txBody>
      </p:sp>
    </p:spTree>
    <p:extLst>
      <p:ext uri="{BB962C8B-B14F-4D97-AF65-F5344CB8AC3E}">
        <p14:creationId xmlns:p14="http://schemas.microsoft.com/office/powerpoint/2010/main" val="8154919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BFD422-CF21-5F4B-9F3C-D943F67A9BE0}"/>
              </a:ext>
            </a:extLst>
          </p:cNvPr>
          <p:cNvSpPr>
            <a:spLocks noGrp="1"/>
          </p:cNvSpPr>
          <p:nvPr>
            <p:ph type="ctrTitle" hasCustomPrompt="1"/>
          </p:nvPr>
        </p:nvSpPr>
        <p:spPr>
          <a:xfrm>
            <a:off x="813175" y="2541806"/>
            <a:ext cx="10334625" cy="1947460"/>
          </a:xfrm>
        </p:spPr>
        <p:txBody>
          <a:bodyPr anchor="t" anchorCtr="0"/>
          <a:lstStyle>
            <a:lvl1pPr algn="l">
              <a:defRPr sz="6000" b="1" i="0">
                <a:solidFill>
                  <a:schemeClr val="bg1"/>
                </a:solidFill>
                <a:latin typeface="+mn-lt"/>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4A5F0DF-C789-3B48-88B2-EEF178B1680D}"/>
              </a:ext>
            </a:extLst>
          </p:cNvPr>
          <p:cNvSpPr>
            <a:spLocks noGrp="1"/>
          </p:cNvSpPr>
          <p:nvPr>
            <p:ph type="subTitle" idx="1"/>
          </p:nvPr>
        </p:nvSpPr>
        <p:spPr>
          <a:xfrm>
            <a:off x="813175" y="5773229"/>
            <a:ext cx="10334625" cy="746185"/>
          </a:xfrm>
        </p:spPr>
        <p:txBody>
          <a:bodyPr>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Text Placeholder 4">
            <a:extLst>
              <a:ext uri="{FF2B5EF4-FFF2-40B4-BE49-F238E27FC236}">
                <a16:creationId xmlns:a16="http://schemas.microsoft.com/office/drawing/2014/main" id="{4B87851E-C1E1-6E46-8D1B-95D6C1888590}"/>
              </a:ext>
            </a:extLst>
          </p:cNvPr>
          <p:cNvSpPr>
            <a:spLocks noGrp="1"/>
          </p:cNvSpPr>
          <p:nvPr>
            <p:ph type="body" sz="quarter" idx="10"/>
          </p:nvPr>
        </p:nvSpPr>
        <p:spPr>
          <a:xfrm>
            <a:off x="813175" y="4501444"/>
            <a:ext cx="10334625" cy="1259607"/>
          </a:xfrm>
        </p:spPr>
        <p:txBody>
          <a:bodyPr>
            <a:noAutofit/>
          </a:bodyPr>
          <a:lstStyle>
            <a:lvl1pPr marL="0" indent="0">
              <a:buFontTx/>
              <a:buNone/>
              <a:defRPr sz="2400">
                <a:solidFill>
                  <a:schemeClr val="bg1"/>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a:t>Click to edit Master text styles</a:t>
            </a:r>
          </a:p>
        </p:txBody>
      </p:sp>
      <p:pic>
        <p:nvPicPr>
          <p:cNvPr id="8" name="Picture 7">
            <a:extLst>
              <a:ext uri="{FF2B5EF4-FFF2-40B4-BE49-F238E27FC236}">
                <a16:creationId xmlns:a16="http://schemas.microsoft.com/office/drawing/2014/main" id="{A1CCAF04-6C30-614D-8071-3CC683E9765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386083" y="5755088"/>
            <a:ext cx="3238500" cy="419100"/>
          </a:xfrm>
          <a:prstGeom prst="rect">
            <a:avLst/>
          </a:prstGeom>
        </p:spPr>
      </p:pic>
    </p:spTree>
    <p:extLst>
      <p:ext uri="{BB962C8B-B14F-4D97-AF65-F5344CB8AC3E}">
        <p14:creationId xmlns:p14="http://schemas.microsoft.com/office/powerpoint/2010/main" val="642655364"/>
      </p:ext>
    </p:extLst>
  </p:cSld>
  <p:clrMapOvr>
    <a:masterClrMapping/>
  </p:clrMapOvr>
  <p:extLst>
    <p:ext uri="{DCECCB84-F9BA-43D5-87BE-67443E8EF086}">
      <p15:sldGuideLst xmlns:p15="http://schemas.microsoft.com/office/powerpoint/2012/main">
        <p15:guide id="7" orient="horz" pos="2160" userDrawn="1">
          <p15:clr>
            <a:srgbClr val="FBAE40"/>
          </p15:clr>
        </p15:guide>
        <p15:guide id="8" pos="3840" userDrawn="1">
          <p15:clr>
            <a:srgbClr val="FBAE40"/>
          </p15:clr>
        </p15:guide>
        <p15:guide id="9" orient="horz" pos="3888" userDrawn="1">
          <p15:clr>
            <a:srgbClr val="FBAE40"/>
          </p15:clr>
        </p15:guide>
        <p15:guide id="10" pos="360" userDrawn="1">
          <p15:clr>
            <a:srgbClr val="FBAE40"/>
          </p15:clr>
        </p15:guide>
        <p15:guide id="11" pos="7320" userDrawn="1">
          <p15:clr>
            <a:srgbClr val="FBAE40"/>
          </p15:clr>
        </p15:guide>
        <p15:guide id="12" orient="horz" pos="398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1_Title Slide_Print-friend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BFD422-CF21-5F4B-9F3C-D943F67A9BE0}"/>
              </a:ext>
            </a:extLst>
          </p:cNvPr>
          <p:cNvSpPr>
            <a:spLocks noGrp="1"/>
          </p:cNvSpPr>
          <p:nvPr>
            <p:ph type="ctrTitle" hasCustomPrompt="1"/>
          </p:nvPr>
        </p:nvSpPr>
        <p:spPr>
          <a:xfrm>
            <a:off x="813175" y="2541806"/>
            <a:ext cx="10334625" cy="1947460"/>
          </a:xfrm>
        </p:spPr>
        <p:txBody>
          <a:bodyPr anchor="t" anchorCtr="0"/>
          <a:lstStyle>
            <a:lvl1pPr algn="l">
              <a:defRPr sz="6000" b="1" i="0">
                <a:solidFill>
                  <a:schemeClr val="tx1"/>
                </a:solidFill>
                <a:latin typeface="+mn-lt"/>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4A5F0DF-C789-3B48-88B2-EEF178B1680D}"/>
              </a:ext>
            </a:extLst>
          </p:cNvPr>
          <p:cNvSpPr>
            <a:spLocks noGrp="1"/>
          </p:cNvSpPr>
          <p:nvPr>
            <p:ph type="subTitle" idx="1"/>
          </p:nvPr>
        </p:nvSpPr>
        <p:spPr>
          <a:xfrm>
            <a:off x="813175" y="5773229"/>
            <a:ext cx="10334625" cy="746185"/>
          </a:xfrm>
        </p:spPr>
        <p:txBody>
          <a:bodyPr>
            <a:normAutofit/>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Text Placeholder 4">
            <a:extLst>
              <a:ext uri="{FF2B5EF4-FFF2-40B4-BE49-F238E27FC236}">
                <a16:creationId xmlns:a16="http://schemas.microsoft.com/office/drawing/2014/main" id="{4B87851E-C1E1-6E46-8D1B-95D6C1888590}"/>
              </a:ext>
            </a:extLst>
          </p:cNvPr>
          <p:cNvSpPr>
            <a:spLocks noGrp="1"/>
          </p:cNvSpPr>
          <p:nvPr>
            <p:ph type="body" sz="quarter" idx="10"/>
          </p:nvPr>
        </p:nvSpPr>
        <p:spPr>
          <a:xfrm>
            <a:off x="813175" y="4501444"/>
            <a:ext cx="10334625" cy="1259607"/>
          </a:xfrm>
        </p:spPr>
        <p:txBody>
          <a:bodyPr>
            <a:noAutofit/>
          </a:bodyPr>
          <a:lstStyle>
            <a:lvl1pPr marL="0" indent="0">
              <a:buFontTx/>
              <a:buNone/>
              <a:defRPr sz="2400">
                <a:solidFill>
                  <a:schemeClr val="tx1"/>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a:t>Click to edit Master text styles</a:t>
            </a:r>
          </a:p>
        </p:txBody>
      </p:sp>
      <p:pic>
        <p:nvPicPr>
          <p:cNvPr id="7" name="Picture 6">
            <a:extLst>
              <a:ext uri="{FF2B5EF4-FFF2-40B4-BE49-F238E27FC236}">
                <a16:creationId xmlns:a16="http://schemas.microsoft.com/office/drawing/2014/main" id="{E64EB6B9-C6AF-7F40-9A3F-E71E87EB2DF9}"/>
              </a:ext>
            </a:extLst>
          </p:cNvPr>
          <p:cNvPicPr>
            <a:picLocks noChangeAspect="1"/>
          </p:cNvPicPr>
          <p:nvPr userDrawn="1"/>
        </p:nvPicPr>
        <p:blipFill>
          <a:blip r:embed="rId3"/>
          <a:stretch>
            <a:fillRect/>
          </a:stretch>
        </p:blipFill>
        <p:spPr>
          <a:xfrm>
            <a:off x="8386083" y="5742910"/>
            <a:ext cx="3238500" cy="419100"/>
          </a:xfrm>
          <a:prstGeom prst="rect">
            <a:avLst/>
          </a:prstGeom>
        </p:spPr>
      </p:pic>
    </p:spTree>
    <p:extLst>
      <p:ext uri="{BB962C8B-B14F-4D97-AF65-F5344CB8AC3E}">
        <p14:creationId xmlns:p14="http://schemas.microsoft.com/office/powerpoint/2010/main" val="3440654292"/>
      </p:ext>
    </p:extLst>
  </p:cSld>
  <p:clrMapOvr>
    <a:masterClrMapping/>
  </p:clrMapOvr>
  <p:extLst>
    <p:ext uri="{DCECCB84-F9BA-43D5-87BE-67443E8EF086}">
      <p15:sldGuideLst xmlns:p15="http://schemas.microsoft.com/office/powerpoint/2012/main">
        <p15:guide id="7" orient="horz" pos="2160" userDrawn="1">
          <p15:clr>
            <a:srgbClr val="FBAE40"/>
          </p15:clr>
        </p15:guide>
        <p15:guide id="8" pos="3840" userDrawn="1">
          <p15:clr>
            <a:srgbClr val="FBAE40"/>
          </p15:clr>
        </p15:guide>
        <p15:guide id="9" orient="horz" pos="3888" userDrawn="1">
          <p15:clr>
            <a:srgbClr val="FBAE40"/>
          </p15:clr>
        </p15:guide>
        <p15:guide id="10" pos="360" userDrawn="1">
          <p15:clr>
            <a:srgbClr val="FBAE40"/>
          </p15:clr>
        </p15:guide>
        <p15:guide id="11" pos="7320" userDrawn="1">
          <p15:clr>
            <a:srgbClr val="FBAE40"/>
          </p15:clr>
        </p15:guide>
        <p15:guide id="12" orient="horz" pos="398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F96C7-1801-CD4F-9F28-C99CEA00AEF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81FB783-2389-2044-9FEC-A01C09265EC1}"/>
              </a:ext>
            </a:extLst>
          </p:cNvPr>
          <p:cNvSpPr>
            <a:spLocks noGrp="1"/>
          </p:cNvSpPr>
          <p:nvPr>
            <p:ph idx="1"/>
          </p:nvPr>
        </p:nvSpPr>
        <p:spPr/>
        <p:txBody>
          <a:bodyPr/>
          <a:lstStyle>
            <a:lvl1pPr>
              <a:buFont typeface="Arial" panose="020B0604020202020204" pitchFamily="34" charset="0"/>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84785F67-179E-4145-8BCB-4A0C61A894B6}"/>
              </a:ext>
            </a:extLst>
          </p:cNvPr>
          <p:cNvSpPr>
            <a:spLocks noGrp="1"/>
          </p:cNvSpPr>
          <p:nvPr>
            <p:ph type="sldNum" sz="quarter" idx="4"/>
          </p:nvPr>
        </p:nvSpPr>
        <p:spPr>
          <a:xfrm>
            <a:off x="11188014" y="6316595"/>
            <a:ext cx="432486" cy="365125"/>
          </a:xfrm>
          <a:prstGeom prst="rect">
            <a:avLst/>
          </a:prstGeom>
        </p:spPr>
        <p:txBody>
          <a:bodyPr lIns="0" tIns="0" rIns="45720" bIns="0" anchor="ctr"/>
          <a:lstStyle>
            <a:lvl1pPr algn="r">
              <a:defRPr sz="1000"/>
            </a:lvl1pPr>
          </a:lstStyle>
          <a:p>
            <a:fld id="{933A556B-7C63-244D-9B7C-B0EA8042B330}" type="slidenum">
              <a:rPr lang="en-US" smtClean="0"/>
              <a:pPr/>
              <a:t>‹#›</a:t>
            </a:fld>
            <a:endParaRPr lang="en-US" sz="1000" dirty="0"/>
          </a:p>
        </p:txBody>
      </p:sp>
    </p:spTree>
    <p:extLst>
      <p:ext uri="{BB962C8B-B14F-4D97-AF65-F5344CB8AC3E}">
        <p14:creationId xmlns:p14="http://schemas.microsoft.com/office/powerpoint/2010/main" val="27945689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ection Header">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0C4E73FD-DB7D-6846-A2AE-E73A318442F4}"/>
              </a:ext>
            </a:extLst>
          </p:cNvPr>
          <p:cNvSpPr>
            <a:spLocks noGrp="1"/>
          </p:cNvSpPr>
          <p:nvPr>
            <p:ph type="sldNum" sz="quarter" idx="4"/>
          </p:nvPr>
        </p:nvSpPr>
        <p:spPr>
          <a:xfrm>
            <a:off x="11188014" y="6316595"/>
            <a:ext cx="432486" cy="365125"/>
          </a:xfrm>
          <a:prstGeom prst="rect">
            <a:avLst/>
          </a:prstGeom>
        </p:spPr>
        <p:txBody>
          <a:bodyPr lIns="0" tIns="0" rIns="45720" bIns="0" anchor="ctr"/>
          <a:lstStyle>
            <a:lvl1pPr algn="r">
              <a:defRPr sz="1000">
                <a:solidFill>
                  <a:schemeClr val="tx1"/>
                </a:solidFill>
              </a:defRPr>
            </a:lvl1pPr>
          </a:lstStyle>
          <a:p>
            <a:fld id="{933A556B-7C63-244D-9B7C-B0EA8042B330}" type="slidenum">
              <a:rPr lang="en-US" smtClean="0"/>
              <a:pPr/>
              <a:t>‹#›</a:t>
            </a:fld>
            <a:endParaRPr lang="en-US" dirty="0"/>
          </a:p>
        </p:txBody>
      </p:sp>
      <p:sp>
        <p:nvSpPr>
          <p:cNvPr id="7" name="Title 1">
            <a:extLst>
              <a:ext uri="{FF2B5EF4-FFF2-40B4-BE49-F238E27FC236}">
                <a16:creationId xmlns:a16="http://schemas.microsoft.com/office/drawing/2014/main" id="{27110BA2-9B68-CC4C-A636-3277ABFA5F1F}"/>
              </a:ext>
            </a:extLst>
          </p:cNvPr>
          <p:cNvSpPr>
            <a:spLocks noGrp="1"/>
          </p:cNvSpPr>
          <p:nvPr>
            <p:ph type="ctrTitle" hasCustomPrompt="1"/>
          </p:nvPr>
        </p:nvSpPr>
        <p:spPr>
          <a:xfrm>
            <a:off x="813175" y="2541806"/>
            <a:ext cx="10334625" cy="1947460"/>
          </a:xfrm>
        </p:spPr>
        <p:txBody>
          <a:bodyPr anchor="t" anchorCtr="0"/>
          <a:lstStyle>
            <a:lvl1pPr algn="l">
              <a:defRPr sz="6000" b="1" i="0">
                <a:solidFill>
                  <a:schemeClr val="bg1"/>
                </a:solidFill>
                <a:latin typeface="+mn-lt"/>
                <a:cs typeface="Arial" panose="020B0604020202020204" pitchFamily="34" charset="0"/>
              </a:defRPr>
            </a:lvl1pPr>
          </a:lstStyle>
          <a:p>
            <a:r>
              <a:rPr lang="en-US" dirty="0"/>
              <a:t>Click To Edit Master Title Style</a:t>
            </a:r>
          </a:p>
        </p:txBody>
      </p:sp>
      <p:sp>
        <p:nvSpPr>
          <p:cNvPr id="8" name="Text Placeholder 4">
            <a:extLst>
              <a:ext uri="{FF2B5EF4-FFF2-40B4-BE49-F238E27FC236}">
                <a16:creationId xmlns:a16="http://schemas.microsoft.com/office/drawing/2014/main" id="{9FCBF15F-CA7F-7641-B9E3-4E9C3E92F434}"/>
              </a:ext>
            </a:extLst>
          </p:cNvPr>
          <p:cNvSpPr>
            <a:spLocks noGrp="1"/>
          </p:cNvSpPr>
          <p:nvPr>
            <p:ph type="body" sz="quarter" idx="10"/>
          </p:nvPr>
        </p:nvSpPr>
        <p:spPr>
          <a:xfrm>
            <a:off x="813175" y="4501444"/>
            <a:ext cx="10334625" cy="1259607"/>
          </a:xfrm>
        </p:spPr>
        <p:txBody>
          <a:bodyPr>
            <a:noAutofit/>
          </a:bodyPr>
          <a:lstStyle>
            <a:lvl1pPr marL="0" indent="0">
              <a:buFontTx/>
              <a:buNone/>
              <a:defRPr sz="2400">
                <a:solidFill>
                  <a:schemeClr val="bg1"/>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a:t>Click to edit Master text styles</a:t>
            </a:r>
          </a:p>
        </p:txBody>
      </p:sp>
    </p:spTree>
    <p:extLst>
      <p:ext uri="{BB962C8B-B14F-4D97-AF65-F5344CB8AC3E}">
        <p14:creationId xmlns:p14="http://schemas.microsoft.com/office/powerpoint/2010/main" val="42236879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Section Header_Print-friend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0C4E73FD-DB7D-6846-A2AE-E73A318442F4}"/>
              </a:ext>
            </a:extLst>
          </p:cNvPr>
          <p:cNvSpPr>
            <a:spLocks noGrp="1"/>
          </p:cNvSpPr>
          <p:nvPr>
            <p:ph type="sldNum" sz="quarter" idx="4"/>
          </p:nvPr>
        </p:nvSpPr>
        <p:spPr>
          <a:xfrm>
            <a:off x="11188014" y="6316595"/>
            <a:ext cx="432486" cy="365125"/>
          </a:xfrm>
          <a:prstGeom prst="rect">
            <a:avLst/>
          </a:prstGeom>
        </p:spPr>
        <p:txBody>
          <a:bodyPr lIns="0" tIns="0" rIns="45720" bIns="0" anchor="ctr"/>
          <a:lstStyle>
            <a:lvl1pPr algn="r">
              <a:defRPr sz="1000">
                <a:solidFill>
                  <a:schemeClr val="tx1"/>
                </a:solidFill>
              </a:defRPr>
            </a:lvl1pPr>
          </a:lstStyle>
          <a:p>
            <a:fld id="{933A556B-7C63-244D-9B7C-B0EA8042B330}" type="slidenum">
              <a:rPr lang="en-US" smtClean="0"/>
              <a:pPr/>
              <a:t>‹#›</a:t>
            </a:fld>
            <a:endParaRPr lang="en-US" dirty="0"/>
          </a:p>
        </p:txBody>
      </p:sp>
      <p:sp>
        <p:nvSpPr>
          <p:cNvPr id="7" name="Title 1">
            <a:extLst>
              <a:ext uri="{FF2B5EF4-FFF2-40B4-BE49-F238E27FC236}">
                <a16:creationId xmlns:a16="http://schemas.microsoft.com/office/drawing/2014/main" id="{27110BA2-9B68-CC4C-A636-3277ABFA5F1F}"/>
              </a:ext>
            </a:extLst>
          </p:cNvPr>
          <p:cNvSpPr>
            <a:spLocks noGrp="1"/>
          </p:cNvSpPr>
          <p:nvPr>
            <p:ph type="ctrTitle" hasCustomPrompt="1"/>
          </p:nvPr>
        </p:nvSpPr>
        <p:spPr>
          <a:xfrm>
            <a:off x="813175" y="2541806"/>
            <a:ext cx="10334625" cy="1947460"/>
          </a:xfrm>
        </p:spPr>
        <p:txBody>
          <a:bodyPr anchor="t" anchorCtr="0"/>
          <a:lstStyle>
            <a:lvl1pPr algn="l">
              <a:defRPr sz="6000" b="1" i="0">
                <a:solidFill>
                  <a:schemeClr val="tx1"/>
                </a:solidFill>
                <a:latin typeface="+mn-lt"/>
                <a:cs typeface="Arial" panose="020B0604020202020204" pitchFamily="34" charset="0"/>
              </a:defRPr>
            </a:lvl1pPr>
          </a:lstStyle>
          <a:p>
            <a:r>
              <a:rPr lang="en-US" dirty="0"/>
              <a:t>Click To Edit Master Title Style</a:t>
            </a:r>
          </a:p>
        </p:txBody>
      </p:sp>
      <p:sp>
        <p:nvSpPr>
          <p:cNvPr id="8" name="Text Placeholder 4">
            <a:extLst>
              <a:ext uri="{FF2B5EF4-FFF2-40B4-BE49-F238E27FC236}">
                <a16:creationId xmlns:a16="http://schemas.microsoft.com/office/drawing/2014/main" id="{9FCBF15F-CA7F-7641-B9E3-4E9C3E92F434}"/>
              </a:ext>
            </a:extLst>
          </p:cNvPr>
          <p:cNvSpPr>
            <a:spLocks noGrp="1"/>
          </p:cNvSpPr>
          <p:nvPr>
            <p:ph type="body" sz="quarter" idx="10"/>
          </p:nvPr>
        </p:nvSpPr>
        <p:spPr>
          <a:xfrm>
            <a:off x="813175" y="4501444"/>
            <a:ext cx="10334625" cy="1259607"/>
          </a:xfrm>
        </p:spPr>
        <p:txBody>
          <a:bodyPr>
            <a:noAutofit/>
          </a:bodyPr>
          <a:lstStyle>
            <a:lvl1pPr marL="0" indent="0">
              <a:buFontTx/>
              <a:buNone/>
              <a:defRPr sz="2400">
                <a:solidFill>
                  <a:schemeClr val="tx1"/>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a:t>Click to edit Master text styles</a:t>
            </a:r>
          </a:p>
        </p:txBody>
      </p:sp>
    </p:spTree>
    <p:extLst>
      <p:ext uri="{BB962C8B-B14F-4D97-AF65-F5344CB8AC3E}">
        <p14:creationId xmlns:p14="http://schemas.microsoft.com/office/powerpoint/2010/main" val="1724543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B965E-00C4-6F4C-8817-84A69C14D22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B8926A3-B154-C14C-BFED-E141D3C8B7D4}"/>
              </a:ext>
            </a:extLst>
          </p:cNvPr>
          <p:cNvSpPr>
            <a:spLocks noGrp="1"/>
          </p:cNvSpPr>
          <p:nvPr>
            <p:ph sz="half" idx="1"/>
          </p:nvPr>
        </p:nvSpPr>
        <p:spPr>
          <a:xfrm>
            <a:off x="5715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940C922-34CF-D846-A402-06F51B18941E}"/>
              </a:ext>
            </a:extLst>
          </p:cNvPr>
          <p:cNvSpPr>
            <a:spLocks noGrp="1"/>
          </p:cNvSpPr>
          <p:nvPr>
            <p:ph sz="half" idx="2"/>
          </p:nvPr>
        </p:nvSpPr>
        <p:spPr>
          <a:xfrm>
            <a:off x="60960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471868AE-308B-D548-82A1-318656FC5556}"/>
              </a:ext>
            </a:extLst>
          </p:cNvPr>
          <p:cNvSpPr>
            <a:spLocks noGrp="1"/>
          </p:cNvSpPr>
          <p:nvPr>
            <p:ph type="sldNum" sz="quarter" idx="4"/>
          </p:nvPr>
        </p:nvSpPr>
        <p:spPr>
          <a:xfrm>
            <a:off x="11188014" y="6316595"/>
            <a:ext cx="432486" cy="365125"/>
          </a:xfrm>
          <a:prstGeom prst="rect">
            <a:avLst/>
          </a:prstGeom>
        </p:spPr>
        <p:txBody>
          <a:bodyPr lIns="0" tIns="0" rIns="45720" bIns="0" anchor="ctr"/>
          <a:lstStyle>
            <a:lvl1pPr algn="r">
              <a:defRPr sz="1000"/>
            </a:lvl1pPr>
          </a:lstStyle>
          <a:p>
            <a:fld id="{933A556B-7C63-244D-9B7C-B0EA8042B330}" type="slidenum">
              <a:rPr lang="en-US" smtClean="0"/>
              <a:pPr/>
              <a:t>‹#›</a:t>
            </a:fld>
            <a:endParaRPr lang="en-US" sz="1000" dirty="0"/>
          </a:p>
        </p:txBody>
      </p:sp>
    </p:spTree>
    <p:extLst>
      <p:ext uri="{BB962C8B-B14F-4D97-AF65-F5344CB8AC3E}">
        <p14:creationId xmlns:p14="http://schemas.microsoft.com/office/powerpoint/2010/main" val="36306142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ACFC5-D97A-B448-B815-E68D1A9731E8}"/>
              </a:ext>
            </a:extLst>
          </p:cNvPr>
          <p:cNvSpPr>
            <a:spLocks noGrp="1"/>
          </p:cNvSpPr>
          <p:nvPr>
            <p:ph type="title"/>
          </p:nvPr>
        </p:nvSpPr>
        <p:spPr>
          <a:xfrm>
            <a:off x="571500"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EBFB46D-01D9-1D44-ABED-AC6282C16BC1}"/>
              </a:ext>
            </a:extLst>
          </p:cNvPr>
          <p:cNvSpPr>
            <a:spLocks noGrp="1"/>
          </p:cNvSpPr>
          <p:nvPr>
            <p:ph type="body" idx="1"/>
          </p:nvPr>
        </p:nvSpPr>
        <p:spPr>
          <a:xfrm>
            <a:off x="571500"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08F9F48-3F7F-A545-9387-0732A54B5B13}"/>
              </a:ext>
            </a:extLst>
          </p:cNvPr>
          <p:cNvSpPr>
            <a:spLocks noGrp="1"/>
          </p:cNvSpPr>
          <p:nvPr>
            <p:ph sz="half" idx="2"/>
          </p:nvPr>
        </p:nvSpPr>
        <p:spPr>
          <a:xfrm>
            <a:off x="571500"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90C0DC1-B7CB-B343-8B4E-8D57625AEA93}"/>
              </a:ext>
            </a:extLst>
          </p:cNvPr>
          <p:cNvSpPr>
            <a:spLocks noGrp="1"/>
          </p:cNvSpPr>
          <p:nvPr>
            <p:ph type="body" sz="quarter" idx="3"/>
          </p:nvPr>
        </p:nvSpPr>
        <p:spPr>
          <a:xfrm>
            <a:off x="60960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82689F1-F4A7-6440-A9D9-1BF6E3E127B0}"/>
              </a:ext>
            </a:extLst>
          </p:cNvPr>
          <p:cNvSpPr>
            <a:spLocks noGrp="1"/>
          </p:cNvSpPr>
          <p:nvPr>
            <p:ph sz="quarter" idx="4"/>
          </p:nvPr>
        </p:nvSpPr>
        <p:spPr>
          <a:xfrm>
            <a:off x="60960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5">
            <a:extLst>
              <a:ext uri="{FF2B5EF4-FFF2-40B4-BE49-F238E27FC236}">
                <a16:creationId xmlns:a16="http://schemas.microsoft.com/office/drawing/2014/main" id="{24E88283-FA1D-D040-8AFC-1D07DFC302AA}"/>
              </a:ext>
            </a:extLst>
          </p:cNvPr>
          <p:cNvSpPr>
            <a:spLocks noGrp="1"/>
          </p:cNvSpPr>
          <p:nvPr>
            <p:ph type="sldNum" sz="quarter" idx="10"/>
          </p:nvPr>
        </p:nvSpPr>
        <p:spPr>
          <a:xfrm>
            <a:off x="11188014" y="6316595"/>
            <a:ext cx="432486" cy="365125"/>
          </a:xfrm>
          <a:prstGeom prst="rect">
            <a:avLst/>
          </a:prstGeom>
        </p:spPr>
        <p:txBody>
          <a:bodyPr lIns="0" tIns="0" rIns="45720" bIns="0" anchor="ctr"/>
          <a:lstStyle>
            <a:lvl1pPr algn="r">
              <a:defRPr sz="1000"/>
            </a:lvl1pPr>
          </a:lstStyle>
          <a:p>
            <a:fld id="{933A556B-7C63-244D-9B7C-B0EA8042B330}" type="slidenum">
              <a:rPr lang="en-US" smtClean="0"/>
              <a:pPr/>
              <a:t>‹#›</a:t>
            </a:fld>
            <a:endParaRPr lang="en-US" sz="1000" dirty="0"/>
          </a:p>
        </p:txBody>
      </p:sp>
    </p:spTree>
    <p:extLst>
      <p:ext uri="{BB962C8B-B14F-4D97-AF65-F5344CB8AC3E}">
        <p14:creationId xmlns:p14="http://schemas.microsoft.com/office/powerpoint/2010/main" val="35739312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B70F5-09AC-CD48-85DB-1752A5E862CB}"/>
              </a:ext>
            </a:extLst>
          </p:cNvPr>
          <p:cNvSpPr>
            <a:spLocks noGrp="1"/>
          </p:cNvSpPr>
          <p:nvPr>
            <p:ph type="title"/>
          </p:nvPr>
        </p:nvSpPr>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00D6FDB5-5C90-C844-8D34-266A469CEC57}"/>
              </a:ext>
            </a:extLst>
          </p:cNvPr>
          <p:cNvSpPr>
            <a:spLocks noGrp="1"/>
          </p:cNvSpPr>
          <p:nvPr>
            <p:ph type="sldNum" sz="quarter" idx="4"/>
          </p:nvPr>
        </p:nvSpPr>
        <p:spPr>
          <a:xfrm>
            <a:off x="11188014" y="6316595"/>
            <a:ext cx="432486" cy="365125"/>
          </a:xfrm>
          <a:prstGeom prst="rect">
            <a:avLst/>
          </a:prstGeom>
        </p:spPr>
        <p:txBody>
          <a:bodyPr lIns="0" tIns="0" rIns="45720" bIns="0" anchor="ctr"/>
          <a:lstStyle>
            <a:lvl1pPr algn="r">
              <a:defRPr sz="1000"/>
            </a:lvl1pPr>
          </a:lstStyle>
          <a:p>
            <a:fld id="{933A556B-7C63-244D-9B7C-B0EA8042B330}" type="slidenum">
              <a:rPr lang="en-US" smtClean="0"/>
              <a:pPr/>
              <a:t>‹#›</a:t>
            </a:fld>
            <a:endParaRPr lang="en-US" sz="1000" dirty="0"/>
          </a:p>
        </p:txBody>
      </p:sp>
    </p:spTree>
    <p:extLst>
      <p:ext uri="{BB962C8B-B14F-4D97-AF65-F5344CB8AC3E}">
        <p14:creationId xmlns:p14="http://schemas.microsoft.com/office/powerpoint/2010/main" val="41335934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87D20343-9337-0E42-A01C-2815CA8E0561}"/>
              </a:ext>
            </a:extLst>
          </p:cNvPr>
          <p:cNvSpPr>
            <a:spLocks noGrp="1"/>
          </p:cNvSpPr>
          <p:nvPr>
            <p:ph type="sldNum" sz="quarter" idx="4"/>
          </p:nvPr>
        </p:nvSpPr>
        <p:spPr>
          <a:xfrm>
            <a:off x="11188014" y="6316595"/>
            <a:ext cx="432486" cy="365125"/>
          </a:xfrm>
          <a:prstGeom prst="rect">
            <a:avLst/>
          </a:prstGeom>
        </p:spPr>
        <p:txBody>
          <a:bodyPr lIns="0" tIns="0" rIns="45720" bIns="0" anchor="ctr"/>
          <a:lstStyle>
            <a:lvl1pPr algn="r">
              <a:defRPr sz="1000"/>
            </a:lvl1pPr>
          </a:lstStyle>
          <a:p>
            <a:fld id="{933A556B-7C63-244D-9B7C-B0EA8042B330}" type="slidenum">
              <a:rPr lang="en-US" smtClean="0"/>
              <a:pPr/>
              <a:t>‹#›</a:t>
            </a:fld>
            <a:endParaRPr lang="en-US" sz="1000" dirty="0"/>
          </a:p>
        </p:txBody>
      </p:sp>
    </p:spTree>
    <p:extLst>
      <p:ext uri="{BB962C8B-B14F-4D97-AF65-F5344CB8AC3E}">
        <p14:creationId xmlns:p14="http://schemas.microsoft.com/office/powerpoint/2010/main" val="23912526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84E83-FA30-AE49-A809-D1503D6A577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FF97B18-F1D3-C845-98E1-FCEEFD596FE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B0677A6-B440-D244-B039-82AFE3A152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5">
            <a:extLst>
              <a:ext uri="{FF2B5EF4-FFF2-40B4-BE49-F238E27FC236}">
                <a16:creationId xmlns:a16="http://schemas.microsoft.com/office/drawing/2014/main" id="{6ACFED41-9DB8-3441-9E99-88FCE31DC294}"/>
              </a:ext>
            </a:extLst>
          </p:cNvPr>
          <p:cNvSpPr>
            <a:spLocks noGrp="1"/>
          </p:cNvSpPr>
          <p:nvPr>
            <p:ph type="sldNum" sz="quarter" idx="4"/>
          </p:nvPr>
        </p:nvSpPr>
        <p:spPr>
          <a:xfrm>
            <a:off x="11188014" y="6316595"/>
            <a:ext cx="432486" cy="365125"/>
          </a:xfrm>
          <a:prstGeom prst="rect">
            <a:avLst/>
          </a:prstGeom>
        </p:spPr>
        <p:txBody>
          <a:bodyPr lIns="0" tIns="0" rIns="45720" bIns="0" anchor="ctr"/>
          <a:lstStyle>
            <a:lvl1pPr algn="r">
              <a:defRPr sz="1000"/>
            </a:lvl1pPr>
          </a:lstStyle>
          <a:p>
            <a:fld id="{933A556B-7C63-244D-9B7C-B0EA8042B330}" type="slidenum">
              <a:rPr lang="en-US" smtClean="0"/>
              <a:pPr/>
              <a:t>‹#›</a:t>
            </a:fld>
            <a:endParaRPr lang="en-US" sz="1000" dirty="0"/>
          </a:p>
        </p:txBody>
      </p:sp>
    </p:spTree>
    <p:extLst>
      <p:ext uri="{BB962C8B-B14F-4D97-AF65-F5344CB8AC3E}">
        <p14:creationId xmlns:p14="http://schemas.microsoft.com/office/powerpoint/2010/main" val="41603393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999BF-B963-A049-A11E-595313950F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BA4A0F9-2FD7-DE46-AE52-AD7C0C073AC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A59413AE-9723-9D45-B482-FF92ED073F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5">
            <a:extLst>
              <a:ext uri="{FF2B5EF4-FFF2-40B4-BE49-F238E27FC236}">
                <a16:creationId xmlns:a16="http://schemas.microsoft.com/office/drawing/2014/main" id="{B0BC717A-FCD7-0D46-A097-931C02281585}"/>
              </a:ext>
            </a:extLst>
          </p:cNvPr>
          <p:cNvSpPr>
            <a:spLocks noGrp="1"/>
          </p:cNvSpPr>
          <p:nvPr>
            <p:ph type="sldNum" sz="quarter" idx="4"/>
          </p:nvPr>
        </p:nvSpPr>
        <p:spPr>
          <a:xfrm>
            <a:off x="11188014" y="6316595"/>
            <a:ext cx="432486" cy="365125"/>
          </a:xfrm>
          <a:prstGeom prst="rect">
            <a:avLst/>
          </a:prstGeom>
        </p:spPr>
        <p:txBody>
          <a:bodyPr lIns="0" tIns="0" rIns="45720" bIns="0" anchor="ctr"/>
          <a:lstStyle>
            <a:lvl1pPr algn="r">
              <a:defRPr sz="1000"/>
            </a:lvl1pPr>
          </a:lstStyle>
          <a:p>
            <a:fld id="{933A556B-7C63-244D-9B7C-B0EA8042B330}" type="slidenum">
              <a:rPr lang="en-US" smtClean="0"/>
              <a:pPr/>
              <a:t>‹#›</a:t>
            </a:fld>
            <a:endParaRPr lang="en-US" sz="1000" dirty="0"/>
          </a:p>
        </p:txBody>
      </p:sp>
    </p:spTree>
    <p:extLst>
      <p:ext uri="{BB962C8B-B14F-4D97-AF65-F5344CB8AC3E}">
        <p14:creationId xmlns:p14="http://schemas.microsoft.com/office/powerpoint/2010/main" val="18119199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0FA0D-AA3C-664A-87D2-78DEA605DFE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105DD7F-359B-0241-A0E1-CB414639490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a:extLst>
              <a:ext uri="{FF2B5EF4-FFF2-40B4-BE49-F238E27FC236}">
                <a16:creationId xmlns:a16="http://schemas.microsoft.com/office/drawing/2014/main" id="{194FE3B0-EE83-EE47-9729-1EF195304D10}"/>
              </a:ext>
            </a:extLst>
          </p:cNvPr>
          <p:cNvSpPr>
            <a:spLocks noGrp="1"/>
          </p:cNvSpPr>
          <p:nvPr>
            <p:ph type="sldNum" sz="quarter" idx="4"/>
          </p:nvPr>
        </p:nvSpPr>
        <p:spPr>
          <a:xfrm>
            <a:off x="11188014" y="6316595"/>
            <a:ext cx="432486" cy="365125"/>
          </a:xfrm>
          <a:prstGeom prst="rect">
            <a:avLst/>
          </a:prstGeom>
        </p:spPr>
        <p:txBody>
          <a:bodyPr lIns="0" tIns="0" rIns="45720" bIns="0" anchor="ctr"/>
          <a:lstStyle>
            <a:lvl1pPr algn="r">
              <a:defRPr sz="1000"/>
            </a:lvl1pPr>
          </a:lstStyle>
          <a:p>
            <a:fld id="{933A556B-7C63-244D-9B7C-B0EA8042B330}" type="slidenum">
              <a:rPr lang="en-US" smtClean="0"/>
              <a:pPr/>
              <a:t>‹#›</a:t>
            </a:fld>
            <a:endParaRPr lang="en-US" sz="1000" dirty="0"/>
          </a:p>
        </p:txBody>
      </p:sp>
    </p:spTree>
    <p:extLst>
      <p:ext uri="{BB962C8B-B14F-4D97-AF65-F5344CB8AC3E}">
        <p14:creationId xmlns:p14="http://schemas.microsoft.com/office/powerpoint/2010/main" val="23816605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7785AC-BC0C-8F4E-B552-D8A6AD40EEB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E59A820-91F6-F544-8B07-61605B067C5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a:extLst>
              <a:ext uri="{FF2B5EF4-FFF2-40B4-BE49-F238E27FC236}">
                <a16:creationId xmlns:a16="http://schemas.microsoft.com/office/drawing/2014/main" id="{E1FAE437-C75F-3A40-9104-1FFF2D5E7948}"/>
              </a:ext>
            </a:extLst>
          </p:cNvPr>
          <p:cNvSpPr>
            <a:spLocks noGrp="1"/>
          </p:cNvSpPr>
          <p:nvPr>
            <p:ph type="sldNum" sz="quarter" idx="4"/>
          </p:nvPr>
        </p:nvSpPr>
        <p:spPr>
          <a:xfrm>
            <a:off x="11188014" y="6316595"/>
            <a:ext cx="432486" cy="365125"/>
          </a:xfrm>
          <a:prstGeom prst="rect">
            <a:avLst/>
          </a:prstGeom>
        </p:spPr>
        <p:txBody>
          <a:bodyPr lIns="0" tIns="0" rIns="45720" bIns="0" anchor="ctr"/>
          <a:lstStyle>
            <a:lvl1pPr algn="r">
              <a:defRPr sz="1000"/>
            </a:lvl1pPr>
          </a:lstStyle>
          <a:p>
            <a:fld id="{933A556B-7C63-244D-9B7C-B0EA8042B330}" type="slidenum">
              <a:rPr lang="en-US" smtClean="0"/>
              <a:pPr/>
              <a:t>‹#›</a:t>
            </a:fld>
            <a:endParaRPr lang="en-US" sz="1000" dirty="0"/>
          </a:p>
        </p:txBody>
      </p:sp>
    </p:spTree>
    <p:extLst>
      <p:ext uri="{BB962C8B-B14F-4D97-AF65-F5344CB8AC3E}">
        <p14:creationId xmlns:p14="http://schemas.microsoft.com/office/powerpoint/2010/main" val="1066097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7DAAA2-8718-2247-8539-9A0DC22C048C}"/>
              </a:ext>
            </a:extLst>
          </p:cNvPr>
          <p:cNvSpPr>
            <a:spLocks noGrp="1"/>
          </p:cNvSpPr>
          <p:nvPr>
            <p:ph type="title"/>
          </p:nvPr>
        </p:nvSpPr>
        <p:spPr>
          <a:xfrm>
            <a:off x="571500" y="365125"/>
            <a:ext cx="11049000" cy="1325563"/>
          </a:xfrm>
          <a:prstGeom prst="rect">
            <a:avLst/>
          </a:prstGeom>
        </p:spPr>
        <p:txBody>
          <a:bodyPr vert="horz" lIns="91440" tIns="45720" rIns="91440" bIns="45720" rtlCol="0" anchor="ctr">
            <a:normAutofit/>
          </a:bodyPr>
          <a:lstStyle/>
          <a:p>
            <a:endParaRPr lang="en-US" dirty="0"/>
          </a:p>
        </p:txBody>
      </p:sp>
      <p:sp>
        <p:nvSpPr>
          <p:cNvPr id="3" name="Text Placeholder 2">
            <a:extLst>
              <a:ext uri="{FF2B5EF4-FFF2-40B4-BE49-F238E27FC236}">
                <a16:creationId xmlns:a16="http://schemas.microsoft.com/office/drawing/2014/main" id="{A73056FE-C136-A54B-9DE3-EACD8E08FED9}"/>
              </a:ext>
            </a:extLst>
          </p:cNvPr>
          <p:cNvSpPr>
            <a:spLocks noGrp="1"/>
          </p:cNvSpPr>
          <p:nvPr>
            <p:ph type="body" idx="1"/>
          </p:nvPr>
        </p:nvSpPr>
        <p:spPr>
          <a:xfrm>
            <a:off x="571500" y="1825625"/>
            <a:ext cx="11049000" cy="42071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5">
            <a:extLst>
              <a:ext uri="{FF2B5EF4-FFF2-40B4-BE49-F238E27FC236}">
                <a16:creationId xmlns:a16="http://schemas.microsoft.com/office/drawing/2014/main" id="{125833E0-DD3D-DF4F-9316-F67B7A80E307}"/>
              </a:ext>
            </a:extLst>
          </p:cNvPr>
          <p:cNvSpPr>
            <a:spLocks noGrp="1"/>
          </p:cNvSpPr>
          <p:nvPr>
            <p:ph type="sldNum" sz="quarter" idx="4"/>
          </p:nvPr>
        </p:nvSpPr>
        <p:spPr>
          <a:xfrm>
            <a:off x="11188014" y="6316595"/>
            <a:ext cx="432486" cy="365125"/>
          </a:xfrm>
          <a:prstGeom prst="rect">
            <a:avLst/>
          </a:prstGeom>
        </p:spPr>
        <p:txBody>
          <a:bodyPr lIns="0" tIns="0" rIns="45720" bIns="0" anchor="ctr"/>
          <a:lstStyle>
            <a:lvl1pPr algn="r">
              <a:defRPr sz="1000"/>
            </a:lvl1pPr>
          </a:lstStyle>
          <a:p>
            <a:fld id="{933A556B-7C63-244D-9B7C-B0EA8042B330}" type="slidenum">
              <a:rPr lang="en-US" smtClean="0"/>
              <a:pPr/>
              <a:t>‹#›</a:t>
            </a:fld>
            <a:endParaRPr lang="en-US" sz="1000" dirty="0"/>
          </a:p>
        </p:txBody>
      </p:sp>
    </p:spTree>
    <p:extLst>
      <p:ext uri="{BB962C8B-B14F-4D97-AF65-F5344CB8AC3E}">
        <p14:creationId xmlns:p14="http://schemas.microsoft.com/office/powerpoint/2010/main" val="544521178"/>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62" r:id="rId3"/>
    <p:sldLayoutId id="2147483663" r:id="rId4"/>
    <p:sldLayoutId id="214748367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Lst>
  <p:hf hdr="0" ftr="0" dt="0"/>
  <p:txStyles>
    <p:titleStyle>
      <a:lvl1pPr algn="l" defTabSz="914400" rtl="0" eaLnBrk="1" latinLnBrk="0" hangingPunct="1">
        <a:lnSpc>
          <a:spcPct val="90000"/>
        </a:lnSpc>
        <a:spcBef>
          <a:spcPct val="0"/>
        </a:spcBef>
        <a:buNone/>
        <a:defRPr sz="4400" b="1"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7" orient="horz" pos="2160" userDrawn="1">
          <p15:clr>
            <a:srgbClr val="F26B43"/>
          </p15:clr>
        </p15:guide>
        <p15:guide id="8" pos="3840" userDrawn="1">
          <p15:clr>
            <a:srgbClr val="F26B43"/>
          </p15:clr>
        </p15:guide>
        <p15:guide id="9" pos="360" userDrawn="1">
          <p15:clr>
            <a:srgbClr val="F26B43"/>
          </p15:clr>
        </p15:guide>
        <p15:guide id="10" orient="horz" pos="3888" userDrawn="1">
          <p15:clr>
            <a:srgbClr val="F26B43"/>
          </p15:clr>
        </p15:guide>
        <p15:guide id="11" pos="7320" userDrawn="1">
          <p15:clr>
            <a:srgbClr val="F26B43"/>
          </p15:clr>
        </p15:guide>
        <p15:guide id="12" orient="horz" pos="412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8.xml"/><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13.png"/><Relationship Id="rId1" Type="http://schemas.openxmlformats.org/officeDocument/2006/relationships/slideLayout" Target="../slideLayouts/slideLayout8.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hyperlink" Target="material/wedge_tracks.html" TargetMode="External"/><Relationship Id="rId2" Type="http://schemas.openxmlformats.org/officeDocument/2006/relationships/image" Target="../media/image15.png"/><Relationship Id="rId1" Type="http://schemas.openxmlformats.org/officeDocument/2006/relationships/slideLayout" Target="../slideLayouts/slideLayout8.xml"/><Relationship Id="rId5" Type="http://schemas.openxmlformats.org/officeDocument/2006/relationships/image" Target="../media/image16.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8.xml"/><Relationship Id="rId5" Type="http://schemas.openxmlformats.org/officeDocument/2006/relationships/image" Target="../media/image18.png"/><Relationship Id="rId4" Type="http://schemas.openxmlformats.org/officeDocument/2006/relationships/hyperlink" Target="https://arxiv.org/pdf/2111.05423.pdf"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8.xml"/><Relationship Id="rId5" Type="http://schemas.openxmlformats.org/officeDocument/2006/relationships/image" Target="../media/image22.pn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8.xml"/><Relationship Id="rId5" Type="http://schemas.openxmlformats.org/officeDocument/2006/relationships/image" Target="../media/image22.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8.xml"/><Relationship Id="rId6" Type="http://schemas.openxmlformats.org/officeDocument/2006/relationships/image" Target="../media/image23.png"/><Relationship Id="rId5" Type="http://schemas.openxmlformats.org/officeDocument/2006/relationships/image" Target="../media/image230.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1.png"/><Relationship Id="rId1" Type="http://schemas.openxmlformats.org/officeDocument/2006/relationships/slideLayout" Target="../slideLayouts/slideLayout8.xml"/><Relationship Id="rId5" Type="http://schemas.openxmlformats.org/officeDocument/2006/relationships/image" Target="../media/image24.pn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9.xml"/><Relationship Id="rId5" Type="http://schemas.openxmlformats.org/officeDocument/2006/relationships/image" Target="../media/image32.png"/><Relationship Id="rId4" Type="http://schemas.openxmlformats.org/officeDocument/2006/relationships/image" Target="../media/image31.png"/></Relationships>
</file>

<file path=ppt/slides/_rels/slide2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9.xml"/><Relationship Id="rId4" Type="http://schemas.openxmlformats.org/officeDocument/2006/relationships/image" Target="../media/image36.png"/></Relationships>
</file>

<file path=ppt/slides/_rels/slide29.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7.png"/><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7.xml"/><Relationship Id="rId1" Type="http://schemas.openxmlformats.org/officeDocument/2006/relationships/slideLayout" Target="../slideLayouts/slideLayout9.xml"/><Relationship Id="rId6" Type="http://schemas.openxmlformats.org/officeDocument/2006/relationships/image" Target="../media/image400.png"/><Relationship Id="rId5" Type="http://schemas.openxmlformats.org/officeDocument/2006/relationships/image" Target="../media/image47.png"/><Relationship Id="rId4" Type="http://schemas.openxmlformats.org/officeDocument/2006/relationships/image" Target="../media/image4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56CBC-DA70-7741-BB3F-BCDBBE052F88}"/>
              </a:ext>
            </a:extLst>
          </p:cNvPr>
          <p:cNvSpPr>
            <a:spLocks noGrp="1"/>
          </p:cNvSpPr>
          <p:nvPr>
            <p:ph type="ctrTitle"/>
          </p:nvPr>
        </p:nvSpPr>
        <p:spPr/>
        <p:txBody>
          <a:bodyPr>
            <a:normAutofit/>
          </a:bodyPr>
          <a:lstStyle/>
          <a:p>
            <a:r>
              <a:rPr lang="en-US" sz="5400" dirty="0">
                <a:latin typeface="Candara" panose="020E0502030303020204" pitchFamily="34" charset="0"/>
              </a:rPr>
              <a:t>Neural Compression for </a:t>
            </a:r>
            <a:r>
              <a:rPr lang="en-US" sz="5400" dirty="0" err="1">
                <a:latin typeface="Candara" panose="020E0502030303020204" pitchFamily="34" charset="0"/>
              </a:rPr>
              <a:t>sPHENIX</a:t>
            </a:r>
            <a:r>
              <a:rPr lang="en-US" sz="5400" dirty="0">
                <a:latin typeface="Candara" panose="020E0502030303020204" pitchFamily="34" charset="0"/>
              </a:rPr>
              <a:t> TPC Data</a:t>
            </a:r>
          </a:p>
        </p:txBody>
      </p:sp>
      <p:sp>
        <p:nvSpPr>
          <p:cNvPr id="3" name="Subtitle 2">
            <a:extLst>
              <a:ext uri="{FF2B5EF4-FFF2-40B4-BE49-F238E27FC236}">
                <a16:creationId xmlns:a16="http://schemas.microsoft.com/office/drawing/2014/main" id="{FDB0E14B-6889-F849-8A8C-D01D7C36038D}"/>
              </a:ext>
            </a:extLst>
          </p:cNvPr>
          <p:cNvSpPr>
            <a:spLocks noGrp="1"/>
          </p:cNvSpPr>
          <p:nvPr>
            <p:ph type="subTitle" idx="1"/>
          </p:nvPr>
        </p:nvSpPr>
        <p:spPr/>
        <p:txBody>
          <a:bodyPr/>
          <a:lstStyle/>
          <a:p>
            <a:r>
              <a:rPr lang="en-US" dirty="0">
                <a:latin typeface="Candara" panose="020E0502030303020204" pitchFamily="34" charset="0"/>
              </a:rPr>
              <a:t>10/26/2026</a:t>
            </a:r>
          </a:p>
        </p:txBody>
      </p:sp>
      <p:sp>
        <p:nvSpPr>
          <p:cNvPr id="4" name="Text Placeholder 3">
            <a:extLst>
              <a:ext uri="{FF2B5EF4-FFF2-40B4-BE49-F238E27FC236}">
                <a16:creationId xmlns:a16="http://schemas.microsoft.com/office/drawing/2014/main" id="{BD0F4563-AB5E-1F4E-B28C-08AC1323034C}"/>
              </a:ext>
            </a:extLst>
          </p:cNvPr>
          <p:cNvSpPr>
            <a:spLocks noGrp="1"/>
          </p:cNvSpPr>
          <p:nvPr>
            <p:ph type="body" sz="quarter" idx="10"/>
          </p:nvPr>
        </p:nvSpPr>
        <p:spPr/>
        <p:txBody>
          <a:bodyPr/>
          <a:lstStyle/>
          <a:p>
            <a:r>
              <a:rPr lang="en-US" sz="2000" dirty="0">
                <a:latin typeface="Candara" panose="020E0502030303020204" pitchFamily="34" charset="0"/>
              </a:rPr>
              <a:t>By Yi Huang, </a:t>
            </a:r>
            <a:r>
              <a:rPr lang="en-US" sz="2000" dirty="0" err="1">
                <a:latin typeface="Candara" panose="020E0502030303020204" pitchFamily="34" charset="0"/>
              </a:rPr>
              <a:t>Yihui</a:t>
            </a:r>
            <a:r>
              <a:rPr lang="en-US" sz="2000" dirty="0">
                <a:latin typeface="Candara" panose="020E0502030303020204" pitchFamily="34" charset="0"/>
              </a:rPr>
              <a:t> Ren, </a:t>
            </a:r>
            <a:r>
              <a:rPr lang="en-US" sz="2000" dirty="0" err="1">
                <a:latin typeface="Candara" panose="020E0502030303020204" pitchFamily="34" charset="0"/>
              </a:rPr>
              <a:t>Shinjae</a:t>
            </a:r>
            <a:r>
              <a:rPr lang="en-US" sz="2000" dirty="0">
                <a:latin typeface="Candara" panose="020E0502030303020204" pitchFamily="34" charset="0"/>
              </a:rPr>
              <a:t> Yoo, Jin Huang</a:t>
            </a:r>
          </a:p>
          <a:p>
            <a:r>
              <a:rPr lang="en-US" sz="2000" dirty="0">
                <a:latin typeface="Candara" panose="020E0502030303020204" pitchFamily="34" charset="0"/>
              </a:rPr>
              <a:t>Speaker: Yi Huang</a:t>
            </a:r>
          </a:p>
          <a:p>
            <a:r>
              <a:rPr lang="en-US" altLang="zh-CN" sz="2000" dirty="0">
                <a:latin typeface="Candara" panose="020E0502030303020204" pitchFamily="34" charset="0"/>
              </a:rPr>
              <a:t>MENU2026 at</a:t>
            </a:r>
            <a:r>
              <a:rPr lang="zh-CN" altLang="en-US" sz="2000" dirty="0">
                <a:latin typeface="Candara" panose="020E0502030303020204" pitchFamily="34" charset="0"/>
              </a:rPr>
              <a:t> </a:t>
            </a:r>
            <a:r>
              <a:rPr lang="en-US" altLang="zh-CN" sz="2000">
                <a:latin typeface="Candara" panose="020E0502030303020204" pitchFamily="34" charset="0"/>
              </a:rPr>
              <a:t>Stony Brook University</a:t>
            </a:r>
            <a:endParaRPr lang="en-US" sz="2000" dirty="0">
              <a:latin typeface="Candara" panose="020E0502030303020204" pitchFamily="34" charset="0"/>
            </a:endParaRPr>
          </a:p>
        </p:txBody>
      </p:sp>
    </p:spTree>
    <p:extLst>
      <p:ext uri="{BB962C8B-B14F-4D97-AF65-F5344CB8AC3E}">
        <p14:creationId xmlns:p14="http://schemas.microsoft.com/office/powerpoint/2010/main" val="22467559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88348E1-3988-F8CB-68ED-5D706E402B6A}"/>
              </a:ext>
            </a:extLst>
          </p:cNvPr>
          <p:cNvSpPr>
            <a:spLocks noGrp="1"/>
          </p:cNvSpPr>
          <p:nvPr>
            <p:ph type="sldNum" sz="quarter" idx="4"/>
          </p:nvPr>
        </p:nvSpPr>
        <p:spPr/>
        <p:txBody>
          <a:bodyPr/>
          <a:lstStyle/>
          <a:p>
            <a:fld id="{933A556B-7C63-244D-9B7C-B0EA8042B330}" type="slidenum">
              <a:rPr lang="en-US" smtClean="0"/>
              <a:pPr/>
              <a:t>2</a:t>
            </a:fld>
            <a:endParaRPr lang="en-US" dirty="0"/>
          </a:p>
        </p:txBody>
      </p:sp>
      <p:sp>
        <p:nvSpPr>
          <p:cNvPr id="3" name="Title 2">
            <a:extLst>
              <a:ext uri="{FF2B5EF4-FFF2-40B4-BE49-F238E27FC236}">
                <a16:creationId xmlns:a16="http://schemas.microsoft.com/office/drawing/2014/main" id="{3670719D-2F6D-9178-754D-A16738F7D3C7}"/>
              </a:ext>
            </a:extLst>
          </p:cNvPr>
          <p:cNvSpPr>
            <a:spLocks noGrp="1"/>
          </p:cNvSpPr>
          <p:nvPr>
            <p:ph type="ctrTitle"/>
          </p:nvPr>
        </p:nvSpPr>
        <p:spPr/>
        <p:txBody>
          <a:bodyPr/>
          <a:lstStyle/>
          <a:p>
            <a:pPr algn="ctr"/>
            <a:r>
              <a:rPr lang="en-US" dirty="0">
                <a:effectLst>
                  <a:outerShdw blurRad="38100" dist="38100" dir="2700000" algn="tl">
                    <a:srgbClr val="000000">
                      <a:alpha val="43137"/>
                    </a:srgbClr>
                  </a:outerShdw>
                </a:effectLst>
                <a:latin typeface="Candara" panose="020E0502030303020204" pitchFamily="34" charset="0"/>
              </a:rPr>
              <a:t>The </a:t>
            </a:r>
            <a:r>
              <a:rPr lang="en-US" dirty="0" err="1">
                <a:effectLst>
                  <a:outerShdw blurRad="38100" dist="38100" dir="2700000" algn="tl">
                    <a:srgbClr val="000000">
                      <a:alpha val="43137"/>
                    </a:srgbClr>
                  </a:outerShdw>
                </a:effectLst>
                <a:latin typeface="Candara" panose="020E0502030303020204" pitchFamily="34" charset="0"/>
              </a:rPr>
              <a:t>sPHENIX</a:t>
            </a:r>
            <a:r>
              <a:rPr lang="en-US" dirty="0">
                <a:effectLst>
                  <a:outerShdw blurRad="38100" dist="38100" dir="2700000" algn="tl">
                    <a:srgbClr val="000000">
                      <a:alpha val="43137"/>
                    </a:srgbClr>
                  </a:outerShdw>
                </a:effectLst>
                <a:latin typeface="Candara" panose="020E0502030303020204" pitchFamily="34" charset="0"/>
              </a:rPr>
              <a:t> Experiment</a:t>
            </a:r>
          </a:p>
        </p:txBody>
      </p:sp>
    </p:spTree>
    <p:extLst>
      <p:ext uri="{BB962C8B-B14F-4D97-AF65-F5344CB8AC3E}">
        <p14:creationId xmlns:p14="http://schemas.microsoft.com/office/powerpoint/2010/main" val="17293649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omputer generated image of a machine&#10;&#10;Description automatically generated">
            <a:extLst>
              <a:ext uri="{FF2B5EF4-FFF2-40B4-BE49-F238E27FC236}">
                <a16:creationId xmlns:a16="http://schemas.microsoft.com/office/drawing/2014/main" id="{648AABDA-4BDF-BE15-6376-EB8C67F40079}"/>
              </a:ext>
            </a:extLst>
          </p:cNvPr>
          <p:cNvPicPr>
            <a:picLocks noChangeAspect="1"/>
          </p:cNvPicPr>
          <p:nvPr/>
        </p:nvPicPr>
        <p:blipFill>
          <a:blip r:embed="rId3"/>
          <a:stretch>
            <a:fillRect/>
          </a:stretch>
        </p:blipFill>
        <p:spPr>
          <a:xfrm>
            <a:off x="571500" y="0"/>
            <a:ext cx="12192000" cy="6858000"/>
          </a:xfrm>
          <a:prstGeom prst="rect">
            <a:avLst/>
          </a:prstGeom>
        </p:spPr>
      </p:pic>
      <p:cxnSp>
        <p:nvCxnSpPr>
          <p:cNvPr id="22" name="Straight Connector 21">
            <a:extLst>
              <a:ext uri="{FF2B5EF4-FFF2-40B4-BE49-F238E27FC236}">
                <a16:creationId xmlns:a16="http://schemas.microsoft.com/office/drawing/2014/main" id="{6FE7544B-7FA9-86AA-675D-9139278B651E}"/>
              </a:ext>
            </a:extLst>
          </p:cNvPr>
          <p:cNvCxnSpPr>
            <a:cxnSpLocks/>
          </p:cNvCxnSpPr>
          <p:nvPr/>
        </p:nvCxnSpPr>
        <p:spPr>
          <a:xfrm>
            <a:off x="6568751" y="3630074"/>
            <a:ext cx="5051749" cy="1543506"/>
          </a:xfrm>
          <a:prstGeom prst="line">
            <a:avLst/>
          </a:prstGeom>
          <a:ln>
            <a:solidFill>
              <a:srgbClr val="FF0000"/>
            </a:solidFill>
          </a:ln>
          <a:effectLst>
            <a:glow rad="101600">
              <a:srgbClr val="FF6600">
                <a:alpha val="60000"/>
              </a:srgbClr>
            </a:glow>
          </a:effectLst>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E686591-536C-6306-655F-A8D89BF30D1E}"/>
              </a:ext>
            </a:extLst>
          </p:cNvPr>
          <p:cNvCxnSpPr>
            <a:cxnSpLocks/>
          </p:cNvCxnSpPr>
          <p:nvPr/>
        </p:nvCxnSpPr>
        <p:spPr>
          <a:xfrm>
            <a:off x="3146258" y="2664995"/>
            <a:ext cx="3374858" cy="947031"/>
          </a:xfrm>
          <a:prstGeom prst="line">
            <a:avLst/>
          </a:prstGeom>
          <a:ln>
            <a:solidFill>
              <a:srgbClr val="FF0000"/>
            </a:solidFill>
          </a:ln>
          <a:effectLst>
            <a:glow rad="101600">
              <a:srgbClr val="FF6600">
                <a:alpha val="60000"/>
              </a:srgbClr>
            </a:glow>
          </a:effectLst>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53B2AE46-B3D2-054A-9F92-273948CEEE54}"/>
              </a:ext>
            </a:extLst>
          </p:cNvPr>
          <p:cNvSpPr>
            <a:spLocks noGrp="1"/>
          </p:cNvSpPr>
          <p:nvPr>
            <p:ph type="title"/>
          </p:nvPr>
        </p:nvSpPr>
        <p:spPr>
          <a:xfrm>
            <a:off x="571500" y="365126"/>
            <a:ext cx="11049000" cy="1053128"/>
          </a:xfrm>
        </p:spPr>
        <p:txBody>
          <a:bodyPr/>
          <a:lstStyle/>
          <a:p>
            <a:r>
              <a:rPr lang="en-US" dirty="0">
                <a:latin typeface="Candara" panose="020E0502030303020204" pitchFamily="34" charset="0"/>
              </a:rPr>
              <a:t>Detector model at sPHENIX</a:t>
            </a:r>
          </a:p>
        </p:txBody>
      </p:sp>
      <p:sp>
        <p:nvSpPr>
          <p:cNvPr id="3" name="Slide Number Placeholder 2">
            <a:extLst>
              <a:ext uri="{FF2B5EF4-FFF2-40B4-BE49-F238E27FC236}">
                <a16:creationId xmlns:a16="http://schemas.microsoft.com/office/drawing/2014/main" id="{FA0D2EBA-591D-0D41-9C46-2E17C49223CD}"/>
              </a:ext>
            </a:extLst>
          </p:cNvPr>
          <p:cNvSpPr>
            <a:spLocks noGrp="1"/>
          </p:cNvSpPr>
          <p:nvPr>
            <p:ph type="sldNum" sz="quarter" idx="4"/>
          </p:nvPr>
        </p:nvSpPr>
        <p:spPr/>
        <p:txBody>
          <a:bodyPr/>
          <a:lstStyle/>
          <a:p>
            <a:fld id="{933A556B-7C63-244D-9B7C-B0EA8042B330}" type="slidenum">
              <a:rPr lang="en-US" smtClean="0"/>
              <a:pPr/>
              <a:t>3</a:t>
            </a:fld>
            <a:endParaRPr lang="en-US" sz="1000" dirty="0"/>
          </a:p>
        </p:txBody>
      </p:sp>
      <p:grpSp>
        <p:nvGrpSpPr>
          <p:cNvPr id="16" name="Group 15">
            <a:extLst>
              <a:ext uri="{FF2B5EF4-FFF2-40B4-BE49-F238E27FC236}">
                <a16:creationId xmlns:a16="http://schemas.microsoft.com/office/drawing/2014/main" id="{A6F99A14-AA51-540D-A650-88B8D819E147}"/>
              </a:ext>
            </a:extLst>
          </p:cNvPr>
          <p:cNvGrpSpPr/>
          <p:nvPr/>
        </p:nvGrpSpPr>
        <p:grpSpPr>
          <a:xfrm>
            <a:off x="1436914" y="3139781"/>
            <a:ext cx="5131837" cy="723122"/>
            <a:chOff x="1436914" y="3139781"/>
            <a:chExt cx="5131837" cy="723122"/>
          </a:xfrm>
        </p:grpSpPr>
        <p:sp>
          <p:nvSpPr>
            <p:cNvPr id="7" name="Rectangle: Rounded Corners 6">
              <a:extLst>
                <a:ext uri="{FF2B5EF4-FFF2-40B4-BE49-F238E27FC236}">
                  <a16:creationId xmlns:a16="http://schemas.microsoft.com/office/drawing/2014/main" id="{8CBE8211-2858-3477-0728-8A2B4F7342F1}"/>
                </a:ext>
              </a:extLst>
            </p:cNvPr>
            <p:cNvSpPr/>
            <p:nvPr/>
          </p:nvSpPr>
          <p:spPr>
            <a:xfrm>
              <a:off x="1436914" y="3139781"/>
              <a:ext cx="1110343" cy="723122"/>
            </a:xfrm>
            <a:prstGeom prst="roundRect">
              <a:avLst/>
            </a:prstGeom>
            <a:solidFill>
              <a:srgbClr val="4F6130"/>
            </a:solidFill>
            <a:ln>
              <a:noFill/>
            </a:ln>
            <a:effectLst>
              <a:glow rad="101600">
                <a:srgbClr val="4F6130">
                  <a:alpha val="60000"/>
                </a:srgbClr>
              </a:glow>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Candara" panose="020E0502030303020204" pitchFamily="34" charset="0"/>
                </a:rPr>
                <a:t>Silicon Trackers</a:t>
              </a:r>
            </a:p>
          </p:txBody>
        </p:sp>
        <p:cxnSp>
          <p:nvCxnSpPr>
            <p:cNvPr id="10" name="Straight Arrow Connector 9">
              <a:extLst>
                <a:ext uri="{FF2B5EF4-FFF2-40B4-BE49-F238E27FC236}">
                  <a16:creationId xmlns:a16="http://schemas.microsoft.com/office/drawing/2014/main" id="{F4408624-DE82-E7A9-1F42-0D2877675854}"/>
                </a:ext>
              </a:extLst>
            </p:cNvPr>
            <p:cNvCxnSpPr>
              <a:cxnSpLocks/>
              <a:stCxn id="7" idx="3"/>
            </p:cNvCxnSpPr>
            <p:nvPr/>
          </p:nvCxnSpPr>
          <p:spPr>
            <a:xfrm>
              <a:off x="2547257" y="3501342"/>
              <a:ext cx="4021494" cy="110684"/>
            </a:xfrm>
            <a:prstGeom prst="straightConnector1">
              <a:avLst/>
            </a:prstGeom>
            <a:ln w="57150">
              <a:solidFill>
                <a:srgbClr val="B6C993"/>
              </a:solidFill>
              <a:tailEnd type="triangle"/>
            </a:ln>
            <a:effectLst>
              <a:glow rad="101600">
                <a:srgbClr val="4F6130">
                  <a:alpha val="60000"/>
                </a:srgb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17" name="Group 16">
            <a:extLst>
              <a:ext uri="{FF2B5EF4-FFF2-40B4-BE49-F238E27FC236}">
                <a16:creationId xmlns:a16="http://schemas.microsoft.com/office/drawing/2014/main" id="{0677A75D-699D-3785-6391-A4E2D84D2A1F}"/>
              </a:ext>
            </a:extLst>
          </p:cNvPr>
          <p:cNvGrpSpPr/>
          <p:nvPr/>
        </p:nvGrpSpPr>
        <p:grpSpPr>
          <a:xfrm>
            <a:off x="905070" y="1694307"/>
            <a:ext cx="5477070" cy="873402"/>
            <a:chOff x="905070" y="1694307"/>
            <a:chExt cx="5477070" cy="873402"/>
          </a:xfrm>
        </p:grpSpPr>
        <p:sp>
          <p:nvSpPr>
            <p:cNvPr id="6" name="Rectangle: Rounded Corners 5">
              <a:extLst>
                <a:ext uri="{FF2B5EF4-FFF2-40B4-BE49-F238E27FC236}">
                  <a16:creationId xmlns:a16="http://schemas.microsoft.com/office/drawing/2014/main" id="{399F3127-ED5B-8A24-5B81-219B9191AD5F}"/>
                </a:ext>
              </a:extLst>
            </p:cNvPr>
            <p:cNvSpPr/>
            <p:nvPr/>
          </p:nvSpPr>
          <p:spPr>
            <a:xfrm>
              <a:off x="905070" y="1694307"/>
              <a:ext cx="1940767" cy="764995"/>
            </a:xfrm>
            <a:prstGeom prst="roundRect">
              <a:avLst/>
            </a:prstGeom>
            <a:solidFill>
              <a:srgbClr val="3B8492"/>
            </a:solidFill>
            <a:ln>
              <a:solidFill>
                <a:srgbClr val="3B8492"/>
              </a:solidFill>
            </a:ln>
            <a:effectLst>
              <a:glow rad="101600">
                <a:srgbClr val="3B8492">
                  <a:alpha val="60000"/>
                </a:srgbClr>
              </a:glow>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Candara" panose="020E0502030303020204" pitchFamily="34" charset="0"/>
                </a:rPr>
                <a:t>Calorimeters</a:t>
              </a:r>
            </a:p>
          </p:txBody>
        </p:sp>
        <p:cxnSp>
          <p:nvCxnSpPr>
            <p:cNvPr id="12" name="Straight Arrow Connector 11">
              <a:extLst>
                <a:ext uri="{FF2B5EF4-FFF2-40B4-BE49-F238E27FC236}">
                  <a16:creationId xmlns:a16="http://schemas.microsoft.com/office/drawing/2014/main" id="{1D8931F4-8EB5-87E4-1BB2-7E804470E5E6}"/>
                </a:ext>
              </a:extLst>
            </p:cNvPr>
            <p:cNvCxnSpPr>
              <a:cxnSpLocks/>
              <a:stCxn id="6" idx="3"/>
            </p:cNvCxnSpPr>
            <p:nvPr/>
          </p:nvCxnSpPr>
          <p:spPr>
            <a:xfrm>
              <a:off x="2845837" y="2076805"/>
              <a:ext cx="3536303" cy="490904"/>
            </a:xfrm>
            <a:prstGeom prst="straightConnector1">
              <a:avLst/>
            </a:prstGeom>
            <a:ln w="57150">
              <a:solidFill>
                <a:srgbClr val="97CBD5"/>
              </a:solidFill>
              <a:tailEnd type="triangle"/>
            </a:ln>
            <a:effectLst>
              <a:glow rad="101600">
                <a:srgbClr val="3B8492">
                  <a:alpha val="60000"/>
                </a:srgbClr>
              </a:glow>
            </a:effectLst>
          </p:spPr>
          <p:style>
            <a:lnRef idx="1">
              <a:schemeClr val="accent1"/>
            </a:lnRef>
            <a:fillRef idx="0">
              <a:schemeClr val="accent1"/>
            </a:fillRef>
            <a:effectRef idx="0">
              <a:schemeClr val="accent1"/>
            </a:effectRef>
            <a:fontRef idx="minor">
              <a:schemeClr val="tx1"/>
            </a:fontRef>
          </p:style>
        </p:cxnSp>
      </p:grpSp>
      <p:grpSp>
        <p:nvGrpSpPr>
          <p:cNvPr id="15" name="Group 14">
            <a:extLst>
              <a:ext uri="{FF2B5EF4-FFF2-40B4-BE49-F238E27FC236}">
                <a16:creationId xmlns:a16="http://schemas.microsoft.com/office/drawing/2014/main" id="{2BA42F44-CA39-4BD8-0115-67123A78CEC3}"/>
              </a:ext>
            </a:extLst>
          </p:cNvPr>
          <p:cNvGrpSpPr/>
          <p:nvPr/>
        </p:nvGrpSpPr>
        <p:grpSpPr>
          <a:xfrm>
            <a:off x="905070" y="3862903"/>
            <a:ext cx="5911366" cy="1390432"/>
            <a:chOff x="905070" y="3955893"/>
            <a:chExt cx="5911366" cy="1390432"/>
          </a:xfrm>
        </p:grpSpPr>
        <p:sp>
          <p:nvSpPr>
            <p:cNvPr id="8" name="Rectangle: Rounded Corners 7">
              <a:extLst>
                <a:ext uri="{FF2B5EF4-FFF2-40B4-BE49-F238E27FC236}">
                  <a16:creationId xmlns:a16="http://schemas.microsoft.com/office/drawing/2014/main" id="{434AC809-94C6-E168-C467-0B4E59AD34B4}"/>
                </a:ext>
              </a:extLst>
            </p:cNvPr>
            <p:cNvSpPr/>
            <p:nvPr/>
          </p:nvSpPr>
          <p:spPr>
            <a:xfrm>
              <a:off x="905070" y="4571883"/>
              <a:ext cx="1940767" cy="774442"/>
            </a:xfrm>
            <a:prstGeom prst="roundRect">
              <a:avLst/>
            </a:prstGeom>
            <a:solidFill>
              <a:srgbClr val="ABA721"/>
            </a:solidFill>
            <a:ln>
              <a:noFill/>
            </a:ln>
            <a:effectLst>
              <a:glow rad="101600">
                <a:srgbClr val="ABA721">
                  <a:alpha val="60000"/>
                </a:srgbClr>
              </a:glow>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Candara" panose="020E0502030303020204" pitchFamily="34" charset="0"/>
                </a:rPr>
                <a:t>Time-projection Chamber</a:t>
              </a:r>
            </a:p>
          </p:txBody>
        </p:sp>
        <p:cxnSp>
          <p:nvCxnSpPr>
            <p:cNvPr id="14" name="Straight Arrow Connector 13">
              <a:extLst>
                <a:ext uri="{FF2B5EF4-FFF2-40B4-BE49-F238E27FC236}">
                  <a16:creationId xmlns:a16="http://schemas.microsoft.com/office/drawing/2014/main" id="{A4F25C8D-0311-5B12-673E-BE06FAF06024}"/>
                </a:ext>
              </a:extLst>
            </p:cNvPr>
            <p:cNvCxnSpPr>
              <a:cxnSpLocks/>
              <a:stCxn id="8" idx="3"/>
            </p:cNvCxnSpPr>
            <p:nvPr/>
          </p:nvCxnSpPr>
          <p:spPr>
            <a:xfrm flipV="1">
              <a:off x="2845837" y="3955893"/>
              <a:ext cx="3970599" cy="1003211"/>
            </a:xfrm>
            <a:prstGeom prst="straightConnector1">
              <a:avLst/>
            </a:prstGeom>
            <a:ln w="57150">
              <a:solidFill>
                <a:srgbClr val="E4E172"/>
              </a:solidFill>
              <a:tailEnd type="triangle"/>
            </a:ln>
            <a:effectLst>
              <a:glow rad="101600">
                <a:srgbClr val="ABA721">
                  <a:alpha val="60000"/>
                </a:srgbClr>
              </a:glow>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879880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10"/>
                                        <p:tgtEl>
                                          <p:spTgt spid="23"/>
                                        </p:tgtEl>
                                      </p:cBhvr>
                                    </p:animEffect>
                                  </p:childTnLst>
                                </p:cTn>
                              </p:par>
                              <p:par>
                                <p:cTn id="8" presetID="22" presetClass="entr" presetSubtype="2"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wipe(right)">
                                      <p:cBhvr>
                                        <p:cTn id="10" dur="1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5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left)">
                                      <p:cBhvr>
                                        <p:cTn id="20" dur="500"/>
                                        <p:tgtEl>
                                          <p:spTgt spid="1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wipe(left)">
                                      <p:cBhvr>
                                        <p:cTn id="2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omputer generated image of a machine&#10;&#10;Description automatically generated">
            <a:extLst>
              <a:ext uri="{FF2B5EF4-FFF2-40B4-BE49-F238E27FC236}">
                <a16:creationId xmlns:a16="http://schemas.microsoft.com/office/drawing/2014/main" id="{648AABDA-4BDF-BE15-6376-EB8C67F40079}"/>
              </a:ext>
            </a:extLst>
          </p:cNvPr>
          <p:cNvPicPr>
            <a:picLocks noChangeAspect="1"/>
          </p:cNvPicPr>
          <p:nvPr/>
        </p:nvPicPr>
        <p:blipFill rotWithShape="1">
          <a:blip r:embed="rId3"/>
          <a:srcRect l="35472" t="38504" r="31871" b="28163"/>
          <a:stretch/>
        </p:blipFill>
        <p:spPr>
          <a:xfrm>
            <a:off x="247649" y="0"/>
            <a:ext cx="11944351" cy="6858000"/>
          </a:xfrm>
          <a:prstGeom prst="rect">
            <a:avLst/>
          </a:prstGeom>
        </p:spPr>
      </p:pic>
      <p:sp>
        <p:nvSpPr>
          <p:cNvPr id="2" name="Title 1">
            <a:extLst>
              <a:ext uri="{FF2B5EF4-FFF2-40B4-BE49-F238E27FC236}">
                <a16:creationId xmlns:a16="http://schemas.microsoft.com/office/drawing/2014/main" id="{53B2AE46-B3D2-054A-9F92-273948CEEE54}"/>
              </a:ext>
            </a:extLst>
          </p:cNvPr>
          <p:cNvSpPr>
            <a:spLocks noGrp="1"/>
          </p:cNvSpPr>
          <p:nvPr>
            <p:ph type="title"/>
          </p:nvPr>
        </p:nvSpPr>
        <p:spPr>
          <a:xfrm>
            <a:off x="571500" y="365126"/>
            <a:ext cx="11049000" cy="1053128"/>
          </a:xfrm>
        </p:spPr>
        <p:txBody>
          <a:bodyPr/>
          <a:lstStyle/>
          <a:p>
            <a:r>
              <a:rPr lang="en-US" dirty="0">
                <a:solidFill>
                  <a:srgbClr val="E4E172"/>
                </a:solidFill>
              </a:rPr>
              <a:t>Time projection Chamber (TPC)</a:t>
            </a:r>
          </a:p>
        </p:txBody>
      </p:sp>
      <p:sp>
        <p:nvSpPr>
          <p:cNvPr id="3" name="Slide Number Placeholder 2">
            <a:extLst>
              <a:ext uri="{FF2B5EF4-FFF2-40B4-BE49-F238E27FC236}">
                <a16:creationId xmlns:a16="http://schemas.microsoft.com/office/drawing/2014/main" id="{FA0D2EBA-591D-0D41-9C46-2E17C49223CD}"/>
              </a:ext>
            </a:extLst>
          </p:cNvPr>
          <p:cNvSpPr>
            <a:spLocks noGrp="1"/>
          </p:cNvSpPr>
          <p:nvPr>
            <p:ph type="sldNum" sz="quarter" idx="4"/>
          </p:nvPr>
        </p:nvSpPr>
        <p:spPr/>
        <p:txBody>
          <a:bodyPr/>
          <a:lstStyle/>
          <a:p>
            <a:fld id="{933A556B-7C63-244D-9B7C-B0EA8042B330}" type="slidenum">
              <a:rPr lang="en-US" smtClean="0"/>
              <a:pPr/>
              <a:t>4</a:t>
            </a:fld>
            <a:endParaRPr lang="en-US" sz="1000" dirty="0"/>
          </a:p>
        </p:txBody>
      </p:sp>
      <mc:AlternateContent xmlns:mc="http://schemas.openxmlformats.org/markup-compatibility/2006" xmlns:a14="http://schemas.microsoft.com/office/drawing/2010/main">
        <mc:Choice Requires="a14">
          <p:sp>
            <p:nvSpPr>
              <p:cNvPr id="4" name="Rectangle: Rounded Corners 3">
                <a:extLst>
                  <a:ext uri="{FF2B5EF4-FFF2-40B4-BE49-F238E27FC236}">
                    <a16:creationId xmlns:a16="http://schemas.microsoft.com/office/drawing/2014/main" id="{93585CB6-79CB-2A07-DBA7-F85A128C97CF}"/>
                  </a:ext>
                </a:extLst>
              </p:cNvPr>
              <p:cNvSpPr/>
              <p:nvPr/>
            </p:nvSpPr>
            <p:spPr>
              <a:xfrm>
                <a:off x="8579128" y="1783380"/>
                <a:ext cx="3236013" cy="4689617"/>
              </a:xfrm>
              <a:prstGeom prst="roundRect">
                <a:avLst>
                  <a:gd name="adj" fmla="val 5991"/>
                </a:avLst>
              </a:prstGeom>
              <a:solidFill>
                <a:srgbClr val="E4E172">
                  <a:alpha val="75000"/>
                </a:srgbClr>
              </a:solidFill>
              <a:ln>
                <a:noFill/>
              </a:ln>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solidFill>
                      <a:srgbClr val="1E434A"/>
                    </a:solidFill>
                    <a:latin typeface="Candara" panose="020E0502030303020204" pitchFamily="34" charset="0"/>
                  </a:rPr>
                  <a:t>A TPC acts as a camera capturing 3D particle trajectories.</a:t>
                </a:r>
              </a:p>
              <a:p>
                <a:pPr marL="285750" indent="-285750">
                  <a:buFont typeface="Arial" panose="020B0604020202020204" pitchFamily="34" charset="0"/>
                  <a:buChar char="•"/>
                </a:pPr>
                <a:r>
                  <a:rPr lang="en-US" dirty="0">
                    <a:solidFill>
                      <a:srgbClr val="1E434A"/>
                    </a:solidFill>
                    <a:latin typeface="Candara" panose="020E0502030303020204" pitchFamily="34" charset="0"/>
                  </a:rPr>
                  <a:t>Along the radial dimension, TPC has 3 groups of layers of 16 layers each group.</a:t>
                </a:r>
              </a:p>
              <a:p>
                <a:pPr marL="285750" indent="-285750">
                  <a:buFont typeface="Arial" panose="020B0604020202020204" pitchFamily="34" charset="0"/>
                  <a:buChar char="•"/>
                </a:pPr>
                <a:r>
                  <a:rPr lang="en-US" dirty="0">
                    <a:solidFill>
                      <a:srgbClr val="1E434A"/>
                    </a:solidFill>
                    <a:latin typeface="Candara" panose="020E0502030303020204" pitchFamily="34" charset="0"/>
                  </a:rPr>
                  <a:t>Along the beam dimension, TPC is divided into two sides by the transverse plane passing the collision point</a:t>
                </a:r>
              </a:p>
              <a:p>
                <a:pPr marL="285750" indent="-285750">
                  <a:buFont typeface="Arial" panose="020B0604020202020204" pitchFamily="34" charset="0"/>
                  <a:buChar char="•"/>
                </a:pPr>
                <a:r>
                  <a:rPr lang="en-US" dirty="0">
                    <a:solidFill>
                      <a:srgbClr val="1E434A"/>
                    </a:solidFill>
                    <a:latin typeface="Candara" panose="020E0502030303020204" pitchFamily="34" charset="0"/>
                  </a:rPr>
                  <a:t>Along the azimuthal dimension, TPC is divided into 12 sectors, </a:t>
                </a:r>
                <a14:m>
                  <m:oMath xmlns:m="http://schemas.openxmlformats.org/officeDocument/2006/math">
                    <m:r>
                      <a:rPr lang="en-US" i="1" dirty="0" smtClean="0">
                        <a:solidFill>
                          <a:srgbClr val="1E434A"/>
                        </a:solidFill>
                        <a:latin typeface="Cambria Math" panose="02040503050406030204" pitchFamily="18" charset="0"/>
                      </a:rPr>
                      <m:t>3</m:t>
                    </m:r>
                    <m:r>
                      <a:rPr lang="en-US" i="1" dirty="0">
                        <a:solidFill>
                          <a:srgbClr val="1E434A"/>
                        </a:solidFill>
                        <a:latin typeface="Cambria Math" panose="02040503050406030204" pitchFamily="18" charset="0"/>
                      </a:rPr>
                      <m:t>0</m:t>
                    </m:r>
                  </m:oMath>
                </a14:m>
                <a:r>
                  <a:rPr lang="en-US" dirty="0">
                    <a:solidFill>
                      <a:srgbClr val="1E434A"/>
                    </a:solidFill>
                    <a:latin typeface="Candara" panose="020E0502030303020204" pitchFamily="34" charset="0"/>
                  </a:rPr>
                  <a:t> degree each.</a:t>
                </a:r>
              </a:p>
            </p:txBody>
          </p:sp>
        </mc:Choice>
        <mc:Fallback xmlns="">
          <p:sp>
            <p:nvSpPr>
              <p:cNvPr id="4" name="Rectangle: Rounded Corners 3">
                <a:extLst>
                  <a:ext uri="{FF2B5EF4-FFF2-40B4-BE49-F238E27FC236}">
                    <a16:creationId xmlns:a16="http://schemas.microsoft.com/office/drawing/2014/main" id="{93585CB6-79CB-2A07-DBA7-F85A128C97CF}"/>
                  </a:ext>
                </a:extLst>
              </p:cNvPr>
              <p:cNvSpPr>
                <a:spLocks noRot="1" noChangeAspect="1" noMove="1" noResize="1" noEditPoints="1" noAdjustHandles="1" noChangeArrowheads="1" noChangeShapeType="1" noTextEdit="1"/>
              </p:cNvSpPr>
              <p:nvPr/>
            </p:nvSpPr>
            <p:spPr>
              <a:xfrm>
                <a:off x="8579128" y="1783380"/>
                <a:ext cx="3236013" cy="4689617"/>
              </a:xfrm>
              <a:prstGeom prst="roundRect">
                <a:avLst>
                  <a:gd name="adj" fmla="val 5991"/>
                </a:avLst>
              </a:prstGeom>
              <a:blipFill>
                <a:blip r:embed="rId4"/>
                <a:stretch>
                  <a:fillRect r="-187"/>
                </a:stretch>
              </a:blipFill>
              <a:ln>
                <a:noFill/>
              </a:ln>
            </p:spPr>
            <p:txBody>
              <a:bodyPr/>
              <a:lstStyle/>
              <a:p>
                <a:r>
                  <a:rPr lang="en-US">
                    <a:noFill/>
                  </a:rPr>
                  <a:t> </a:t>
                </a:r>
              </a:p>
            </p:txBody>
          </p:sp>
        </mc:Fallback>
      </mc:AlternateContent>
      <p:grpSp>
        <p:nvGrpSpPr>
          <p:cNvPr id="24" name="Group 23">
            <a:extLst>
              <a:ext uri="{FF2B5EF4-FFF2-40B4-BE49-F238E27FC236}">
                <a16:creationId xmlns:a16="http://schemas.microsoft.com/office/drawing/2014/main" id="{933F868A-CED7-4F12-B93C-C6378F7DDF76}"/>
              </a:ext>
            </a:extLst>
          </p:cNvPr>
          <p:cNvGrpSpPr/>
          <p:nvPr/>
        </p:nvGrpSpPr>
        <p:grpSpPr>
          <a:xfrm>
            <a:off x="1784597" y="553143"/>
            <a:ext cx="6839780" cy="4601817"/>
            <a:chOff x="1784597" y="553143"/>
            <a:chExt cx="6839780" cy="4601817"/>
          </a:xfrm>
        </p:grpSpPr>
        <p:sp>
          <p:nvSpPr>
            <p:cNvPr id="9" name="Rectangle 8">
              <a:extLst>
                <a:ext uri="{FF2B5EF4-FFF2-40B4-BE49-F238E27FC236}">
                  <a16:creationId xmlns:a16="http://schemas.microsoft.com/office/drawing/2014/main" id="{4A450A48-7BBC-A487-7288-F8049EE44676}"/>
                </a:ext>
              </a:extLst>
            </p:cNvPr>
            <p:cNvSpPr/>
            <p:nvPr/>
          </p:nvSpPr>
          <p:spPr>
            <a:xfrm>
              <a:off x="3434382" y="553143"/>
              <a:ext cx="3329609" cy="4601817"/>
            </a:xfrm>
            <a:prstGeom prst="rect">
              <a:avLst/>
            </a:prstGeom>
            <a:solidFill>
              <a:schemeClr val="accent1">
                <a:alpha val="46000"/>
              </a:schemeClr>
            </a:solidFill>
            <a:ln>
              <a:noFill/>
            </a:ln>
            <a:scene3d>
              <a:camera prst="isometricRightUp">
                <a:rot lat="2100000" lon="19200000" rev="0"/>
              </a:camera>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31FD4C37-D01B-1062-664B-D7A21283D899}"/>
                </a:ext>
              </a:extLst>
            </p:cNvPr>
            <p:cNvCxnSpPr>
              <a:cxnSpLocks/>
            </p:cNvCxnSpPr>
            <p:nvPr/>
          </p:nvCxnSpPr>
          <p:spPr>
            <a:xfrm>
              <a:off x="1784597" y="2038830"/>
              <a:ext cx="3374858" cy="947031"/>
            </a:xfrm>
            <a:prstGeom prst="line">
              <a:avLst/>
            </a:prstGeom>
            <a:ln>
              <a:solidFill>
                <a:srgbClr val="FF0000"/>
              </a:solidFill>
            </a:ln>
            <a:effectLst>
              <a:glow rad="101600">
                <a:srgbClr val="FF6600">
                  <a:alpha val="60000"/>
                </a:srgbClr>
              </a:glow>
            </a:effectLst>
          </p:spPr>
          <p:style>
            <a:lnRef idx="1">
              <a:schemeClr val="accent1"/>
            </a:lnRef>
            <a:fillRef idx="0">
              <a:schemeClr val="accent1"/>
            </a:fillRef>
            <a:effectRef idx="0">
              <a:schemeClr val="accent1"/>
            </a:effectRef>
            <a:fontRef idx="minor">
              <a:schemeClr val="tx1"/>
            </a:fontRef>
          </p:style>
        </p:cxnSp>
        <p:pic>
          <p:nvPicPr>
            <p:cNvPr id="23" name="Picture 22" descr="A colorful swirls on a black background&#10;&#10;Description automatically generated">
              <a:extLst>
                <a:ext uri="{FF2B5EF4-FFF2-40B4-BE49-F238E27FC236}">
                  <a16:creationId xmlns:a16="http://schemas.microsoft.com/office/drawing/2014/main" id="{3AD2DCB0-3B21-5E30-1DFA-396A6135BEAF}"/>
                </a:ext>
              </a:extLst>
            </p:cNvPr>
            <p:cNvPicPr>
              <a:picLocks noChangeAspect="1"/>
            </p:cNvPicPr>
            <p:nvPr/>
          </p:nvPicPr>
          <p:blipFill rotWithShape="1">
            <a:blip r:embed="rId5"/>
            <a:srcRect l="30001" t="18298" r="24258" b="14225"/>
            <a:stretch/>
          </p:blipFill>
          <p:spPr>
            <a:xfrm>
              <a:off x="2673626" y="1182756"/>
              <a:ext cx="5576679" cy="3859007"/>
            </a:xfrm>
            <a:prstGeom prst="rect">
              <a:avLst/>
            </a:prstGeom>
          </p:spPr>
        </p:pic>
        <p:cxnSp>
          <p:nvCxnSpPr>
            <p:cNvPr id="13" name="Straight Connector 12">
              <a:extLst>
                <a:ext uri="{FF2B5EF4-FFF2-40B4-BE49-F238E27FC236}">
                  <a16:creationId xmlns:a16="http://schemas.microsoft.com/office/drawing/2014/main" id="{5BB6B00F-6FBA-BE5C-45B1-86CB18026030}"/>
                </a:ext>
              </a:extLst>
            </p:cNvPr>
            <p:cNvCxnSpPr>
              <a:cxnSpLocks/>
            </p:cNvCxnSpPr>
            <p:nvPr/>
          </p:nvCxnSpPr>
          <p:spPr>
            <a:xfrm>
              <a:off x="5249519" y="3009861"/>
              <a:ext cx="3374858" cy="947031"/>
            </a:xfrm>
            <a:prstGeom prst="line">
              <a:avLst/>
            </a:prstGeom>
            <a:ln>
              <a:solidFill>
                <a:srgbClr val="FF0000"/>
              </a:solidFill>
            </a:ln>
            <a:effectLst>
              <a:glow rad="101600">
                <a:srgbClr val="FF6600">
                  <a:alpha val="60000"/>
                </a:srgbClr>
              </a:glow>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2856850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par>
                                <p:cTn id="21" presetID="10" presetClass="entr" presetSubtype="0"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500"/>
                                        <p:tgtEl>
                                          <p:spTgt spid="24"/>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 calcmode="lin" valueType="num">
                                      <p:cBhvr additive="base">
                                        <p:cTn id="28"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AC3B0F8-23D9-B023-5D78-FF026DC682CE}"/>
              </a:ext>
            </a:extLst>
          </p:cNvPr>
          <p:cNvSpPr>
            <a:spLocks noGrp="1"/>
          </p:cNvSpPr>
          <p:nvPr>
            <p:ph type="sldNum" sz="quarter" idx="4"/>
          </p:nvPr>
        </p:nvSpPr>
        <p:spPr/>
        <p:txBody>
          <a:bodyPr/>
          <a:lstStyle/>
          <a:p>
            <a:fld id="{933A556B-7C63-244D-9B7C-B0EA8042B330}" type="slidenum">
              <a:rPr lang="en-US" smtClean="0"/>
              <a:pPr/>
              <a:t>5</a:t>
            </a:fld>
            <a:endParaRPr lang="en-US" sz="1000" dirty="0"/>
          </a:p>
        </p:txBody>
      </p:sp>
      <p:pic>
        <p:nvPicPr>
          <p:cNvPr id="5" name="Picture 4" descr="A screenshot of a computer generated image&#10;&#10;Description automatically generated">
            <a:extLst>
              <a:ext uri="{FF2B5EF4-FFF2-40B4-BE49-F238E27FC236}">
                <a16:creationId xmlns:a16="http://schemas.microsoft.com/office/drawing/2014/main" id="{43B0574B-78C6-F517-C6C0-E177BC8DDC5E}"/>
              </a:ext>
            </a:extLst>
          </p:cNvPr>
          <p:cNvPicPr>
            <a:picLocks noChangeAspect="1"/>
          </p:cNvPicPr>
          <p:nvPr/>
        </p:nvPicPr>
        <p:blipFill>
          <a:blip r:embed="rId2"/>
          <a:stretch>
            <a:fillRect/>
          </a:stretch>
        </p:blipFill>
        <p:spPr>
          <a:xfrm>
            <a:off x="-7189" y="-5198"/>
            <a:ext cx="12199189" cy="6863198"/>
          </a:xfrm>
          <a:prstGeom prst="rect">
            <a:avLst/>
          </a:prstGeom>
        </p:spPr>
      </p:pic>
    </p:spTree>
    <p:extLst>
      <p:ext uri="{BB962C8B-B14F-4D97-AF65-F5344CB8AC3E}">
        <p14:creationId xmlns:p14="http://schemas.microsoft.com/office/powerpoint/2010/main" val="25428762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26071B0-1D5C-40D7-FCA7-2E0DFCEB456E}"/>
              </a:ext>
            </a:extLst>
          </p:cNvPr>
          <p:cNvSpPr>
            <a:spLocks noGrp="1"/>
          </p:cNvSpPr>
          <p:nvPr>
            <p:ph type="sldNum" sz="quarter" idx="4"/>
          </p:nvPr>
        </p:nvSpPr>
        <p:spPr/>
        <p:txBody>
          <a:bodyPr/>
          <a:lstStyle/>
          <a:p>
            <a:fld id="{933A556B-7C63-244D-9B7C-B0EA8042B330}" type="slidenum">
              <a:rPr lang="en-US" smtClean="0"/>
              <a:pPr/>
              <a:t>6</a:t>
            </a:fld>
            <a:endParaRPr lang="en-US" dirty="0"/>
          </a:p>
        </p:txBody>
      </p:sp>
      <p:sp>
        <p:nvSpPr>
          <p:cNvPr id="3" name="Title 2">
            <a:extLst>
              <a:ext uri="{FF2B5EF4-FFF2-40B4-BE49-F238E27FC236}">
                <a16:creationId xmlns:a16="http://schemas.microsoft.com/office/drawing/2014/main" id="{737F361E-D15A-2F22-FD37-2920854F137E}"/>
              </a:ext>
            </a:extLst>
          </p:cNvPr>
          <p:cNvSpPr>
            <a:spLocks noGrp="1"/>
          </p:cNvSpPr>
          <p:nvPr>
            <p:ph type="ctrTitle"/>
          </p:nvPr>
        </p:nvSpPr>
        <p:spPr/>
        <p:txBody>
          <a:bodyPr/>
          <a:lstStyle/>
          <a:p>
            <a:r>
              <a:rPr lang="en-US" dirty="0">
                <a:latin typeface="Candara" panose="020E0502030303020204" pitchFamily="34" charset="0"/>
              </a:rPr>
              <a:t>TPC Data</a:t>
            </a:r>
          </a:p>
        </p:txBody>
      </p:sp>
      <p:sp>
        <p:nvSpPr>
          <p:cNvPr id="4" name="Text Placeholder 3">
            <a:extLst>
              <a:ext uri="{FF2B5EF4-FFF2-40B4-BE49-F238E27FC236}">
                <a16:creationId xmlns:a16="http://schemas.microsoft.com/office/drawing/2014/main" id="{7EABB161-F48B-ABDF-9DF1-4CB9AC3B37AB}"/>
              </a:ext>
            </a:extLst>
          </p:cNvPr>
          <p:cNvSpPr>
            <a:spLocks noGrp="1"/>
          </p:cNvSpPr>
          <p:nvPr>
            <p:ph type="body" sz="quarter" idx="10"/>
          </p:nvPr>
        </p:nvSpPr>
        <p:spPr/>
        <p:txBody>
          <a:bodyPr/>
          <a:lstStyle/>
          <a:p>
            <a:r>
              <a:rPr lang="en-US" dirty="0">
                <a:latin typeface="Candara" panose="020E0502030303020204" pitchFamily="34" charset="0"/>
              </a:rPr>
              <a:t>The challenge of sparse data</a:t>
            </a:r>
          </a:p>
        </p:txBody>
      </p:sp>
    </p:spTree>
    <p:extLst>
      <p:ext uri="{BB962C8B-B14F-4D97-AF65-F5344CB8AC3E}">
        <p14:creationId xmlns:p14="http://schemas.microsoft.com/office/powerpoint/2010/main" val="26131853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EA74B74-ACED-3CEB-3BF8-191F3AEE2C52}"/>
              </a:ext>
            </a:extLst>
          </p:cNvPr>
          <p:cNvSpPr>
            <a:spLocks noGrp="1"/>
          </p:cNvSpPr>
          <p:nvPr>
            <p:ph type="sldNum" sz="quarter" idx="4"/>
          </p:nvPr>
        </p:nvSpPr>
        <p:spPr/>
        <p:txBody>
          <a:bodyPr/>
          <a:lstStyle/>
          <a:p>
            <a:fld id="{933A556B-7C63-244D-9B7C-B0EA8042B330}" type="slidenum">
              <a:rPr lang="en-US" smtClean="0"/>
              <a:pPr/>
              <a:t>7</a:t>
            </a:fld>
            <a:endParaRPr lang="en-US" sz="1000" dirty="0"/>
          </a:p>
        </p:txBody>
      </p:sp>
      <p:pic>
        <p:nvPicPr>
          <p:cNvPr id="5" name="Picture 4" descr="A blue and green cylindrical object&#10;&#10;Description automatically generated">
            <a:extLst>
              <a:ext uri="{FF2B5EF4-FFF2-40B4-BE49-F238E27FC236}">
                <a16:creationId xmlns:a16="http://schemas.microsoft.com/office/drawing/2014/main" id="{B95D5EB1-2C60-EDFD-D6CB-D1791FA751C0}"/>
              </a:ext>
            </a:extLst>
          </p:cNvPr>
          <p:cNvPicPr>
            <a:picLocks noChangeAspect="1"/>
          </p:cNvPicPr>
          <p:nvPr/>
        </p:nvPicPr>
        <p:blipFill rotWithShape="1">
          <a:blip r:embed="rId2"/>
          <a:srcRect l="24620" t="5857" r="32744" b="14720"/>
          <a:stretch/>
        </p:blipFill>
        <p:spPr>
          <a:xfrm>
            <a:off x="367748" y="471040"/>
            <a:ext cx="6898701" cy="6028117"/>
          </a:xfrm>
          <a:prstGeom prst="rect">
            <a:avLst/>
          </a:prstGeom>
        </p:spPr>
      </p:pic>
      <p:sp>
        <p:nvSpPr>
          <p:cNvPr id="6" name="Rectangle: Rounded Corners 5">
            <a:extLst>
              <a:ext uri="{FF2B5EF4-FFF2-40B4-BE49-F238E27FC236}">
                <a16:creationId xmlns:a16="http://schemas.microsoft.com/office/drawing/2014/main" id="{4A90AE21-2E9E-C4FB-A224-694E6ADA9865}"/>
              </a:ext>
            </a:extLst>
          </p:cNvPr>
          <p:cNvSpPr/>
          <p:nvPr/>
        </p:nvSpPr>
        <p:spPr>
          <a:xfrm>
            <a:off x="7266449" y="1495836"/>
            <a:ext cx="3914409" cy="3612876"/>
          </a:xfrm>
          <a:prstGeom prst="roundRect">
            <a:avLst>
              <a:gd name="adj" fmla="val 9514"/>
            </a:avLst>
          </a:prstGeom>
          <a:solidFill>
            <a:srgbClr val="65B68C">
              <a:alpha val="67000"/>
            </a:srgb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latin typeface="Candara" panose="020E0502030303020204" pitchFamily="34" charset="0"/>
              </a:rPr>
              <a:t>In this study, we are going to focus on the </a:t>
            </a:r>
            <a:r>
              <a:rPr lang="en-US" i="1" dirty="0">
                <a:effectLst>
                  <a:outerShdw blurRad="38100" dist="38100" dir="2700000" algn="tl">
                    <a:srgbClr val="000000">
                      <a:alpha val="43137"/>
                    </a:srgbClr>
                  </a:outerShdw>
                </a:effectLst>
                <a:latin typeface="Candara" panose="020E0502030303020204" pitchFamily="34" charset="0"/>
              </a:rPr>
              <a:t>outer layer group</a:t>
            </a:r>
            <a:r>
              <a:rPr lang="en-US" dirty="0">
                <a:latin typeface="Candara" panose="020E0502030303020204" pitchFamily="34" charset="0"/>
              </a:rPr>
              <a:t>:</a:t>
            </a:r>
          </a:p>
          <a:p>
            <a:pPr marL="285750" indent="-285750">
              <a:buFont typeface="Arial" panose="020B0604020202020204" pitchFamily="34" charset="0"/>
              <a:buChar char="•"/>
            </a:pPr>
            <a:endParaRPr lang="en-US" dirty="0">
              <a:latin typeface="Candara" panose="020E0502030303020204" pitchFamily="34" charset="0"/>
            </a:endParaRPr>
          </a:p>
          <a:p>
            <a:pPr marL="285750" indent="-285750">
              <a:buFont typeface="Arial" panose="020B0604020202020204" pitchFamily="34" charset="0"/>
              <a:buChar char="•"/>
            </a:pPr>
            <a:r>
              <a:rPr lang="en-US" dirty="0">
                <a:latin typeface="Candara" panose="020E0502030303020204" pitchFamily="34" charset="0"/>
              </a:rPr>
              <a:t>16 layers along the radial direction</a:t>
            </a:r>
          </a:p>
          <a:p>
            <a:pPr marL="285750" indent="-285750">
              <a:buFont typeface="Arial" panose="020B0604020202020204" pitchFamily="34" charset="0"/>
              <a:buChar char="•"/>
            </a:pPr>
            <a:r>
              <a:rPr lang="en-US" dirty="0">
                <a:latin typeface="Candara" panose="020E0502030303020204" pitchFamily="34" charset="0"/>
              </a:rPr>
              <a:t>2304 columns of sensor nodes along the azimuth direction</a:t>
            </a:r>
          </a:p>
          <a:p>
            <a:pPr marL="285750" indent="-285750">
              <a:buFont typeface="Arial" panose="020B0604020202020204" pitchFamily="34" charset="0"/>
              <a:buChar char="•"/>
            </a:pPr>
            <a:r>
              <a:rPr lang="en-US" dirty="0">
                <a:latin typeface="Candara" panose="020E0502030303020204" pitchFamily="34" charset="0"/>
              </a:rPr>
              <a:t>498 rows along the beam direction</a:t>
            </a:r>
          </a:p>
          <a:p>
            <a:endParaRPr lang="en-US" dirty="0">
              <a:latin typeface="Candara" panose="020E0502030303020204" pitchFamily="34" charset="0"/>
            </a:endParaRPr>
          </a:p>
          <a:p>
            <a:r>
              <a:rPr lang="en-US" dirty="0">
                <a:latin typeface="Candara" panose="020E0502030303020204" pitchFamily="34" charset="0"/>
              </a:rPr>
              <a:t>Subdivided into 24 </a:t>
            </a:r>
            <a:r>
              <a:rPr lang="en-US" i="1" dirty="0">
                <a:effectLst>
                  <a:outerShdw blurRad="38100" dist="38100" dir="2700000" algn="tl">
                    <a:srgbClr val="000000">
                      <a:alpha val="43137"/>
                    </a:srgbClr>
                  </a:outerShdw>
                </a:effectLst>
                <a:latin typeface="Candara" panose="020E0502030303020204" pitchFamily="34" charset="0"/>
              </a:rPr>
              <a:t>TPC wedges </a:t>
            </a:r>
            <a:r>
              <a:rPr lang="en-US" dirty="0">
                <a:latin typeface="Candara" panose="020E0502030303020204" pitchFamily="34" charset="0"/>
              </a:rPr>
              <a:t>of shape (16, 192, 249)</a:t>
            </a:r>
          </a:p>
        </p:txBody>
      </p:sp>
    </p:spTree>
    <p:extLst>
      <p:ext uri="{BB962C8B-B14F-4D97-AF65-F5344CB8AC3E}">
        <p14:creationId xmlns:p14="http://schemas.microsoft.com/office/powerpoint/2010/main" val="7238300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EA74B74-ACED-3CEB-3BF8-191F3AEE2C52}"/>
              </a:ext>
            </a:extLst>
          </p:cNvPr>
          <p:cNvSpPr>
            <a:spLocks noGrp="1"/>
          </p:cNvSpPr>
          <p:nvPr>
            <p:ph type="sldNum" sz="quarter" idx="4"/>
          </p:nvPr>
        </p:nvSpPr>
        <p:spPr/>
        <p:txBody>
          <a:bodyPr/>
          <a:lstStyle/>
          <a:p>
            <a:fld id="{933A556B-7C63-244D-9B7C-B0EA8042B330}" type="slidenum">
              <a:rPr lang="en-US" smtClean="0"/>
              <a:pPr/>
              <a:t>8</a:t>
            </a:fld>
            <a:endParaRPr lang="en-US" sz="1000" dirty="0"/>
          </a:p>
        </p:txBody>
      </p:sp>
      <p:pic>
        <p:nvPicPr>
          <p:cNvPr id="5" name="Picture 4" descr="A blue and green cylindrical object&#10;&#10;Description automatically generated">
            <a:extLst>
              <a:ext uri="{FF2B5EF4-FFF2-40B4-BE49-F238E27FC236}">
                <a16:creationId xmlns:a16="http://schemas.microsoft.com/office/drawing/2014/main" id="{B95D5EB1-2C60-EDFD-D6CB-D1791FA751C0}"/>
              </a:ext>
            </a:extLst>
          </p:cNvPr>
          <p:cNvPicPr>
            <a:picLocks noChangeAspect="1"/>
          </p:cNvPicPr>
          <p:nvPr/>
        </p:nvPicPr>
        <p:blipFill rotWithShape="1">
          <a:blip r:embed="rId2">
            <a:alphaModFix amt="70000"/>
          </a:blip>
          <a:srcRect l="24620" t="5857" r="32744" b="14720"/>
          <a:stretch/>
        </p:blipFill>
        <p:spPr>
          <a:xfrm>
            <a:off x="8370405" y="137878"/>
            <a:ext cx="3708102" cy="3240157"/>
          </a:xfrm>
          <a:prstGeom prst="rect">
            <a:avLst/>
          </a:prstGeom>
        </p:spPr>
      </p:pic>
      <mc:AlternateContent xmlns:mc="http://schemas.openxmlformats.org/markup-compatibility/2006" xmlns:a14="http://schemas.microsoft.com/office/drawing/2010/main">
        <mc:Choice Requires="a14">
          <p:sp>
            <p:nvSpPr>
              <p:cNvPr id="9" name="Rectangle: Rounded Corners 8">
                <a:extLst>
                  <a:ext uri="{FF2B5EF4-FFF2-40B4-BE49-F238E27FC236}">
                    <a16:creationId xmlns:a16="http://schemas.microsoft.com/office/drawing/2014/main" id="{581D9EAB-B2A7-2775-DDFE-512D866ABD55}"/>
                  </a:ext>
                </a:extLst>
              </p:cNvPr>
              <p:cNvSpPr/>
              <p:nvPr/>
            </p:nvSpPr>
            <p:spPr>
              <a:xfrm>
                <a:off x="7205869" y="2985548"/>
                <a:ext cx="4414631" cy="3362769"/>
              </a:xfrm>
              <a:prstGeom prst="roundRect">
                <a:avLst>
                  <a:gd name="adj" fmla="val 9095"/>
                </a:avLst>
              </a:prstGeom>
              <a:solidFill>
                <a:srgbClr val="E5ECF6"/>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solidFill>
                      <a:srgbClr val="2B616C"/>
                    </a:solidFill>
                    <a:latin typeface="Candara" panose="020E0502030303020204" pitchFamily="34" charset="0"/>
                  </a:rPr>
                  <a:t>Each sensor node output an analog-to-digit converter (ADC) value as an integer in [0, 1023]. </a:t>
                </a:r>
              </a:p>
              <a:p>
                <a:endParaRPr lang="en-US" dirty="0">
                  <a:solidFill>
                    <a:srgbClr val="2B616C"/>
                  </a:solidFill>
                  <a:latin typeface="Candara" panose="020E0502030303020204" pitchFamily="34" charset="0"/>
                </a:endParaRPr>
              </a:p>
              <a:p>
                <a:r>
                  <a:rPr lang="en-US" dirty="0">
                    <a:solidFill>
                      <a:srgbClr val="2B616C"/>
                    </a:solidFill>
                    <a:latin typeface="Candara" panose="020E0502030303020204" pitchFamily="34" charset="0"/>
                  </a:rPr>
                  <a:t>All ADC values below 64 are suppressed to 0 to increase sparsity.</a:t>
                </a:r>
              </a:p>
              <a:p>
                <a:endParaRPr lang="en-US" dirty="0">
                  <a:solidFill>
                    <a:srgbClr val="2B616C"/>
                  </a:solidFill>
                  <a:latin typeface="Candara" panose="020E0502030303020204" pitchFamily="34" charset="0"/>
                </a:endParaRPr>
              </a:p>
              <a:p>
                <a:r>
                  <a:rPr lang="en-US" dirty="0">
                    <a:solidFill>
                      <a:srgbClr val="2B616C"/>
                    </a:solidFill>
                    <a:latin typeface="Candara" panose="020E0502030303020204" pitchFamily="34" charset="0"/>
                  </a:rPr>
                  <a:t>In this study, we use </a:t>
                </a:r>
                <a:r>
                  <a:rPr lang="en-US" i="1" dirty="0">
                    <a:solidFill>
                      <a:srgbClr val="2B616C"/>
                    </a:solidFill>
                    <a:effectLst>
                      <a:outerShdw blurRad="38100" dist="38100" dir="2700000" algn="tl">
                        <a:srgbClr val="000000">
                          <a:alpha val="43137"/>
                        </a:srgbClr>
                      </a:outerShdw>
                    </a:effectLst>
                    <a:latin typeface="Candara" panose="020E0502030303020204" pitchFamily="34" charset="0"/>
                  </a:rPr>
                  <a:t>log scale ADC </a:t>
                </a:r>
                <a:r>
                  <a:rPr lang="en-US" dirty="0">
                    <a:solidFill>
                      <a:srgbClr val="2B616C"/>
                    </a:solidFill>
                    <a:latin typeface="Candara" panose="020E0502030303020204" pitchFamily="34" charset="0"/>
                  </a:rPr>
                  <a:t>value, i.e. </a:t>
                </a:r>
                <a14:m>
                  <m:oMath xmlns:m="http://schemas.openxmlformats.org/officeDocument/2006/math">
                    <m:sSub>
                      <m:sSubPr>
                        <m:ctrlPr>
                          <a:rPr lang="en-US" b="0" i="0" dirty="0" smtClean="0">
                            <a:solidFill>
                              <a:srgbClr val="2B616C"/>
                            </a:solidFill>
                            <a:latin typeface="Cambria Math" panose="02040503050406030204" pitchFamily="18" charset="0"/>
                          </a:rPr>
                        </m:ctrlPr>
                      </m:sSubPr>
                      <m:e>
                        <m:r>
                          <m:rPr>
                            <m:sty m:val="p"/>
                          </m:rPr>
                          <a:rPr lang="en-US" b="0" i="0" dirty="0" smtClean="0">
                            <a:solidFill>
                              <a:srgbClr val="2B616C"/>
                            </a:solidFill>
                            <a:latin typeface="Cambria Math" panose="02040503050406030204" pitchFamily="18" charset="0"/>
                          </a:rPr>
                          <m:t>log</m:t>
                        </m:r>
                      </m:e>
                      <m:sub>
                        <m:r>
                          <a:rPr lang="en-US" b="0" i="0" dirty="0" smtClean="0">
                            <a:solidFill>
                              <a:srgbClr val="2B616C"/>
                            </a:solidFill>
                            <a:latin typeface="Cambria Math" panose="02040503050406030204" pitchFamily="18" charset="0"/>
                          </a:rPr>
                          <m:t>2</m:t>
                        </m:r>
                      </m:sub>
                    </m:sSub>
                    <m:d>
                      <m:dPr>
                        <m:ctrlPr>
                          <a:rPr lang="en-US" i="0" dirty="0" smtClean="0">
                            <a:solidFill>
                              <a:srgbClr val="2B616C"/>
                            </a:solidFill>
                            <a:latin typeface="Cambria Math" panose="02040503050406030204" pitchFamily="18" charset="0"/>
                          </a:rPr>
                        </m:ctrlPr>
                      </m:dPr>
                      <m:e>
                        <m:r>
                          <m:rPr>
                            <m:nor/>
                          </m:rPr>
                          <a:rPr lang="en-US" i="0" dirty="0" smtClean="0">
                            <a:solidFill>
                              <a:srgbClr val="2B616C"/>
                            </a:solidFill>
                            <a:latin typeface="Cambria Math" panose="02040503050406030204" pitchFamily="18" charset="0"/>
                          </a:rPr>
                          <m:t>ADC</m:t>
                        </m:r>
                        <m:r>
                          <a:rPr lang="en-US" i="1" dirty="0" smtClean="0">
                            <a:solidFill>
                              <a:srgbClr val="2B616C"/>
                            </a:solidFill>
                            <a:latin typeface="Cambria Math" panose="02040503050406030204" pitchFamily="18" charset="0"/>
                          </a:rPr>
                          <m:t> + 1</m:t>
                        </m:r>
                      </m:e>
                    </m:d>
                    <m:r>
                      <a:rPr lang="en-US" b="0" i="1" dirty="0" smtClean="0">
                        <a:solidFill>
                          <a:srgbClr val="2B616C"/>
                        </a:solidFill>
                        <a:latin typeface="Cambria Math" panose="02040503050406030204" pitchFamily="18" charset="0"/>
                      </a:rPr>
                      <m:t> </m:t>
                    </m:r>
                  </m:oMath>
                </a14:m>
                <a:r>
                  <a:rPr lang="en-US" dirty="0">
                    <a:solidFill>
                      <a:srgbClr val="2B616C"/>
                    </a:solidFill>
                    <a:latin typeface="Candara" panose="020E0502030303020204" pitchFamily="34" charset="0"/>
                  </a:rPr>
                  <a:t>. A log scale ADC value is in [0, 10]. There is no value less 6 because of the zero suppression.</a:t>
                </a:r>
              </a:p>
            </p:txBody>
          </p:sp>
        </mc:Choice>
        <mc:Fallback xmlns="">
          <p:sp>
            <p:nvSpPr>
              <p:cNvPr id="9" name="Rectangle: Rounded Corners 8">
                <a:extLst>
                  <a:ext uri="{FF2B5EF4-FFF2-40B4-BE49-F238E27FC236}">
                    <a16:creationId xmlns:a16="http://schemas.microsoft.com/office/drawing/2014/main" id="{581D9EAB-B2A7-2775-DDFE-512D866ABD55}"/>
                  </a:ext>
                </a:extLst>
              </p:cNvPr>
              <p:cNvSpPr>
                <a:spLocks noRot="1" noChangeAspect="1" noMove="1" noResize="1" noEditPoints="1" noAdjustHandles="1" noChangeArrowheads="1" noChangeShapeType="1" noTextEdit="1"/>
              </p:cNvSpPr>
              <p:nvPr/>
            </p:nvSpPr>
            <p:spPr>
              <a:xfrm>
                <a:off x="7205869" y="2985548"/>
                <a:ext cx="4414631" cy="3362769"/>
              </a:xfrm>
              <a:prstGeom prst="roundRect">
                <a:avLst>
                  <a:gd name="adj" fmla="val 9095"/>
                </a:avLst>
              </a:prstGeom>
              <a:blipFill>
                <a:blip r:embed="rId3"/>
                <a:stretch>
                  <a:fillRect/>
                </a:stretch>
              </a:blipFill>
              <a:ln>
                <a:noFill/>
              </a:ln>
              <a:effectLst>
                <a:outerShdw blurRad="50800" dist="38100" dir="2700000" algn="tl" rotWithShape="0">
                  <a:prstClr val="black">
                    <a:alpha val="40000"/>
                  </a:prstClr>
                </a:outerShdw>
              </a:effectLst>
            </p:spPr>
            <p:txBody>
              <a:bodyPr/>
              <a:lstStyle/>
              <a:p>
                <a:r>
                  <a:rPr lang="en-US">
                    <a:noFill/>
                  </a:rPr>
                  <a:t> </a:t>
                </a:r>
              </a:p>
            </p:txBody>
          </p:sp>
        </mc:Fallback>
      </mc:AlternateContent>
      <p:pic>
        <p:nvPicPr>
          <p:cNvPr id="4" name="Picture 3" descr="A diagram of a graph&#10;&#10;Description automatically generated">
            <a:extLst>
              <a:ext uri="{FF2B5EF4-FFF2-40B4-BE49-F238E27FC236}">
                <a16:creationId xmlns:a16="http://schemas.microsoft.com/office/drawing/2014/main" id="{901E0947-A1FE-AF23-D30D-FE873F4B05AB}"/>
              </a:ext>
            </a:extLst>
          </p:cNvPr>
          <p:cNvPicPr>
            <a:picLocks noChangeAspect="1"/>
          </p:cNvPicPr>
          <p:nvPr/>
        </p:nvPicPr>
        <p:blipFill rotWithShape="1">
          <a:blip r:embed="rId4"/>
          <a:srcRect l="23967" t="13157" r="35190" b="10375"/>
          <a:stretch/>
        </p:blipFill>
        <p:spPr>
          <a:xfrm>
            <a:off x="685799" y="772947"/>
            <a:ext cx="6520070" cy="5726210"/>
          </a:xfrm>
          <a:prstGeom prst="rect">
            <a:avLst/>
          </a:prstGeom>
        </p:spPr>
      </p:pic>
      <p:sp>
        <p:nvSpPr>
          <p:cNvPr id="6" name="Rectangle: Rounded Corners 5">
            <a:extLst>
              <a:ext uri="{FF2B5EF4-FFF2-40B4-BE49-F238E27FC236}">
                <a16:creationId xmlns:a16="http://schemas.microsoft.com/office/drawing/2014/main" id="{4A90AE21-2E9E-C4FB-A224-694E6ADA9865}"/>
              </a:ext>
            </a:extLst>
          </p:cNvPr>
          <p:cNvSpPr/>
          <p:nvPr/>
        </p:nvSpPr>
        <p:spPr>
          <a:xfrm>
            <a:off x="685799" y="772947"/>
            <a:ext cx="4512366" cy="772910"/>
          </a:xfrm>
          <a:prstGeom prst="roundRect">
            <a:avLst>
              <a:gd name="adj" fmla="val 9514"/>
            </a:avLst>
          </a:prstGeom>
          <a:solidFill>
            <a:srgbClr val="E5ECF6"/>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solidFill>
                  <a:srgbClr val="2B616C"/>
                </a:solidFill>
                <a:latin typeface="Candara" panose="020E0502030303020204" pitchFamily="34" charset="0"/>
              </a:rPr>
              <a:t>TPC wedges of shape (16, 192, 249)</a:t>
            </a:r>
          </a:p>
          <a:p>
            <a:r>
              <a:rPr lang="en-US" dirty="0">
                <a:solidFill>
                  <a:srgbClr val="2B616C"/>
                </a:solidFill>
                <a:latin typeface="Candara" panose="020E0502030303020204" pitchFamily="34" charset="0"/>
              </a:rPr>
              <a:t>Input to the neural compression algorithm</a:t>
            </a:r>
          </a:p>
        </p:txBody>
      </p:sp>
      <p:cxnSp>
        <p:nvCxnSpPr>
          <p:cNvPr id="8" name="Straight Arrow Connector 7">
            <a:extLst>
              <a:ext uri="{FF2B5EF4-FFF2-40B4-BE49-F238E27FC236}">
                <a16:creationId xmlns:a16="http://schemas.microsoft.com/office/drawing/2014/main" id="{52CD76D2-57D5-0387-B495-91DFDF23DAE0}"/>
              </a:ext>
            </a:extLst>
          </p:cNvPr>
          <p:cNvCxnSpPr>
            <a:cxnSpLocks/>
          </p:cNvCxnSpPr>
          <p:nvPr/>
        </p:nvCxnSpPr>
        <p:spPr>
          <a:xfrm flipH="1">
            <a:off x="6818243" y="1757956"/>
            <a:ext cx="4124740" cy="923305"/>
          </a:xfrm>
          <a:prstGeom prst="straightConnector1">
            <a:avLst/>
          </a:prstGeom>
          <a:ln w="38100">
            <a:solidFill>
              <a:srgbClr val="65B68C"/>
            </a:solidFill>
            <a:tailEnd type="triangle"/>
          </a:ln>
          <a:effectLst>
            <a:glow rad="63500">
              <a:srgbClr val="97CBD5">
                <a:alpha val="40000"/>
              </a:srgbClr>
            </a:glow>
          </a:effectLst>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4EB5DBEE-C52B-947A-E9CD-1A7D795F5DD7}"/>
              </a:ext>
            </a:extLst>
          </p:cNvPr>
          <p:cNvSpPr txBox="1"/>
          <p:nvPr/>
        </p:nvSpPr>
        <p:spPr>
          <a:xfrm>
            <a:off x="4366591" y="5764695"/>
            <a:ext cx="1729409" cy="461665"/>
          </a:xfrm>
          <a:prstGeom prst="rect">
            <a:avLst/>
          </a:prstGeom>
          <a:noFill/>
        </p:spPr>
        <p:txBody>
          <a:bodyPr wrap="square" rtlCol="0">
            <a:spAutoFit/>
          </a:bodyPr>
          <a:lstStyle/>
          <a:p>
            <a:r>
              <a:rPr lang="en-US" sz="1200" dirty="0"/>
              <a:t>Fig. Log scale ADC value in a TPC wedge</a:t>
            </a:r>
          </a:p>
        </p:txBody>
      </p:sp>
    </p:spTree>
    <p:extLst>
      <p:ext uri="{BB962C8B-B14F-4D97-AF65-F5344CB8AC3E}">
        <p14:creationId xmlns:p14="http://schemas.microsoft.com/office/powerpoint/2010/main" val="7592182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graph of a logistic value&#10;&#10;Description automatically generated">
            <a:extLst>
              <a:ext uri="{FF2B5EF4-FFF2-40B4-BE49-F238E27FC236}">
                <a16:creationId xmlns:a16="http://schemas.microsoft.com/office/drawing/2014/main" id="{BE98E49B-666D-A886-A0DE-9B2C07B2EA39}"/>
              </a:ext>
            </a:extLst>
          </p:cNvPr>
          <p:cNvPicPr>
            <a:picLocks noChangeAspect="1"/>
          </p:cNvPicPr>
          <p:nvPr/>
        </p:nvPicPr>
        <p:blipFill>
          <a:blip r:embed="rId2"/>
          <a:stretch>
            <a:fillRect/>
          </a:stretch>
        </p:blipFill>
        <p:spPr>
          <a:xfrm>
            <a:off x="4459895" y="1305983"/>
            <a:ext cx="6389629" cy="4805721"/>
          </a:xfrm>
          <a:prstGeom prst="rect">
            <a:avLst/>
          </a:prstGeom>
        </p:spPr>
      </p:pic>
      <p:sp>
        <p:nvSpPr>
          <p:cNvPr id="3" name="Slide Number Placeholder 2">
            <a:extLst>
              <a:ext uri="{FF2B5EF4-FFF2-40B4-BE49-F238E27FC236}">
                <a16:creationId xmlns:a16="http://schemas.microsoft.com/office/drawing/2014/main" id="{2EA74B74-ACED-3CEB-3BF8-191F3AEE2C52}"/>
              </a:ext>
            </a:extLst>
          </p:cNvPr>
          <p:cNvSpPr>
            <a:spLocks noGrp="1"/>
          </p:cNvSpPr>
          <p:nvPr>
            <p:ph type="sldNum" sz="quarter" idx="4"/>
          </p:nvPr>
        </p:nvSpPr>
        <p:spPr/>
        <p:txBody>
          <a:bodyPr/>
          <a:lstStyle/>
          <a:p>
            <a:fld id="{933A556B-7C63-244D-9B7C-B0EA8042B330}" type="slidenum">
              <a:rPr lang="en-US" smtClean="0"/>
              <a:pPr/>
              <a:t>9</a:t>
            </a:fld>
            <a:endParaRPr lang="en-US" sz="1000" dirty="0"/>
          </a:p>
        </p:txBody>
      </p:sp>
      <p:pic>
        <p:nvPicPr>
          <p:cNvPr id="4" name="Picture 3" descr="A diagram of a graph&#10;&#10;Description automatically generated">
            <a:hlinkClick r:id="rId3" action="ppaction://hlinkfile"/>
            <a:extLst>
              <a:ext uri="{FF2B5EF4-FFF2-40B4-BE49-F238E27FC236}">
                <a16:creationId xmlns:a16="http://schemas.microsoft.com/office/drawing/2014/main" id="{901E0947-A1FE-AF23-D30D-FE873F4B05AB}"/>
              </a:ext>
            </a:extLst>
          </p:cNvPr>
          <p:cNvPicPr>
            <a:picLocks noChangeAspect="1"/>
          </p:cNvPicPr>
          <p:nvPr/>
        </p:nvPicPr>
        <p:blipFill rotWithShape="1">
          <a:blip r:embed="rId4"/>
          <a:srcRect l="23967" t="13157" r="35190" b="10375"/>
          <a:stretch/>
        </p:blipFill>
        <p:spPr>
          <a:xfrm>
            <a:off x="423406" y="1854735"/>
            <a:ext cx="3766929" cy="3308282"/>
          </a:xfrm>
          <a:prstGeom prst="rect">
            <a:avLst/>
          </a:prstGeom>
        </p:spPr>
      </p:pic>
      <p:sp>
        <p:nvSpPr>
          <p:cNvPr id="8" name="TextBox 7">
            <a:extLst>
              <a:ext uri="{FF2B5EF4-FFF2-40B4-BE49-F238E27FC236}">
                <a16:creationId xmlns:a16="http://schemas.microsoft.com/office/drawing/2014/main" id="{A610056B-C6A4-1D2F-931A-BAE1DEB8E73D}"/>
              </a:ext>
            </a:extLst>
          </p:cNvPr>
          <p:cNvSpPr txBox="1"/>
          <p:nvPr/>
        </p:nvSpPr>
        <p:spPr>
          <a:xfrm>
            <a:off x="5671128" y="844318"/>
            <a:ext cx="4858327" cy="461665"/>
          </a:xfrm>
          <a:prstGeom prst="rect">
            <a:avLst/>
          </a:prstGeom>
          <a:noFill/>
        </p:spPr>
        <p:txBody>
          <a:bodyPr wrap="square" rtlCol="0">
            <a:spAutoFit/>
          </a:bodyPr>
          <a:lstStyle/>
          <a:p>
            <a:r>
              <a:rPr lang="en-US" sz="2400" dirty="0">
                <a:latin typeface="Candara" panose="020E0502030303020204" pitchFamily="34" charset="0"/>
              </a:rPr>
              <a:t>Discontinuous, bi-modal distribution</a:t>
            </a:r>
          </a:p>
        </p:txBody>
      </p:sp>
      <p:pic>
        <p:nvPicPr>
          <p:cNvPr id="14" name="Picture 13">
            <a:extLst>
              <a:ext uri="{FF2B5EF4-FFF2-40B4-BE49-F238E27FC236}">
                <a16:creationId xmlns:a16="http://schemas.microsoft.com/office/drawing/2014/main" id="{9DBBD142-2EF8-FBC7-6212-254886117584}"/>
              </a:ext>
            </a:extLst>
          </p:cNvPr>
          <p:cNvPicPr>
            <a:picLocks noChangeAspect="1"/>
          </p:cNvPicPr>
          <p:nvPr/>
        </p:nvPicPr>
        <p:blipFill>
          <a:blip r:embed="rId5"/>
          <a:srcRect l="22311" t="-2368" r="16642" b="-1741"/>
          <a:stretch>
            <a:fillRect/>
          </a:stretch>
        </p:blipFill>
        <p:spPr>
          <a:xfrm flipH="1">
            <a:off x="5932832" y="2296886"/>
            <a:ext cx="4963649" cy="2887903"/>
          </a:xfrm>
          <a:prstGeom prst="rect">
            <a:avLst/>
          </a:prstGeom>
        </p:spPr>
      </p:pic>
      <p:sp>
        <p:nvSpPr>
          <p:cNvPr id="15" name="TextBox 14">
            <a:extLst>
              <a:ext uri="{FF2B5EF4-FFF2-40B4-BE49-F238E27FC236}">
                <a16:creationId xmlns:a16="http://schemas.microsoft.com/office/drawing/2014/main" id="{26396700-4533-9FE1-51A5-17B6023EC446}"/>
              </a:ext>
            </a:extLst>
          </p:cNvPr>
          <p:cNvSpPr txBox="1"/>
          <p:nvPr/>
        </p:nvSpPr>
        <p:spPr>
          <a:xfrm>
            <a:off x="5918294" y="2039401"/>
            <a:ext cx="2496363" cy="646331"/>
          </a:xfrm>
          <a:prstGeom prst="rect">
            <a:avLst/>
          </a:prstGeom>
          <a:noFill/>
        </p:spPr>
        <p:txBody>
          <a:bodyPr wrap="square" rtlCol="0">
            <a:spAutoFit/>
          </a:bodyPr>
          <a:lstStyle/>
          <a:p>
            <a:r>
              <a:rPr lang="en-US" dirty="0">
                <a:solidFill>
                  <a:srgbClr val="00B050"/>
                </a:solidFill>
                <a:latin typeface="Candara" panose="020E0502030303020204" pitchFamily="34" charset="0"/>
              </a:rPr>
              <a:t>A much more NN friendly distribution</a:t>
            </a:r>
          </a:p>
        </p:txBody>
      </p:sp>
    </p:spTree>
    <p:extLst>
      <p:ext uri="{BB962C8B-B14F-4D97-AF65-F5344CB8AC3E}">
        <p14:creationId xmlns:p14="http://schemas.microsoft.com/office/powerpoint/2010/main" val="19229689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125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xit" presetSubtype="2" fill="hold" nodeType="clickEffect">
                                  <p:stCondLst>
                                    <p:cond delay="0"/>
                                  </p:stCondLst>
                                  <p:childTnLst>
                                    <p:animEffect transition="out" filter="wipe(right)">
                                      <p:cBhvr>
                                        <p:cTn id="16" dur="1000"/>
                                        <p:tgtEl>
                                          <p:spTgt spid="14"/>
                                        </p:tgtEl>
                                      </p:cBhvr>
                                    </p:animEffect>
                                    <p:set>
                                      <p:cBhvr>
                                        <p:cTn id="17" dur="1" fill="hold">
                                          <p:stCondLst>
                                            <p:cond delay="999"/>
                                          </p:stCondLst>
                                        </p:cTn>
                                        <p:tgtEl>
                                          <p:spTgt spid="14"/>
                                        </p:tgtEl>
                                        <p:attrNameLst>
                                          <p:attrName>style.visibility</p:attrName>
                                        </p:attrNameLst>
                                      </p:cBhvr>
                                      <p:to>
                                        <p:strVal val="hidden"/>
                                      </p:to>
                                    </p:set>
                                  </p:childTnLst>
                                </p:cTn>
                              </p:par>
                              <p:par>
                                <p:cTn id="18" presetID="22" presetClass="exit" presetSubtype="2" fill="hold" grpId="1" nodeType="withEffect">
                                  <p:stCondLst>
                                    <p:cond delay="0"/>
                                  </p:stCondLst>
                                  <p:childTnLst>
                                    <p:animEffect transition="out" filter="wipe(right)">
                                      <p:cBhvr>
                                        <p:cTn id="19" dur="1000"/>
                                        <p:tgtEl>
                                          <p:spTgt spid="15"/>
                                        </p:tgtEl>
                                      </p:cBhvr>
                                    </p:animEffect>
                                    <p:set>
                                      <p:cBhvr>
                                        <p:cTn id="20" dur="1" fill="hold">
                                          <p:stCondLst>
                                            <p:cond delay="9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5"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E4ADCDC-68B2-F43C-709C-A9C5F832B929}"/>
              </a:ext>
            </a:extLst>
          </p:cNvPr>
          <p:cNvSpPr>
            <a:spLocks noGrp="1"/>
          </p:cNvSpPr>
          <p:nvPr>
            <p:ph type="sldNum" sz="quarter" idx="4"/>
          </p:nvPr>
        </p:nvSpPr>
        <p:spPr/>
        <p:txBody>
          <a:bodyPr/>
          <a:lstStyle/>
          <a:p>
            <a:fld id="{933A556B-7C63-244D-9B7C-B0EA8042B330}" type="slidenum">
              <a:rPr lang="en-US" smtClean="0"/>
              <a:pPr/>
              <a:t>10</a:t>
            </a:fld>
            <a:endParaRPr lang="en-US" dirty="0"/>
          </a:p>
        </p:txBody>
      </p:sp>
      <p:sp>
        <p:nvSpPr>
          <p:cNvPr id="3" name="Title 2">
            <a:extLst>
              <a:ext uri="{FF2B5EF4-FFF2-40B4-BE49-F238E27FC236}">
                <a16:creationId xmlns:a16="http://schemas.microsoft.com/office/drawing/2014/main" id="{2F13055D-7615-1268-D049-DC8AF1286CDD}"/>
              </a:ext>
            </a:extLst>
          </p:cNvPr>
          <p:cNvSpPr>
            <a:spLocks noGrp="1"/>
          </p:cNvSpPr>
          <p:nvPr>
            <p:ph type="ctrTitle"/>
          </p:nvPr>
        </p:nvSpPr>
        <p:spPr/>
        <p:txBody>
          <a:bodyPr/>
          <a:lstStyle/>
          <a:p>
            <a:r>
              <a:rPr lang="en-US" dirty="0">
                <a:latin typeface="Candara" panose="020E0502030303020204" pitchFamily="34" charset="0"/>
              </a:rPr>
              <a:t>Neural Compression, stage 1</a:t>
            </a:r>
          </a:p>
        </p:txBody>
      </p:sp>
      <p:sp>
        <p:nvSpPr>
          <p:cNvPr id="4" name="Text Placeholder 3">
            <a:extLst>
              <a:ext uri="{FF2B5EF4-FFF2-40B4-BE49-F238E27FC236}">
                <a16:creationId xmlns:a16="http://schemas.microsoft.com/office/drawing/2014/main" id="{C299E4EF-2C9B-36C6-6394-20EAD744417F}"/>
              </a:ext>
            </a:extLst>
          </p:cNvPr>
          <p:cNvSpPr>
            <a:spLocks noGrp="1"/>
          </p:cNvSpPr>
          <p:nvPr>
            <p:ph type="body" sz="quarter" idx="10"/>
          </p:nvPr>
        </p:nvSpPr>
        <p:spPr/>
        <p:txBody>
          <a:bodyPr/>
          <a:lstStyle/>
          <a:p>
            <a:r>
              <a:rPr lang="en-US" dirty="0">
                <a:latin typeface="Candara" panose="020E0502030303020204" pitchFamily="34" charset="0"/>
              </a:rPr>
              <a:t>Design neural compressor for discontinuous distribution</a:t>
            </a:r>
          </a:p>
        </p:txBody>
      </p:sp>
    </p:spTree>
    <p:extLst>
      <p:ext uri="{BB962C8B-B14F-4D97-AF65-F5344CB8AC3E}">
        <p14:creationId xmlns:p14="http://schemas.microsoft.com/office/powerpoint/2010/main" val="3720415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4">
                                            <p:txEl>
                                              <p:pRg st="0" end="0"/>
                                            </p:txEl>
                                          </p:spTgt>
                                        </p:tgtEl>
                                      </p:cBhvr>
                                    </p:animEffect>
                                    <p:animScale>
                                      <p:cBhvr>
                                        <p:cTn id="7" dur="250" autoRev="1" fill="hold"/>
                                        <p:tgtEl>
                                          <p:spTgt spid="4">
                                            <p:txEl>
                                              <p:pRg st="0" end="0"/>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B24160A-30F3-84DB-EE6A-495E5383F733}"/>
              </a:ext>
            </a:extLst>
          </p:cNvPr>
          <p:cNvSpPr>
            <a:spLocks noGrp="1"/>
          </p:cNvSpPr>
          <p:nvPr>
            <p:ph type="sldNum" sz="quarter" idx="4"/>
          </p:nvPr>
        </p:nvSpPr>
        <p:spPr>
          <a:xfrm>
            <a:off x="11195266" y="6357667"/>
            <a:ext cx="432486" cy="365125"/>
          </a:xfrm>
        </p:spPr>
        <p:txBody>
          <a:bodyPr/>
          <a:lstStyle/>
          <a:p>
            <a:fld id="{933A556B-7C63-244D-9B7C-B0EA8042B330}" type="slidenum">
              <a:rPr lang="en-US" smtClean="0"/>
              <a:pPr/>
              <a:t>11</a:t>
            </a:fld>
            <a:endParaRPr lang="en-US" sz="1000" dirty="0"/>
          </a:p>
        </p:txBody>
      </p:sp>
      <p:grpSp>
        <p:nvGrpSpPr>
          <p:cNvPr id="20" name="Group 19">
            <a:extLst>
              <a:ext uri="{FF2B5EF4-FFF2-40B4-BE49-F238E27FC236}">
                <a16:creationId xmlns:a16="http://schemas.microsoft.com/office/drawing/2014/main" id="{67F7DB8D-62DD-73E8-FC77-E0F6E70EFCB3}"/>
              </a:ext>
            </a:extLst>
          </p:cNvPr>
          <p:cNvGrpSpPr/>
          <p:nvPr/>
        </p:nvGrpSpPr>
        <p:grpSpPr>
          <a:xfrm>
            <a:off x="831612" y="139092"/>
            <a:ext cx="4904868" cy="6401137"/>
            <a:chOff x="831612" y="-10814"/>
            <a:chExt cx="4904868" cy="6401137"/>
          </a:xfrm>
          <a:gradFill>
            <a:gsLst>
              <a:gs pos="0">
                <a:schemeClr val="bg1">
                  <a:alpha val="0"/>
                </a:schemeClr>
              </a:gs>
              <a:gs pos="69000">
                <a:srgbClr val="FFFFFF">
                  <a:alpha val="25000"/>
                </a:srgbClr>
              </a:gs>
              <a:gs pos="89000">
                <a:schemeClr val="bg1"/>
              </a:gs>
            </a:gsLst>
            <a:lin ang="5400000" scaled="1"/>
          </a:gradFill>
        </p:grpSpPr>
        <p:grpSp>
          <p:nvGrpSpPr>
            <p:cNvPr id="10" name="Group 9">
              <a:extLst>
                <a:ext uri="{FF2B5EF4-FFF2-40B4-BE49-F238E27FC236}">
                  <a16:creationId xmlns:a16="http://schemas.microsoft.com/office/drawing/2014/main" id="{09B7FF31-3D4F-C850-C2BD-FBD4EB9E5704}"/>
                </a:ext>
              </a:extLst>
            </p:cNvPr>
            <p:cNvGrpSpPr/>
            <p:nvPr/>
          </p:nvGrpSpPr>
          <p:grpSpPr>
            <a:xfrm>
              <a:off x="831612" y="-10814"/>
              <a:ext cx="4904868" cy="6401137"/>
              <a:chOff x="4360100" y="184961"/>
              <a:chExt cx="4904868" cy="6401137"/>
            </a:xfrm>
            <a:grpFill/>
          </p:grpSpPr>
          <p:pic>
            <p:nvPicPr>
              <p:cNvPr id="7" name="Picture 6" descr="A close up of a document&#10;&#10;Description automatically generated">
                <a:extLst>
                  <a:ext uri="{FF2B5EF4-FFF2-40B4-BE49-F238E27FC236}">
                    <a16:creationId xmlns:a16="http://schemas.microsoft.com/office/drawing/2014/main" id="{C1F3A282-01C5-5A5F-69D0-11D23FB12817}"/>
                  </a:ext>
                </a:extLst>
              </p:cNvPr>
              <p:cNvPicPr>
                <a:picLocks noChangeAspect="1"/>
              </p:cNvPicPr>
              <p:nvPr/>
            </p:nvPicPr>
            <p:blipFill>
              <a:blip r:embed="rId3"/>
              <a:stretch>
                <a:fillRect/>
              </a:stretch>
            </p:blipFill>
            <p:spPr>
              <a:xfrm>
                <a:off x="4360100" y="271902"/>
                <a:ext cx="4904868" cy="6314196"/>
              </a:xfrm>
              <a:prstGeom prst="rect">
                <a:avLst/>
              </a:prstGeom>
              <a:grpFill/>
            </p:spPr>
          </p:pic>
          <p:sp>
            <p:nvSpPr>
              <p:cNvPr id="9" name="Rectangle 8">
                <a:extLst>
                  <a:ext uri="{FF2B5EF4-FFF2-40B4-BE49-F238E27FC236}">
                    <a16:creationId xmlns:a16="http://schemas.microsoft.com/office/drawing/2014/main" id="{5D4CDA1D-BDAD-5851-6C21-B5B2D32D2312}"/>
                  </a:ext>
                </a:extLst>
              </p:cNvPr>
              <p:cNvSpPr/>
              <p:nvPr/>
            </p:nvSpPr>
            <p:spPr>
              <a:xfrm>
                <a:off x="4360100" y="184961"/>
                <a:ext cx="4904868" cy="6314196"/>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TextBox 18">
              <a:extLst>
                <a:ext uri="{FF2B5EF4-FFF2-40B4-BE49-F238E27FC236}">
                  <a16:creationId xmlns:a16="http://schemas.microsoft.com/office/drawing/2014/main" id="{59584D40-E4B5-0D09-6D7B-4A1E2A72B9B5}"/>
                </a:ext>
              </a:extLst>
            </p:cNvPr>
            <p:cNvSpPr txBox="1"/>
            <p:nvPr/>
          </p:nvSpPr>
          <p:spPr>
            <a:xfrm>
              <a:off x="965345" y="5809431"/>
              <a:ext cx="2677886" cy="246221"/>
            </a:xfrm>
            <a:prstGeom prst="rect">
              <a:avLst/>
            </a:prstGeom>
            <a:grpFill/>
          </p:spPr>
          <p:txBody>
            <a:bodyPr wrap="square" rtlCol="0">
              <a:spAutoFit/>
            </a:bodyPr>
            <a:lstStyle/>
            <a:p>
              <a:r>
                <a:rPr lang="en-US" sz="1000" dirty="0">
                  <a:hlinkClick r:id="rId4"/>
                </a:rPr>
                <a:t>https://arxiv.org/pdf/2111.05423.pdf</a:t>
              </a:r>
              <a:endParaRPr lang="en-US" sz="1000" dirty="0"/>
            </a:p>
          </p:txBody>
        </p:sp>
      </p:grpSp>
      <p:pic>
        <p:nvPicPr>
          <p:cNvPr id="18" name="Picture 17" descr="A diagram of a diagram&#10;&#10;Description automatically generated with medium confidence">
            <a:extLst>
              <a:ext uri="{FF2B5EF4-FFF2-40B4-BE49-F238E27FC236}">
                <a16:creationId xmlns:a16="http://schemas.microsoft.com/office/drawing/2014/main" id="{B4DAD968-C41A-89A9-9C59-809D04A16106}"/>
              </a:ext>
            </a:extLst>
          </p:cNvPr>
          <p:cNvPicPr>
            <a:picLocks noChangeAspect="1"/>
          </p:cNvPicPr>
          <p:nvPr/>
        </p:nvPicPr>
        <p:blipFill>
          <a:blip r:embed="rId5"/>
          <a:stretch>
            <a:fillRect/>
          </a:stretch>
        </p:blipFill>
        <p:spPr>
          <a:xfrm>
            <a:off x="3776964" y="1530883"/>
            <a:ext cx="7634545" cy="4783314"/>
          </a:xfrm>
          <a:prstGeom prst="rect">
            <a:avLst/>
          </a:prstGeom>
        </p:spPr>
      </p:pic>
      <p:sp>
        <p:nvSpPr>
          <p:cNvPr id="4" name="TextBox 3">
            <a:extLst>
              <a:ext uri="{FF2B5EF4-FFF2-40B4-BE49-F238E27FC236}">
                <a16:creationId xmlns:a16="http://schemas.microsoft.com/office/drawing/2014/main" id="{025E0EC4-CE4F-6901-B8C7-A18D0C90382B}"/>
              </a:ext>
            </a:extLst>
          </p:cNvPr>
          <p:cNvSpPr txBox="1"/>
          <p:nvPr/>
        </p:nvSpPr>
        <p:spPr>
          <a:xfrm>
            <a:off x="9568485" y="1115384"/>
            <a:ext cx="1626781" cy="830997"/>
          </a:xfrm>
          <a:prstGeom prst="rect">
            <a:avLst/>
          </a:prstGeom>
          <a:noFill/>
        </p:spPr>
        <p:txBody>
          <a:bodyPr wrap="square" rtlCol="0">
            <a:spAutoFit/>
          </a:bodyPr>
          <a:lstStyle/>
          <a:p>
            <a:r>
              <a:rPr lang="en-US" sz="4800" dirty="0">
                <a:latin typeface="Candara" panose="020E0502030303020204" pitchFamily="34" charset="0"/>
              </a:rPr>
              <a:t>BCAE</a:t>
            </a:r>
          </a:p>
        </p:txBody>
      </p:sp>
      <p:cxnSp>
        <p:nvCxnSpPr>
          <p:cNvPr id="6" name="Straight Connector 5">
            <a:extLst>
              <a:ext uri="{FF2B5EF4-FFF2-40B4-BE49-F238E27FC236}">
                <a16:creationId xmlns:a16="http://schemas.microsoft.com/office/drawing/2014/main" id="{8E6B213A-4073-DB39-BB1A-D15052D3A729}"/>
              </a:ext>
            </a:extLst>
          </p:cNvPr>
          <p:cNvCxnSpPr/>
          <p:nvPr/>
        </p:nvCxnSpPr>
        <p:spPr>
          <a:xfrm>
            <a:off x="1711842" y="1115384"/>
            <a:ext cx="32004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00689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EA74B74-ACED-3CEB-3BF8-191F3AEE2C52}"/>
              </a:ext>
            </a:extLst>
          </p:cNvPr>
          <p:cNvSpPr>
            <a:spLocks noGrp="1"/>
          </p:cNvSpPr>
          <p:nvPr>
            <p:ph type="sldNum" sz="quarter" idx="4"/>
          </p:nvPr>
        </p:nvSpPr>
        <p:spPr/>
        <p:txBody>
          <a:bodyPr/>
          <a:lstStyle/>
          <a:p>
            <a:fld id="{933A556B-7C63-244D-9B7C-B0EA8042B330}" type="slidenum">
              <a:rPr lang="en-US" smtClean="0"/>
              <a:pPr/>
              <a:t>12</a:t>
            </a:fld>
            <a:endParaRPr lang="en-US" sz="1000" dirty="0"/>
          </a:p>
        </p:txBody>
      </p:sp>
      <p:pic>
        <p:nvPicPr>
          <p:cNvPr id="10" name="Picture 9" descr="A purple background with green and yellow confetti&#10;&#10;Description automatically generated">
            <a:extLst>
              <a:ext uri="{FF2B5EF4-FFF2-40B4-BE49-F238E27FC236}">
                <a16:creationId xmlns:a16="http://schemas.microsoft.com/office/drawing/2014/main" id="{C9BA0413-2A6B-A910-3E6C-E90185802E77}"/>
              </a:ext>
            </a:extLst>
          </p:cNvPr>
          <p:cNvPicPr>
            <a:picLocks noChangeAspect="1"/>
          </p:cNvPicPr>
          <p:nvPr/>
        </p:nvPicPr>
        <p:blipFill>
          <a:blip r:embed="rId2"/>
          <a:stretch>
            <a:fillRect/>
          </a:stretch>
        </p:blipFill>
        <p:spPr>
          <a:xfrm>
            <a:off x="415678" y="2350965"/>
            <a:ext cx="2514600" cy="1962143"/>
          </a:xfrm>
          <a:prstGeom prst="rect">
            <a:avLst/>
          </a:prstGeom>
        </p:spPr>
      </p:pic>
      <p:pic>
        <p:nvPicPr>
          <p:cNvPr id="14" name="Picture 13" descr="A green screen with yellow spots&#10;&#10;Description automatically generated">
            <a:extLst>
              <a:ext uri="{FF2B5EF4-FFF2-40B4-BE49-F238E27FC236}">
                <a16:creationId xmlns:a16="http://schemas.microsoft.com/office/drawing/2014/main" id="{69338201-E28F-774B-23F3-ED73132FBA92}"/>
              </a:ext>
            </a:extLst>
          </p:cNvPr>
          <p:cNvPicPr>
            <a:picLocks noChangeAspect="1"/>
          </p:cNvPicPr>
          <p:nvPr/>
        </p:nvPicPr>
        <p:blipFill>
          <a:blip r:embed="rId3"/>
          <a:stretch>
            <a:fillRect/>
          </a:stretch>
        </p:blipFill>
        <p:spPr>
          <a:xfrm>
            <a:off x="9344061" y="3906210"/>
            <a:ext cx="2514600" cy="1962144"/>
          </a:xfrm>
          <a:prstGeom prst="rect">
            <a:avLst/>
          </a:prstGeom>
        </p:spPr>
      </p:pic>
      <p:pic>
        <p:nvPicPr>
          <p:cNvPr id="16" name="Picture 15" descr="A purple background with black dots&#10;&#10;Description automatically generated">
            <a:extLst>
              <a:ext uri="{FF2B5EF4-FFF2-40B4-BE49-F238E27FC236}">
                <a16:creationId xmlns:a16="http://schemas.microsoft.com/office/drawing/2014/main" id="{A3041D71-5A5E-3C75-CF3B-C23F3E279320}"/>
              </a:ext>
            </a:extLst>
          </p:cNvPr>
          <p:cNvPicPr>
            <a:picLocks noChangeAspect="1"/>
          </p:cNvPicPr>
          <p:nvPr/>
        </p:nvPicPr>
        <p:blipFill>
          <a:blip r:embed="rId4"/>
          <a:stretch>
            <a:fillRect/>
          </a:stretch>
        </p:blipFill>
        <p:spPr>
          <a:xfrm>
            <a:off x="9344061" y="873761"/>
            <a:ext cx="2514600" cy="1962144"/>
          </a:xfrm>
          <a:prstGeom prst="rect">
            <a:avLst/>
          </a:prstGeom>
        </p:spPr>
      </p:pic>
      <p:grpSp>
        <p:nvGrpSpPr>
          <p:cNvPr id="27" name="Group 26">
            <a:extLst>
              <a:ext uri="{FF2B5EF4-FFF2-40B4-BE49-F238E27FC236}">
                <a16:creationId xmlns:a16="http://schemas.microsoft.com/office/drawing/2014/main" id="{0FF4B8F7-9208-F034-690A-4AE65C80E660}"/>
              </a:ext>
            </a:extLst>
          </p:cNvPr>
          <p:cNvGrpSpPr/>
          <p:nvPr/>
        </p:nvGrpSpPr>
        <p:grpSpPr>
          <a:xfrm>
            <a:off x="2930278" y="438539"/>
            <a:ext cx="6250497" cy="5638798"/>
            <a:chOff x="2930278" y="438539"/>
            <a:chExt cx="6250497" cy="5638798"/>
          </a:xfrm>
        </p:grpSpPr>
        <p:pic>
          <p:nvPicPr>
            <p:cNvPr id="12" name="Picture 11" descr="A diagram of a computer code&#10;&#10;Description automatically generated">
              <a:extLst>
                <a:ext uri="{FF2B5EF4-FFF2-40B4-BE49-F238E27FC236}">
                  <a16:creationId xmlns:a16="http://schemas.microsoft.com/office/drawing/2014/main" id="{FC486915-1B7D-A7F9-3F88-581C2A065F90}"/>
                </a:ext>
              </a:extLst>
            </p:cNvPr>
            <p:cNvPicPr>
              <a:picLocks noChangeAspect="1"/>
            </p:cNvPicPr>
            <p:nvPr/>
          </p:nvPicPr>
          <p:blipFill>
            <a:blip r:embed="rId5"/>
            <a:stretch>
              <a:fillRect/>
            </a:stretch>
          </p:blipFill>
          <p:spPr>
            <a:xfrm>
              <a:off x="3093564" y="438539"/>
              <a:ext cx="6087211" cy="5638798"/>
            </a:xfrm>
            <a:prstGeom prst="rect">
              <a:avLst/>
            </a:prstGeom>
          </p:spPr>
        </p:pic>
        <p:cxnSp>
          <p:nvCxnSpPr>
            <p:cNvPr id="18" name="Straight Arrow Connector 17">
              <a:extLst>
                <a:ext uri="{FF2B5EF4-FFF2-40B4-BE49-F238E27FC236}">
                  <a16:creationId xmlns:a16="http://schemas.microsoft.com/office/drawing/2014/main" id="{7FBF3F8F-C540-3991-2C5B-6437264B0E47}"/>
                </a:ext>
              </a:extLst>
            </p:cNvPr>
            <p:cNvCxnSpPr>
              <a:cxnSpLocks/>
              <a:stCxn id="10" idx="3"/>
            </p:cNvCxnSpPr>
            <p:nvPr/>
          </p:nvCxnSpPr>
          <p:spPr>
            <a:xfrm flipV="1">
              <a:off x="2930278" y="3332036"/>
              <a:ext cx="326106" cy="1"/>
            </a:xfrm>
            <a:prstGeom prst="straightConnector1">
              <a:avLst/>
            </a:prstGeom>
            <a:ln w="38100">
              <a:solidFill>
                <a:srgbClr val="3A5A7D"/>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cxnSp>
        <p:nvCxnSpPr>
          <p:cNvPr id="20" name="Straight Arrow Connector 19">
            <a:extLst>
              <a:ext uri="{FF2B5EF4-FFF2-40B4-BE49-F238E27FC236}">
                <a16:creationId xmlns:a16="http://schemas.microsoft.com/office/drawing/2014/main" id="{6E6D9DF8-3168-4662-9ADE-F6A0A40D1103}"/>
              </a:ext>
            </a:extLst>
          </p:cNvPr>
          <p:cNvCxnSpPr>
            <a:cxnSpLocks/>
            <a:endCxn id="16" idx="1"/>
          </p:cNvCxnSpPr>
          <p:nvPr/>
        </p:nvCxnSpPr>
        <p:spPr>
          <a:xfrm>
            <a:off x="8826677" y="1854833"/>
            <a:ext cx="517384" cy="0"/>
          </a:xfrm>
          <a:prstGeom prst="straightConnector1">
            <a:avLst/>
          </a:prstGeom>
          <a:ln w="38100">
            <a:solidFill>
              <a:srgbClr val="3A5A7D"/>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05F8FAD0-2E44-87A0-2EE9-DE662B18F84D}"/>
              </a:ext>
            </a:extLst>
          </p:cNvPr>
          <p:cNvCxnSpPr>
            <a:cxnSpLocks/>
            <a:endCxn id="14" idx="1"/>
          </p:cNvCxnSpPr>
          <p:nvPr/>
        </p:nvCxnSpPr>
        <p:spPr>
          <a:xfrm>
            <a:off x="8826677" y="4882070"/>
            <a:ext cx="517384" cy="5212"/>
          </a:xfrm>
          <a:prstGeom prst="straightConnector1">
            <a:avLst/>
          </a:prstGeom>
          <a:ln w="38100">
            <a:solidFill>
              <a:srgbClr val="3A5A7D"/>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F03A760F-C728-5945-2A0E-392FBB8C7B04}"/>
              </a:ext>
            </a:extLst>
          </p:cNvPr>
          <p:cNvSpPr txBox="1"/>
          <p:nvPr/>
        </p:nvSpPr>
        <p:spPr>
          <a:xfrm>
            <a:off x="415678" y="2037966"/>
            <a:ext cx="713326" cy="307777"/>
          </a:xfrm>
          <a:prstGeom prst="rect">
            <a:avLst/>
          </a:prstGeom>
          <a:noFill/>
        </p:spPr>
        <p:txBody>
          <a:bodyPr wrap="square" rtlCol="0">
            <a:spAutoFit/>
          </a:bodyPr>
          <a:lstStyle/>
          <a:p>
            <a:r>
              <a:rPr lang="en-US" sz="1400" dirty="0">
                <a:latin typeface="Candara" panose="020E0502030303020204" pitchFamily="34" charset="0"/>
              </a:rPr>
              <a:t>input</a:t>
            </a:r>
          </a:p>
        </p:txBody>
      </p:sp>
      <p:sp>
        <p:nvSpPr>
          <p:cNvPr id="25" name="TextBox 24">
            <a:extLst>
              <a:ext uri="{FF2B5EF4-FFF2-40B4-BE49-F238E27FC236}">
                <a16:creationId xmlns:a16="http://schemas.microsoft.com/office/drawing/2014/main" id="{88F3B83F-AF66-0965-137E-E0179C78629A}"/>
              </a:ext>
            </a:extLst>
          </p:cNvPr>
          <p:cNvSpPr txBox="1"/>
          <p:nvPr/>
        </p:nvSpPr>
        <p:spPr>
          <a:xfrm>
            <a:off x="9344060" y="565984"/>
            <a:ext cx="2403182" cy="307777"/>
          </a:xfrm>
          <a:prstGeom prst="rect">
            <a:avLst/>
          </a:prstGeom>
          <a:noFill/>
        </p:spPr>
        <p:txBody>
          <a:bodyPr wrap="square" rtlCol="0">
            <a:spAutoFit/>
          </a:bodyPr>
          <a:lstStyle/>
          <a:p>
            <a:r>
              <a:rPr lang="en-US" sz="1400" dirty="0">
                <a:latin typeface="Candara" panose="020E0502030303020204" pitchFamily="34" charset="0"/>
              </a:rPr>
              <a:t>Segmentation output (mask)</a:t>
            </a:r>
          </a:p>
        </p:txBody>
      </p:sp>
      <p:sp>
        <p:nvSpPr>
          <p:cNvPr id="26" name="TextBox 25">
            <a:extLst>
              <a:ext uri="{FF2B5EF4-FFF2-40B4-BE49-F238E27FC236}">
                <a16:creationId xmlns:a16="http://schemas.microsoft.com/office/drawing/2014/main" id="{BBA39029-FBF0-0FFF-9388-9E0A7FF84ACF}"/>
              </a:ext>
            </a:extLst>
          </p:cNvPr>
          <p:cNvSpPr txBox="1"/>
          <p:nvPr/>
        </p:nvSpPr>
        <p:spPr>
          <a:xfrm>
            <a:off x="9344060" y="3598433"/>
            <a:ext cx="2403182" cy="307777"/>
          </a:xfrm>
          <a:prstGeom prst="rect">
            <a:avLst/>
          </a:prstGeom>
          <a:noFill/>
        </p:spPr>
        <p:txBody>
          <a:bodyPr wrap="square" rtlCol="0">
            <a:spAutoFit/>
          </a:bodyPr>
          <a:lstStyle/>
          <a:p>
            <a:r>
              <a:rPr lang="en-US" sz="1400" dirty="0">
                <a:latin typeface="Candara" panose="020E0502030303020204" pitchFamily="34" charset="0"/>
              </a:rPr>
              <a:t>Regression output</a:t>
            </a:r>
          </a:p>
        </p:txBody>
      </p:sp>
      <p:grpSp>
        <p:nvGrpSpPr>
          <p:cNvPr id="57" name="Group 56">
            <a:extLst>
              <a:ext uri="{FF2B5EF4-FFF2-40B4-BE49-F238E27FC236}">
                <a16:creationId xmlns:a16="http://schemas.microsoft.com/office/drawing/2014/main" id="{7E43268E-7545-5A46-DF2B-433CA5558DBC}"/>
              </a:ext>
            </a:extLst>
          </p:cNvPr>
          <p:cNvGrpSpPr/>
          <p:nvPr/>
        </p:nvGrpSpPr>
        <p:grpSpPr>
          <a:xfrm>
            <a:off x="4800518" y="3974841"/>
            <a:ext cx="1676566" cy="2360979"/>
            <a:chOff x="4800518" y="3974841"/>
            <a:chExt cx="1676566" cy="2360979"/>
          </a:xfrm>
        </p:grpSpPr>
        <p:grpSp>
          <p:nvGrpSpPr>
            <p:cNvPr id="52" name="Group 51">
              <a:extLst>
                <a:ext uri="{FF2B5EF4-FFF2-40B4-BE49-F238E27FC236}">
                  <a16:creationId xmlns:a16="http://schemas.microsoft.com/office/drawing/2014/main" id="{0C7E7B86-B9B6-66F9-D0EF-7FEF8548460C}"/>
                </a:ext>
              </a:extLst>
            </p:cNvPr>
            <p:cNvGrpSpPr/>
            <p:nvPr/>
          </p:nvGrpSpPr>
          <p:grpSpPr>
            <a:xfrm>
              <a:off x="4800518" y="4734966"/>
              <a:ext cx="1676566" cy="1600854"/>
              <a:chOff x="4800518" y="4734966"/>
              <a:chExt cx="1676566" cy="1600854"/>
            </a:xfrm>
          </p:grpSpPr>
          <p:grpSp>
            <p:nvGrpSpPr>
              <p:cNvPr id="38" name="Group 37">
                <a:extLst>
                  <a:ext uri="{FF2B5EF4-FFF2-40B4-BE49-F238E27FC236}">
                    <a16:creationId xmlns:a16="http://schemas.microsoft.com/office/drawing/2014/main" id="{6223CD4D-0ED6-C6CF-0E49-2967232B25E5}"/>
                  </a:ext>
                </a:extLst>
              </p:cNvPr>
              <p:cNvGrpSpPr/>
              <p:nvPr/>
            </p:nvGrpSpPr>
            <p:grpSpPr>
              <a:xfrm>
                <a:off x="4800518" y="4734966"/>
                <a:ext cx="1511559" cy="1324819"/>
                <a:chOff x="3774233" y="4590010"/>
                <a:chExt cx="1511559" cy="1324819"/>
              </a:xfrm>
            </p:grpSpPr>
            <p:grpSp>
              <p:nvGrpSpPr>
                <p:cNvPr id="32" name="Group 31">
                  <a:extLst>
                    <a:ext uri="{FF2B5EF4-FFF2-40B4-BE49-F238E27FC236}">
                      <a16:creationId xmlns:a16="http://schemas.microsoft.com/office/drawing/2014/main" id="{1179BFDD-BC10-A270-D5E8-5CF12CA34A71}"/>
                    </a:ext>
                  </a:extLst>
                </p:cNvPr>
                <p:cNvGrpSpPr/>
                <p:nvPr/>
              </p:nvGrpSpPr>
              <p:grpSpPr>
                <a:xfrm>
                  <a:off x="4371392" y="4590010"/>
                  <a:ext cx="914400" cy="1097280"/>
                  <a:chOff x="3760237" y="4825234"/>
                  <a:chExt cx="1222310" cy="1466707"/>
                </a:xfrm>
              </p:grpSpPr>
              <p:sp>
                <p:nvSpPr>
                  <p:cNvPr id="28" name="Flowchart: Magnetic Disk 27">
                    <a:extLst>
                      <a:ext uri="{FF2B5EF4-FFF2-40B4-BE49-F238E27FC236}">
                        <a16:creationId xmlns:a16="http://schemas.microsoft.com/office/drawing/2014/main" id="{D563BDEE-C847-B96B-993A-FB8F1243A93F}"/>
                      </a:ext>
                    </a:extLst>
                  </p:cNvPr>
                  <p:cNvSpPr/>
                  <p:nvPr/>
                </p:nvSpPr>
                <p:spPr>
                  <a:xfrm>
                    <a:off x="3760237" y="5862733"/>
                    <a:ext cx="1222310" cy="429208"/>
                  </a:xfrm>
                  <a:prstGeom prst="flowChartMagneticDisk">
                    <a:avLst/>
                  </a:prstGeom>
                  <a:solidFill>
                    <a:schemeClr val="accent2">
                      <a:lumMod val="60000"/>
                      <a:lumOff val="40000"/>
                      <a:alpha val="64000"/>
                    </a:schemeClr>
                  </a:solidFill>
                  <a:ln>
                    <a:solidFill>
                      <a:schemeClr val="accent2">
                        <a:lumMod val="50000"/>
                      </a:schemeClr>
                    </a:solidFill>
                  </a:ln>
                  <a:scene3d>
                    <a:camera prst="orthographicFront"/>
                    <a:lightRig rig="threePt" dir="t"/>
                  </a:scene3d>
                  <a:sp3d>
                    <a:bevelT prst="relaxedInse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lowchart: Magnetic Disk 28">
                    <a:extLst>
                      <a:ext uri="{FF2B5EF4-FFF2-40B4-BE49-F238E27FC236}">
                        <a16:creationId xmlns:a16="http://schemas.microsoft.com/office/drawing/2014/main" id="{058D4E86-AD12-BBD4-2815-98C52B904683}"/>
                      </a:ext>
                    </a:extLst>
                  </p:cNvPr>
                  <p:cNvSpPr/>
                  <p:nvPr/>
                </p:nvSpPr>
                <p:spPr>
                  <a:xfrm>
                    <a:off x="3760237" y="5516900"/>
                    <a:ext cx="1222310" cy="429208"/>
                  </a:xfrm>
                  <a:prstGeom prst="flowChartMagneticDisk">
                    <a:avLst/>
                  </a:prstGeom>
                  <a:solidFill>
                    <a:schemeClr val="accent2">
                      <a:lumMod val="60000"/>
                      <a:lumOff val="40000"/>
                      <a:alpha val="64000"/>
                    </a:schemeClr>
                  </a:solidFill>
                  <a:ln>
                    <a:solidFill>
                      <a:schemeClr val="accent2">
                        <a:lumMod val="50000"/>
                      </a:schemeClr>
                    </a:solidFill>
                  </a:ln>
                  <a:scene3d>
                    <a:camera prst="orthographicFront"/>
                    <a:lightRig rig="threePt" dir="t"/>
                  </a:scene3d>
                  <a:sp3d>
                    <a:bevelT prst="relaxedInse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lowchart: Magnetic Disk 29">
                    <a:extLst>
                      <a:ext uri="{FF2B5EF4-FFF2-40B4-BE49-F238E27FC236}">
                        <a16:creationId xmlns:a16="http://schemas.microsoft.com/office/drawing/2014/main" id="{20CDBE04-0C96-2F00-733D-819A68C988DB}"/>
                      </a:ext>
                    </a:extLst>
                  </p:cNvPr>
                  <p:cNvSpPr/>
                  <p:nvPr/>
                </p:nvSpPr>
                <p:spPr>
                  <a:xfrm>
                    <a:off x="3760237" y="5171067"/>
                    <a:ext cx="1222310" cy="429208"/>
                  </a:xfrm>
                  <a:prstGeom prst="flowChartMagneticDisk">
                    <a:avLst/>
                  </a:prstGeom>
                  <a:solidFill>
                    <a:schemeClr val="accent2">
                      <a:lumMod val="60000"/>
                      <a:lumOff val="40000"/>
                      <a:alpha val="64000"/>
                    </a:schemeClr>
                  </a:solidFill>
                  <a:ln>
                    <a:solidFill>
                      <a:schemeClr val="accent2">
                        <a:lumMod val="50000"/>
                      </a:schemeClr>
                    </a:solidFill>
                  </a:ln>
                  <a:scene3d>
                    <a:camera prst="orthographicFront"/>
                    <a:lightRig rig="threePt" dir="t"/>
                  </a:scene3d>
                  <a:sp3d>
                    <a:bevelT prst="relaxedInse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lowchart: Magnetic Disk 30">
                    <a:extLst>
                      <a:ext uri="{FF2B5EF4-FFF2-40B4-BE49-F238E27FC236}">
                        <a16:creationId xmlns:a16="http://schemas.microsoft.com/office/drawing/2014/main" id="{AB302FA0-E331-BA3F-3CC7-F6D34111DB54}"/>
                      </a:ext>
                    </a:extLst>
                  </p:cNvPr>
                  <p:cNvSpPr/>
                  <p:nvPr/>
                </p:nvSpPr>
                <p:spPr>
                  <a:xfrm>
                    <a:off x="3760237" y="4825234"/>
                    <a:ext cx="1222310" cy="429208"/>
                  </a:xfrm>
                  <a:prstGeom prst="flowChartMagneticDisk">
                    <a:avLst/>
                  </a:prstGeom>
                  <a:solidFill>
                    <a:schemeClr val="accent2">
                      <a:lumMod val="60000"/>
                      <a:lumOff val="40000"/>
                      <a:alpha val="64000"/>
                    </a:schemeClr>
                  </a:solidFill>
                  <a:ln>
                    <a:solidFill>
                      <a:schemeClr val="accent2">
                        <a:lumMod val="50000"/>
                      </a:schemeClr>
                    </a:solidFill>
                  </a:ln>
                  <a:scene3d>
                    <a:camera prst="orthographicFront"/>
                    <a:lightRig rig="threePt" dir="t"/>
                  </a:scene3d>
                  <a:sp3d>
                    <a:bevelT prst="relaxedInse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3" name="Group 32">
                  <a:extLst>
                    <a:ext uri="{FF2B5EF4-FFF2-40B4-BE49-F238E27FC236}">
                      <a16:creationId xmlns:a16="http://schemas.microsoft.com/office/drawing/2014/main" id="{2598D88F-A715-564F-E579-96F23BFD2555}"/>
                    </a:ext>
                  </a:extLst>
                </p:cNvPr>
                <p:cNvGrpSpPr/>
                <p:nvPr/>
              </p:nvGrpSpPr>
              <p:grpSpPr>
                <a:xfrm>
                  <a:off x="3774233" y="4817549"/>
                  <a:ext cx="914400" cy="1097280"/>
                  <a:chOff x="3760237" y="4825234"/>
                  <a:chExt cx="1222310" cy="1466707"/>
                </a:xfrm>
              </p:grpSpPr>
              <p:sp>
                <p:nvSpPr>
                  <p:cNvPr id="34" name="Flowchart: Magnetic Disk 33">
                    <a:extLst>
                      <a:ext uri="{FF2B5EF4-FFF2-40B4-BE49-F238E27FC236}">
                        <a16:creationId xmlns:a16="http://schemas.microsoft.com/office/drawing/2014/main" id="{1F6CBE05-494D-0239-2795-CFA093390AF4}"/>
                      </a:ext>
                    </a:extLst>
                  </p:cNvPr>
                  <p:cNvSpPr/>
                  <p:nvPr/>
                </p:nvSpPr>
                <p:spPr>
                  <a:xfrm>
                    <a:off x="3760237" y="5862733"/>
                    <a:ext cx="1222310" cy="429208"/>
                  </a:xfrm>
                  <a:prstGeom prst="flowChartMagneticDisk">
                    <a:avLst/>
                  </a:prstGeom>
                  <a:solidFill>
                    <a:schemeClr val="accent2">
                      <a:lumMod val="60000"/>
                      <a:lumOff val="40000"/>
                      <a:alpha val="64000"/>
                    </a:schemeClr>
                  </a:solidFill>
                  <a:ln>
                    <a:solidFill>
                      <a:schemeClr val="accent2">
                        <a:lumMod val="50000"/>
                      </a:schemeClr>
                    </a:solidFill>
                  </a:ln>
                  <a:scene3d>
                    <a:camera prst="orthographicFront"/>
                    <a:lightRig rig="threePt" dir="t"/>
                  </a:scene3d>
                  <a:sp3d>
                    <a:bevelT prst="relaxedInse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lowchart: Magnetic Disk 34">
                    <a:extLst>
                      <a:ext uri="{FF2B5EF4-FFF2-40B4-BE49-F238E27FC236}">
                        <a16:creationId xmlns:a16="http://schemas.microsoft.com/office/drawing/2014/main" id="{3406BC1E-B8D8-E2D8-0FCD-E116484D8CB5}"/>
                      </a:ext>
                    </a:extLst>
                  </p:cNvPr>
                  <p:cNvSpPr/>
                  <p:nvPr/>
                </p:nvSpPr>
                <p:spPr>
                  <a:xfrm>
                    <a:off x="3760237" y="5516900"/>
                    <a:ext cx="1222310" cy="429208"/>
                  </a:xfrm>
                  <a:prstGeom prst="flowChartMagneticDisk">
                    <a:avLst/>
                  </a:prstGeom>
                  <a:solidFill>
                    <a:schemeClr val="accent2">
                      <a:lumMod val="60000"/>
                      <a:lumOff val="40000"/>
                      <a:alpha val="64000"/>
                    </a:schemeClr>
                  </a:solidFill>
                  <a:ln>
                    <a:solidFill>
                      <a:schemeClr val="accent2">
                        <a:lumMod val="50000"/>
                      </a:schemeClr>
                    </a:solidFill>
                  </a:ln>
                  <a:scene3d>
                    <a:camera prst="orthographicFront"/>
                    <a:lightRig rig="threePt" dir="t"/>
                  </a:scene3d>
                  <a:sp3d>
                    <a:bevelT prst="relaxedInse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lowchart: Magnetic Disk 35">
                    <a:extLst>
                      <a:ext uri="{FF2B5EF4-FFF2-40B4-BE49-F238E27FC236}">
                        <a16:creationId xmlns:a16="http://schemas.microsoft.com/office/drawing/2014/main" id="{36229FF5-EDBE-989F-6237-7664BC381823}"/>
                      </a:ext>
                    </a:extLst>
                  </p:cNvPr>
                  <p:cNvSpPr/>
                  <p:nvPr/>
                </p:nvSpPr>
                <p:spPr>
                  <a:xfrm>
                    <a:off x="3760237" y="5171067"/>
                    <a:ext cx="1222310" cy="429208"/>
                  </a:xfrm>
                  <a:prstGeom prst="flowChartMagneticDisk">
                    <a:avLst/>
                  </a:prstGeom>
                  <a:solidFill>
                    <a:schemeClr val="accent2">
                      <a:lumMod val="60000"/>
                      <a:lumOff val="40000"/>
                      <a:alpha val="64000"/>
                    </a:schemeClr>
                  </a:solidFill>
                  <a:ln>
                    <a:solidFill>
                      <a:schemeClr val="accent2">
                        <a:lumMod val="50000"/>
                      </a:schemeClr>
                    </a:solidFill>
                  </a:ln>
                  <a:scene3d>
                    <a:camera prst="orthographicFront"/>
                    <a:lightRig rig="threePt" dir="t"/>
                  </a:scene3d>
                  <a:sp3d>
                    <a:bevelT prst="relaxedInse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lowchart: Magnetic Disk 36">
                    <a:extLst>
                      <a:ext uri="{FF2B5EF4-FFF2-40B4-BE49-F238E27FC236}">
                        <a16:creationId xmlns:a16="http://schemas.microsoft.com/office/drawing/2014/main" id="{25593095-CF0C-6D38-47B1-55435A8A620A}"/>
                      </a:ext>
                    </a:extLst>
                  </p:cNvPr>
                  <p:cNvSpPr/>
                  <p:nvPr/>
                </p:nvSpPr>
                <p:spPr>
                  <a:xfrm>
                    <a:off x="3760237" y="4825234"/>
                    <a:ext cx="1222310" cy="429208"/>
                  </a:xfrm>
                  <a:prstGeom prst="flowChartMagneticDisk">
                    <a:avLst/>
                  </a:prstGeom>
                  <a:solidFill>
                    <a:schemeClr val="accent2">
                      <a:lumMod val="60000"/>
                      <a:lumOff val="40000"/>
                      <a:alpha val="64000"/>
                    </a:schemeClr>
                  </a:solidFill>
                  <a:ln>
                    <a:solidFill>
                      <a:schemeClr val="accent2">
                        <a:lumMod val="50000"/>
                      </a:schemeClr>
                    </a:solidFill>
                  </a:ln>
                  <a:scene3d>
                    <a:camera prst="orthographicFront"/>
                    <a:lightRig rig="threePt" dir="t"/>
                  </a:scene3d>
                  <a:sp3d>
                    <a:bevelT prst="relaxedInse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51" name="TextBox 50">
                <a:extLst>
                  <a:ext uri="{FF2B5EF4-FFF2-40B4-BE49-F238E27FC236}">
                    <a16:creationId xmlns:a16="http://schemas.microsoft.com/office/drawing/2014/main" id="{00A8696B-5E73-4D53-F6E9-CE343E5161E2}"/>
                  </a:ext>
                </a:extLst>
              </p:cNvPr>
              <p:cNvSpPr txBox="1"/>
              <p:nvPr/>
            </p:nvSpPr>
            <p:spPr>
              <a:xfrm>
                <a:off x="4813546" y="6028043"/>
                <a:ext cx="1663538" cy="307777"/>
              </a:xfrm>
              <a:prstGeom prst="rect">
                <a:avLst/>
              </a:prstGeom>
              <a:noFill/>
            </p:spPr>
            <p:txBody>
              <a:bodyPr wrap="square" rtlCol="0">
                <a:spAutoFit/>
              </a:bodyPr>
              <a:lstStyle/>
              <a:p>
                <a:r>
                  <a:rPr lang="en-US" sz="1400" dirty="0">
                    <a:latin typeface="Candara" panose="020E0502030303020204" pitchFamily="34" charset="0"/>
                  </a:rPr>
                  <a:t>Permanent storage</a:t>
                </a:r>
              </a:p>
            </p:txBody>
          </p:sp>
        </p:grpSp>
        <p:cxnSp>
          <p:nvCxnSpPr>
            <p:cNvPr id="56" name="Straight Arrow Connector 55">
              <a:extLst>
                <a:ext uri="{FF2B5EF4-FFF2-40B4-BE49-F238E27FC236}">
                  <a16:creationId xmlns:a16="http://schemas.microsoft.com/office/drawing/2014/main" id="{C3C1BFFD-7CFA-329C-F210-84DCAA5752D6}"/>
                </a:ext>
              </a:extLst>
            </p:cNvPr>
            <p:cNvCxnSpPr>
              <a:endCxn id="31" idx="1"/>
            </p:cNvCxnSpPr>
            <p:nvPr/>
          </p:nvCxnSpPr>
          <p:spPr>
            <a:xfrm>
              <a:off x="5854877" y="3974841"/>
              <a:ext cx="0" cy="760125"/>
            </a:xfrm>
            <a:prstGeom prst="straightConnector1">
              <a:avLst/>
            </a:prstGeom>
            <a:ln w="38100">
              <a:solidFill>
                <a:srgbClr val="3A5A7D"/>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589633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left)">
                                      <p:cBhvr>
                                        <p:cTn id="12" dur="500"/>
                                        <p:tgtEl>
                                          <p:spTgt spid="20"/>
                                        </p:tgtEl>
                                      </p:cBhvr>
                                    </p:animEffect>
                                  </p:childTnLst>
                                </p:cTn>
                              </p:par>
                              <p:par>
                                <p:cTn id="13" presetID="22" presetClass="entr" presetSubtype="8"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500"/>
                                        <p:tgtEl>
                                          <p:spTgt spid="16"/>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wipe(left)">
                                      <p:cBhvr>
                                        <p:cTn id="18" dur="500"/>
                                        <p:tgtEl>
                                          <p:spTgt spid="2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wipe(left)">
                                      <p:cBhvr>
                                        <p:cTn id="23" dur="500"/>
                                        <p:tgtEl>
                                          <p:spTgt spid="22"/>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wipe(left)">
                                      <p:cBhvr>
                                        <p:cTn id="26" dur="500"/>
                                        <p:tgtEl>
                                          <p:spTgt spid="26"/>
                                        </p:tgtEl>
                                      </p:cBhvr>
                                    </p:animEffect>
                                  </p:childTnLst>
                                </p:cTn>
                              </p:par>
                              <p:par>
                                <p:cTn id="27" presetID="22" presetClass="entr" presetSubtype="8"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left)">
                                      <p:cBhvr>
                                        <p:cTn id="29" dur="500"/>
                                        <p:tgtEl>
                                          <p:spTgt spid="14"/>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nodeType="clickEffect">
                                  <p:stCondLst>
                                    <p:cond delay="0"/>
                                  </p:stCondLst>
                                  <p:childTnLst>
                                    <p:set>
                                      <p:cBhvr>
                                        <p:cTn id="33" dur="1" fill="hold">
                                          <p:stCondLst>
                                            <p:cond delay="0"/>
                                          </p:stCondLst>
                                        </p:cTn>
                                        <p:tgtEl>
                                          <p:spTgt spid="57"/>
                                        </p:tgtEl>
                                        <p:attrNameLst>
                                          <p:attrName>style.visibility</p:attrName>
                                        </p:attrNameLst>
                                      </p:cBhvr>
                                      <p:to>
                                        <p:strVal val="visible"/>
                                      </p:to>
                                    </p:set>
                                    <p:animEffect transition="in" filter="wipe(up)">
                                      <p:cBhvr>
                                        <p:cTn id="34"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EA74B74-ACED-3CEB-3BF8-191F3AEE2C52}"/>
              </a:ext>
            </a:extLst>
          </p:cNvPr>
          <p:cNvSpPr>
            <a:spLocks noGrp="1"/>
          </p:cNvSpPr>
          <p:nvPr>
            <p:ph type="sldNum" sz="quarter" idx="4"/>
          </p:nvPr>
        </p:nvSpPr>
        <p:spPr/>
        <p:txBody>
          <a:bodyPr/>
          <a:lstStyle/>
          <a:p>
            <a:fld id="{933A556B-7C63-244D-9B7C-B0EA8042B330}" type="slidenum">
              <a:rPr lang="en-US" smtClean="0"/>
              <a:pPr/>
              <a:t>13</a:t>
            </a:fld>
            <a:endParaRPr lang="en-US" sz="1000" dirty="0"/>
          </a:p>
        </p:txBody>
      </p:sp>
      <p:pic>
        <p:nvPicPr>
          <p:cNvPr id="10" name="Picture 9" descr="A purple background with green and yellow confetti&#10;&#10;Description automatically generated">
            <a:extLst>
              <a:ext uri="{FF2B5EF4-FFF2-40B4-BE49-F238E27FC236}">
                <a16:creationId xmlns:a16="http://schemas.microsoft.com/office/drawing/2014/main" id="{C9BA0413-2A6B-A910-3E6C-E90185802E77}"/>
              </a:ext>
            </a:extLst>
          </p:cNvPr>
          <p:cNvPicPr>
            <a:picLocks noChangeAspect="1"/>
          </p:cNvPicPr>
          <p:nvPr/>
        </p:nvPicPr>
        <p:blipFill>
          <a:blip r:embed="rId2"/>
          <a:stretch>
            <a:fillRect/>
          </a:stretch>
        </p:blipFill>
        <p:spPr>
          <a:xfrm>
            <a:off x="415678" y="2350965"/>
            <a:ext cx="2514600" cy="1962143"/>
          </a:xfrm>
          <a:prstGeom prst="rect">
            <a:avLst/>
          </a:prstGeom>
        </p:spPr>
      </p:pic>
      <p:pic>
        <p:nvPicPr>
          <p:cNvPr id="14" name="Picture 13" descr="A green screen with yellow spots&#10;&#10;Description automatically generated">
            <a:extLst>
              <a:ext uri="{FF2B5EF4-FFF2-40B4-BE49-F238E27FC236}">
                <a16:creationId xmlns:a16="http://schemas.microsoft.com/office/drawing/2014/main" id="{69338201-E28F-774B-23F3-ED73132FBA92}"/>
              </a:ext>
            </a:extLst>
          </p:cNvPr>
          <p:cNvPicPr>
            <a:picLocks noChangeAspect="1"/>
          </p:cNvPicPr>
          <p:nvPr/>
        </p:nvPicPr>
        <p:blipFill>
          <a:blip r:embed="rId3"/>
          <a:stretch>
            <a:fillRect/>
          </a:stretch>
        </p:blipFill>
        <p:spPr>
          <a:xfrm>
            <a:off x="9344061" y="3906210"/>
            <a:ext cx="2514600" cy="1962144"/>
          </a:xfrm>
          <a:prstGeom prst="rect">
            <a:avLst/>
          </a:prstGeom>
        </p:spPr>
      </p:pic>
      <p:pic>
        <p:nvPicPr>
          <p:cNvPr id="16" name="Picture 15" descr="A purple background with black dots&#10;&#10;Description automatically generated">
            <a:extLst>
              <a:ext uri="{FF2B5EF4-FFF2-40B4-BE49-F238E27FC236}">
                <a16:creationId xmlns:a16="http://schemas.microsoft.com/office/drawing/2014/main" id="{A3041D71-5A5E-3C75-CF3B-C23F3E279320}"/>
              </a:ext>
            </a:extLst>
          </p:cNvPr>
          <p:cNvPicPr>
            <a:picLocks noChangeAspect="1"/>
          </p:cNvPicPr>
          <p:nvPr/>
        </p:nvPicPr>
        <p:blipFill>
          <a:blip r:embed="rId4"/>
          <a:stretch>
            <a:fillRect/>
          </a:stretch>
        </p:blipFill>
        <p:spPr>
          <a:xfrm>
            <a:off x="9344061" y="873761"/>
            <a:ext cx="2514600" cy="1962144"/>
          </a:xfrm>
          <a:prstGeom prst="rect">
            <a:avLst/>
          </a:prstGeom>
        </p:spPr>
      </p:pic>
      <p:grpSp>
        <p:nvGrpSpPr>
          <p:cNvPr id="27" name="Group 26">
            <a:extLst>
              <a:ext uri="{FF2B5EF4-FFF2-40B4-BE49-F238E27FC236}">
                <a16:creationId xmlns:a16="http://schemas.microsoft.com/office/drawing/2014/main" id="{0FF4B8F7-9208-F034-690A-4AE65C80E660}"/>
              </a:ext>
            </a:extLst>
          </p:cNvPr>
          <p:cNvGrpSpPr/>
          <p:nvPr/>
        </p:nvGrpSpPr>
        <p:grpSpPr>
          <a:xfrm>
            <a:off x="2930278" y="438539"/>
            <a:ext cx="6250497" cy="5638798"/>
            <a:chOff x="2930278" y="438539"/>
            <a:chExt cx="6250497" cy="5638798"/>
          </a:xfrm>
        </p:grpSpPr>
        <p:pic>
          <p:nvPicPr>
            <p:cNvPr id="12" name="Picture 11" descr="A diagram of a computer code&#10;&#10;Description automatically generated">
              <a:extLst>
                <a:ext uri="{FF2B5EF4-FFF2-40B4-BE49-F238E27FC236}">
                  <a16:creationId xmlns:a16="http://schemas.microsoft.com/office/drawing/2014/main" id="{FC486915-1B7D-A7F9-3F88-581C2A065F90}"/>
                </a:ext>
              </a:extLst>
            </p:cNvPr>
            <p:cNvPicPr>
              <a:picLocks noChangeAspect="1"/>
            </p:cNvPicPr>
            <p:nvPr/>
          </p:nvPicPr>
          <p:blipFill>
            <a:blip r:embed="rId5"/>
            <a:stretch>
              <a:fillRect/>
            </a:stretch>
          </p:blipFill>
          <p:spPr>
            <a:xfrm>
              <a:off x="3093564" y="438539"/>
              <a:ext cx="6087211" cy="5638798"/>
            </a:xfrm>
            <a:prstGeom prst="rect">
              <a:avLst/>
            </a:prstGeom>
          </p:spPr>
        </p:pic>
        <p:cxnSp>
          <p:nvCxnSpPr>
            <p:cNvPr id="18" name="Straight Arrow Connector 17">
              <a:extLst>
                <a:ext uri="{FF2B5EF4-FFF2-40B4-BE49-F238E27FC236}">
                  <a16:creationId xmlns:a16="http://schemas.microsoft.com/office/drawing/2014/main" id="{7FBF3F8F-C540-3991-2C5B-6437264B0E47}"/>
                </a:ext>
              </a:extLst>
            </p:cNvPr>
            <p:cNvCxnSpPr>
              <a:cxnSpLocks/>
              <a:stCxn id="10" idx="3"/>
            </p:cNvCxnSpPr>
            <p:nvPr/>
          </p:nvCxnSpPr>
          <p:spPr>
            <a:xfrm flipV="1">
              <a:off x="2930278" y="3332036"/>
              <a:ext cx="326106" cy="1"/>
            </a:xfrm>
            <a:prstGeom prst="straightConnector1">
              <a:avLst/>
            </a:prstGeom>
            <a:ln w="38100">
              <a:solidFill>
                <a:srgbClr val="3A5A7D"/>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cxnSp>
        <p:nvCxnSpPr>
          <p:cNvPr id="20" name="Straight Arrow Connector 19">
            <a:extLst>
              <a:ext uri="{FF2B5EF4-FFF2-40B4-BE49-F238E27FC236}">
                <a16:creationId xmlns:a16="http://schemas.microsoft.com/office/drawing/2014/main" id="{6E6D9DF8-3168-4662-9ADE-F6A0A40D1103}"/>
              </a:ext>
            </a:extLst>
          </p:cNvPr>
          <p:cNvCxnSpPr>
            <a:cxnSpLocks/>
            <a:endCxn id="16" idx="1"/>
          </p:cNvCxnSpPr>
          <p:nvPr/>
        </p:nvCxnSpPr>
        <p:spPr>
          <a:xfrm>
            <a:off x="8826677" y="1854833"/>
            <a:ext cx="517384" cy="0"/>
          </a:xfrm>
          <a:prstGeom prst="straightConnector1">
            <a:avLst/>
          </a:prstGeom>
          <a:ln w="38100">
            <a:solidFill>
              <a:srgbClr val="3A5A7D"/>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05F8FAD0-2E44-87A0-2EE9-DE662B18F84D}"/>
              </a:ext>
            </a:extLst>
          </p:cNvPr>
          <p:cNvCxnSpPr>
            <a:cxnSpLocks/>
            <a:endCxn id="14" idx="1"/>
          </p:cNvCxnSpPr>
          <p:nvPr/>
        </p:nvCxnSpPr>
        <p:spPr>
          <a:xfrm>
            <a:off x="8826677" y="4882070"/>
            <a:ext cx="517384" cy="5212"/>
          </a:xfrm>
          <a:prstGeom prst="straightConnector1">
            <a:avLst/>
          </a:prstGeom>
          <a:ln w="38100">
            <a:solidFill>
              <a:srgbClr val="3A5A7D"/>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F03A760F-C728-5945-2A0E-392FBB8C7B04}"/>
              </a:ext>
            </a:extLst>
          </p:cNvPr>
          <p:cNvSpPr txBox="1"/>
          <p:nvPr/>
        </p:nvSpPr>
        <p:spPr>
          <a:xfrm>
            <a:off x="415678" y="2037966"/>
            <a:ext cx="713326" cy="307777"/>
          </a:xfrm>
          <a:prstGeom prst="rect">
            <a:avLst/>
          </a:prstGeom>
          <a:noFill/>
        </p:spPr>
        <p:txBody>
          <a:bodyPr wrap="square" rtlCol="0">
            <a:spAutoFit/>
          </a:bodyPr>
          <a:lstStyle/>
          <a:p>
            <a:r>
              <a:rPr lang="en-US" sz="1400" dirty="0">
                <a:latin typeface="Candara" panose="020E0502030303020204" pitchFamily="34" charset="0"/>
              </a:rPr>
              <a:t>input</a:t>
            </a:r>
          </a:p>
        </p:txBody>
      </p:sp>
      <p:sp>
        <p:nvSpPr>
          <p:cNvPr id="25" name="TextBox 24">
            <a:extLst>
              <a:ext uri="{FF2B5EF4-FFF2-40B4-BE49-F238E27FC236}">
                <a16:creationId xmlns:a16="http://schemas.microsoft.com/office/drawing/2014/main" id="{88F3B83F-AF66-0965-137E-E0179C78629A}"/>
              </a:ext>
            </a:extLst>
          </p:cNvPr>
          <p:cNvSpPr txBox="1"/>
          <p:nvPr/>
        </p:nvSpPr>
        <p:spPr>
          <a:xfrm>
            <a:off x="9344060" y="565984"/>
            <a:ext cx="2403182" cy="307777"/>
          </a:xfrm>
          <a:prstGeom prst="rect">
            <a:avLst/>
          </a:prstGeom>
          <a:noFill/>
        </p:spPr>
        <p:txBody>
          <a:bodyPr wrap="square" rtlCol="0">
            <a:spAutoFit/>
          </a:bodyPr>
          <a:lstStyle/>
          <a:p>
            <a:r>
              <a:rPr lang="en-US" sz="1400" dirty="0">
                <a:latin typeface="Candara" panose="020E0502030303020204" pitchFamily="34" charset="0"/>
              </a:rPr>
              <a:t>Segmentation output (mask)</a:t>
            </a:r>
          </a:p>
        </p:txBody>
      </p:sp>
      <p:sp>
        <p:nvSpPr>
          <p:cNvPr id="26" name="TextBox 25">
            <a:extLst>
              <a:ext uri="{FF2B5EF4-FFF2-40B4-BE49-F238E27FC236}">
                <a16:creationId xmlns:a16="http://schemas.microsoft.com/office/drawing/2014/main" id="{BBA39029-FBF0-0FFF-9388-9E0A7FF84ACF}"/>
              </a:ext>
            </a:extLst>
          </p:cNvPr>
          <p:cNvSpPr txBox="1"/>
          <p:nvPr/>
        </p:nvSpPr>
        <p:spPr>
          <a:xfrm>
            <a:off x="9344060" y="3598433"/>
            <a:ext cx="2403182" cy="307777"/>
          </a:xfrm>
          <a:prstGeom prst="rect">
            <a:avLst/>
          </a:prstGeom>
          <a:noFill/>
        </p:spPr>
        <p:txBody>
          <a:bodyPr wrap="square" rtlCol="0">
            <a:spAutoFit/>
          </a:bodyPr>
          <a:lstStyle/>
          <a:p>
            <a:r>
              <a:rPr lang="en-US" sz="1400" dirty="0">
                <a:latin typeface="Candara" panose="020E0502030303020204" pitchFamily="34" charset="0"/>
              </a:rPr>
              <a:t>Regression output</a:t>
            </a:r>
          </a:p>
        </p:txBody>
      </p:sp>
      <p:grpSp>
        <p:nvGrpSpPr>
          <p:cNvPr id="57" name="Group 56">
            <a:extLst>
              <a:ext uri="{FF2B5EF4-FFF2-40B4-BE49-F238E27FC236}">
                <a16:creationId xmlns:a16="http://schemas.microsoft.com/office/drawing/2014/main" id="{7E43268E-7545-5A46-DF2B-433CA5558DBC}"/>
              </a:ext>
            </a:extLst>
          </p:cNvPr>
          <p:cNvGrpSpPr/>
          <p:nvPr/>
        </p:nvGrpSpPr>
        <p:grpSpPr>
          <a:xfrm>
            <a:off x="4800518" y="3974841"/>
            <a:ext cx="1676566" cy="2360979"/>
            <a:chOff x="4800518" y="3974841"/>
            <a:chExt cx="1676566" cy="2360979"/>
          </a:xfrm>
        </p:grpSpPr>
        <p:grpSp>
          <p:nvGrpSpPr>
            <p:cNvPr id="52" name="Group 51">
              <a:extLst>
                <a:ext uri="{FF2B5EF4-FFF2-40B4-BE49-F238E27FC236}">
                  <a16:creationId xmlns:a16="http://schemas.microsoft.com/office/drawing/2014/main" id="{0C7E7B86-B9B6-66F9-D0EF-7FEF8548460C}"/>
                </a:ext>
              </a:extLst>
            </p:cNvPr>
            <p:cNvGrpSpPr/>
            <p:nvPr/>
          </p:nvGrpSpPr>
          <p:grpSpPr>
            <a:xfrm>
              <a:off x="4800518" y="4734966"/>
              <a:ext cx="1676566" cy="1600854"/>
              <a:chOff x="4800518" y="4734966"/>
              <a:chExt cx="1676566" cy="1600854"/>
            </a:xfrm>
          </p:grpSpPr>
          <p:grpSp>
            <p:nvGrpSpPr>
              <p:cNvPr id="38" name="Group 37">
                <a:extLst>
                  <a:ext uri="{FF2B5EF4-FFF2-40B4-BE49-F238E27FC236}">
                    <a16:creationId xmlns:a16="http://schemas.microsoft.com/office/drawing/2014/main" id="{6223CD4D-0ED6-C6CF-0E49-2967232B25E5}"/>
                  </a:ext>
                </a:extLst>
              </p:cNvPr>
              <p:cNvGrpSpPr/>
              <p:nvPr/>
            </p:nvGrpSpPr>
            <p:grpSpPr>
              <a:xfrm>
                <a:off x="4800518" y="4734966"/>
                <a:ext cx="1511559" cy="1324819"/>
                <a:chOff x="3774233" y="4590010"/>
                <a:chExt cx="1511559" cy="1324819"/>
              </a:xfrm>
            </p:grpSpPr>
            <p:grpSp>
              <p:nvGrpSpPr>
                <p:cNvPr id="32" name="Group 31">
                  <a:extLst>
                    <a:ext uri="{FF2B5EF4-FFF2-40B4-BE49-F238E27FC236}">
                      <a16:creationId xmlns:a16="http://schemas.microsoft.com/office/drawing/2014/main" id="{1179BFDD-BC10-A270-D5E8-5CF12CA34A71}"/>
                    </a:ext>
                  </a:extLst>
                </p:cNvPr>
                <p:cNvGrpSpPr/>
                <p:nvPr/>
              </p:nvGrpSpPr>
              <p:grpSpPr>
                <a:xfrm>
                  <a:off x="4371392" y="4590010"/>
                  <a:ext cx="914400" cy="1097280"/>
                  <a:chOff x="3760237" y="4825234"/>
                  <a:chExt cx="1222310" cy="1466707"/>
                </a:xfrm>
              </p:grpSpPr>
              <p:sp>
                <p:nvSpPr>
                  <p:cNvPr id="28" name="Flowchart: Magnetic Disk 27">
                    <a:extLst>
                      <a:ext uri="{FF2B5EF4-FFF2-40B4-BE49-F238E27FC236}">
                        <a16:creationId xmlns:a16="http://schemas.microsoft.com/office/drawing/2014/main" id="{D563BDEE-C847-B96B-993A-FB8F1243A93F}"/>
                      </a:ext>
                    </a:extLst>
                  </p:cNvPr>
                  <p:cNvSpPr/>
                  <p:nvPr/>
                </p:nvSpPr>
                <p:spPr>
                  <a:xfrm>
                    <a:off x="3760237" y="5862733"/>
                    <a:ext cx="1222310" cy="429208"/>
                  </a:xfrm>
                  <a:prstGeom prst="flowChartMagneticDisk">
                    <a:avLst/>
                  </a:prstGeom>
                  <a:solidFill>
                    <a:schemeClr val="accent2">
                      <a:lumMod val="60000"/>
                      <a:lumOff val="40000"/>
                      <a:alpha val="64000"/>
                    </a:schemeClr>
                  </a:solidFill>
                  <a:ln>
                    <a:solidFill>
                      <a:schemeClr val="accent2">
                        <a:lumMod val="50000"/>
                      </a:schemeClr>
                    </a:solidFill>
                  </a:ln>
                  <a:scene3d>
                    <a:camera prst="orthographicFront"/>
                    <a:lightRig rig="threePt" dir="t"/>
                  </a:scene3d>
                  <a:sp3d>
                    <a:bevelT prst="relaxedInse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lowchart: Magnetic Disk 28">
                    <a:extLst>
                      <a:ext uri="{FF2B5EF4-FFF2-40B4-BE49-F238E27FC236}">
                        <a16:creationId xmlns:a16="http://schemas.microsoft.com/office/drawing/2014/main" id="{058D4E86-AD12-BBD4-2815-98C52B904683}"/>
                      </a:ext>
                    </a:extLst>
                  </p:cNvPr>
                  <p:cNvSpPr/>
                  <p:nvPr/>
                </p:nvSpPr>
                <p:spPr>
                  <a:xfrm>
                    <a:off x="3760237" y="5516900"/>
                    <a:ext cx="1222310" cy="429208"/>
                  </a:xfrm>
                  <a:prstGeom prst="flowChartMagneticDisk">
                    <a:avLst/>
                  </a:prstGeom>
                  <a:solidFill>
                    <a:schemeClr val="accent2">
                      <a:lumMod val="60000"/>
                      <a:lumOff val="40000"/>
                      <a:alpha val="64000"/>
                    </a:schemeClr>
                  </a:solidFill>
                  <a:ln>
                    <a:solidFill>
                      <a:schemeClr val="accent2">
                        <a:lumMod val="50000"/>
                      </a:schemeClr>
                    </a:solidFill>
                  </a:ln>
                  <a:scene3d>
                    <a:camera prst="orthographicFront"/>
                    <a:lightRig rig="threePt" dir="t"/>
                  </a:scene3d>
                  <a:sp3d>
                    <a:bevelT prst="relaxedInse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lowchart: Magnetic Disk 29">
                    <a:extLst>
                      <a:ext uri="{FF2B5EF4-FFF2-40B4-BE49-F238E27FC236}">
                        <a16:creationId xmlns:a16="http://schemas.microsoft.com/office/drawing/2014/main" id="{20CDBE04-0C96-2F00-733D-819A68C988DB}"/>
                      </a:ext>
                    </a:extLst>
                  </p:cNvPr>
                  <p:cNvSpPr/>
                  <p:nvPr/>
                </p:nvSpPr>
                <p:spPr>
                  <a:xfrm>
                    <a:off x="3760237" y="5171067"/>
                    <a:ext cx="1222310" cy="429208"/>
                  </a:xfrm>
                  <a:prstGeom prst="flowChartMagneticDisk">
                    <a:avLst/>
                  </a:prstGeom>
                  <a:solidFill>
                    <a:schemeClr val="accent2">
                      <a:lumMod val="60000"/>
                      <a:lumOff val="40000"/>
                      <a:alpha val="64000"/>
                    </a:schemeClr>
                  </a:solidFill>
                  <a:ln>
                    <a:solidFill>
                      <a:schemeClr val="accent2">
                        <a:lumMod val="50000"/>
                      </a:schemeClr>
                    </a:solidFill>
                  </a:ln>
                  <a:scene3d>
                    <a:camera prst="orthographicFront"/>
                    <a:lightRig rig="threePt" dir="t"/>
                  </a:scene3d>
                  <a:sp3d>
                    <a:bevelT prst="relaxedInse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lowchart: Magnetic Disk 30">
                    <a:extLst>
                      <a:ext uri="{FF2B5EF4-FFF2-40B4-BE49-F238E27FC236}">
                        <a16:creationId xmlns:a16="http://schemas.microsoft.com/office/drawing/2014/main" id="{AB302FA0-E331-BA3F-3CC7-F6D34111DB54}"/>
                      </a:ext>
                    </a:extLst>
                  </p:cNvPr>
                  <p:cNvSpPr/>
                  <p:nvPr/>
                </p:nvSpPr>
                <p:spPr>
                  <a:xfrm>
                    <a:off x="3760237" y="4825234"/>
                    <a:ext cx="1222310" cy="429208"/>
                  </a:xfrm>
                  <a:prstGeom prst="flowChartMagneticDisk">
                    <a:avLst/>
                  </a:prstGeom>
                  <a:solidFill>
                    <a:schemeClr val="accent2">
                      <a:lumMod val="60000"/>
                      <a:lumOff val="40000"/>
                      <a:alpha val="64000"/>
                    </a:schemeClr>
                  </a:solidFill>
                  <a:ln>
                    <a:solidFill>
                      <a:schemeClr val="accent2">
                        <a:lumMod val="50000"/>
                      </a:schemeClr>
                    </a:solidFill>
                  </a:ln>
                  <a:scene3d>
                    <a:camera prst="orthographicFront"/>
                    <a:lightRig rig="threePt" dir="t"/>
                  </a:scene3d>
                  <a:sp3d>
                    <a:bevelT prst="relaxedInse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3" name="Group 32">
                  <a:extLst>
                    <a:ext uri="{FF2B5EF4-FFF2-40B4-BE49-F238E27FC236}">
                      <a16:creationId xmlns:a16="http://schemas.microsoft.com/office/drawing/2014/main" id="{2598D88F-A715-564F-E579-96F23BFD2555}"/>
                    </a:ext>
                  </a:extLst>
                </p:cNvPr>
                <p:cNvGrpSpPr/>
                <p:nvPr/>
              </p:nvGrpSpPr>
              <p:grpSpPr>
                <a:xfrm>
                  <a:off x="3774233" y="4817549"/>
                  <a:ext cx="914400" cy="1097280"/>
                  <a:chOff x="3760237" y="4825234"/>
                  <a:chExt cx="1222310" cy="1466707"/>
                </a:xfrm>
              </p:grpSpPr>
              <p:sp>
                <p:nvSpPr>
                  <p:cNvPr id="34" name="Flowchart: Magnetic Disk 33">
                    <a:extLst>
                      <a:ext uri="{FF2B5EF4-FFF2-40B4-BE49-F238E27FC236}">
                        <a16:creationId xmlns:a16="http://schemas.microsoft.com/office/drawing/2014/main" id="{1F6CBE05-494D-0239-2795-CFA093390AF4}"/>
                      </a:ext>
                    </a:extLst>
                  </p:cNvPr>
                  <p:cNvSpPr/>
                  <p:nvPr/>
                </p:nvSpPr>
                <p:spPr>
                  <a:xfrm>
                    <a:off x="3760237" y="5862733"/>
                    <a:ext cx="1222310" cy="429208"/>
                  </a:xfrm>
                  <a:prstGeom prst="flowChartMagneticDisk">
                    <a:avLst/>
                  </a:prstGeom>
                  <a:solidFill>
                    <a:schemeClr val="accent2">
                      <a:lumMod val="60000"/>
                      <a:lumOff val="40000"/>
                      <a:alpha val="64000"/>
                    </a:schemeClr>
                  </a:solidFill>
                  <a:ln>
                    <a:solidFill>
                      <a:schemeClr val="accent2">
                        <a:lumMod val="50000"/>
                      </a:schemeClr>
                    </a:solidFill>
                  </a:ln>
                  <a:scene3d>
                    <a:camera prst="orthographicFront"/>
                    <a:lightRig rig="threePt" dir="t"/>
                  </a:scene3d>
                  <a:sp3d>
                    <a:bevelT prst="relaxedInse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lowchart: Magnetic Disk 34">
                    <a:extLst>
                      <a:ext uri="{FF2B5EF4-FFF2-40B4-BE49-F238E27FC236}">
                        <a16:creationId xmlns:a16="http://schemas.microsoft.com/office/drawing/2014/main" id="{3406BC1E-B8D8-E2D8-0FCD-E116484D8CB5}"/>
                      </a:ext>
                    </a:extLst>
                  </p:cNvPr>
                  <p:cNvSpPr/>
                  <p:nvPr/>
                </p:nvSpPr>
                <p:spPr>
                  <a:xfrm>
                    <a:off x="3760237" y="5516900"/>
                    <a:ext cx="1222310" cy="429208"/>
                  </a:xfrm>
                  <a:prstGeom prst="flowChartMagneticDisk">
                    <a:avLst/>
                  </a:prstGeom>
                  <a:solidFill>
                    <a:schemeClr val="accent2">
                      <a:lumMod val="60000"/>
                      <a:lumOff val="40000"/>
                      <a:alpha val="64000"/>
                    </a:schemeClr>
                  </a:solidFill>
                  <a:ln>
                    <a:solidFill>
                      <a:schemeClr val="accent2">
                        <a:lumMod val="50000"/>
                      </a:schemeClr>
                    </a:solidFill>
                  </a:ln>
                  <a:scene3d>
                    <a:camera prst="orthographicFront"/>
                    <a:lightRig rig="threePt" dir="t"/>
                  </a:scene3d>
                  <a:sp3d>
                    <a:bevelT prst="relaxedInse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lowchart: Magnetic Disk 35">
                    <a:extLst>
                      <a:ext uri="{FF2B5EF4-FFF2-40B4-BE49-F238E27FC236}">
                        <a16:creationId xmlns:a16="http://schemas.microsoft.com/office/drawing/2014/main" id="{36229FF5-EDBE-989F-6237-7664BC381823}"/>
                      </a:ext>
                    </a:extLst>
                  </p:cNvPr>
                  <p:cNvSpPr/>
                  <p:nvPr/>
                </p:nvSpPr>
                <p:spPr>
                  <a:xfrm>
                    <a:off x="3760237" y="5171067"/>
                    <a:ext cx="1222310" cy="429208"/>
                  </a:xfrm>
                  <a:prstGeom prst="flowChartMagneticDisk">
                    <a:avLst/>
                  </a:prstGeom>
                  <a:solidFill>
                    <a:schemeClr val="accent2">
                      <a:lumMod val="60000"/>
                      <a:lumOff val="40000"/>
                      <a:alpha val="64000"/>
                    </a:schemeClr>
                  </a:solidFill>
                  <a:ln>
                    <a:solidFill>
                      <a:schemeClr val="accent2">
                        <a:lumMod val="50000"/>
                      </a:schemeClr>
                    </a:solidFill>
                  </a:ln>
                  <a:scene3d>
                    <a:camera prst="orthographicFront"/>
                    <a:lightRig rig="threePt" dir="t"/>
                  </a:scene3d>
                  <a:sp3d>
                    <a:bevelT prst="relaxedInse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lowchart: Magnetic Disk 36">
                    <a:extLst>
                      <a:ext uri="{FF2B5EF4-FFF2-40B4-BE49-F238E27FC236}">
                        <a16:creationId xmlns:a16="http://schemas.microsoft.com/office/drawing/2014/main" id="{25593095-CF0C-6D38-47B1-55435A8A620A}"/>
                      </a:ext>
                    </a:extLst>
                  </p:cNvPr>
                  <p:cNvSpPr/>
                  <p:nvPr/>
                </p:nvSpPr>
                <p:spPr>
                  <a:xfrm>
                    <a:off x="3760237" y="4825234"/>
                    <a:ext cx="1222310" cy="429208"/>
                  </a:xfrm>
                  <a:prstGeom prst="flowChartMagneticDisk">
                    <a:avLst/>
                  </a:prstGeom>
                  <a:solidFill>
                    <a:schemeClr val="accent2">
                      <a:lumMod val="60000"/>
                      <a:lumOff val="40000"/>
                      <a:alpha val="64000"/>
                    </a:schemeClr>
                  </a:solidFill>
                  <a:ln>
                    <a:solidFill>
                      <a:schemeClr val="accent2">
                        <a:lumMod val="50000"/>
                      </a:schemeClr>
                    </a:solidFill>
                  </a:ln>
                  <a:scene3d>
                    <a:camera prst="orthographicFront"/>
                    <a:lightRig rig="threePt" dir="t"/>
                  </a:scene3d>
                  <a:sp3d>
                    <a:bevelT prst="relaxedInse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51" name="TextBox 50">
                <a:extLst>
                  <a:ext uri="{FF2B5EF4-FFF2-40B4-BE49-F238E27FC236}">
                    <a16:creationId xmlns:a16="http://schemas.microsoft.com/office/drawing/2014/main" id="{00A8696B-5E73-4D53-F6E9-CE343E5161E2}"/>
                  </a:ext>
                </a:extLst>
              </p:cNvPr>
              <p:cNvSpPr txBox="1"/>
              <p:nvPr/>
            </p:nvSpPr>
            <p:spPr>
              <a:xfrm>
                <a:off x="4813546" y="6028043"/>
                <a:ext cx="1663538" cy="307777"/>
              </a:xfrm>
              <a:prstGeom prst="rect">
                <a:avLst/>
              </a:prstGeom>
              <a:noFill/>
            </p:spPr>
            <p:txBody>
              <a:bodyPr wrap="square" rtlCol="0">
                <a:spAutoFit/>
              </a:bodyPr>
              <a:lstStyle/>
              <a:p>
                <a:r>
                  <a:rPr lang="en-US" sz="1400" dirty="0">
                    <a:latin typeface="Candara" panose="020E0502030303020204" pitchFamily="34" charset="0"/>
                  </a:rPr>
                  <a:t>Permanent storage</a:t>
                </a:r>
              </a:p>
            </p:txBody>
          </p:sp>
        </p:grpSp>
        <p:cxnSp>
          <p:nvCxnSpPr>
            <p:cNvPr id="56" name="Straight Arrow Connector 55">
              <a:extLst>
                <a:ext uri="{FF2B5EF4-FFF2-40B4-BE49-F238E27FC236}">
                  <a16:creationId xmlns:a16="http://schemas.microsoft.com/office/drawing/2014/main" id="{C3C1BFFD-7CFA-329C-F210-84DCAA5752D6}"/>
                </a:ext>
              </a:extLst>
            </p:cNvPr>
            <p:cNvCxnSpPr>
              <a:endCxn id="31" idx="1"/>
            </p:cNvCxnSpPr>
            <p:nvPr/>
          </p:nvCxnSpPr>
          <p:spPr>
            <a:xfrm>
              <a:off x="5854877" y="3974841"/>
              <a:ext cx="0" cy="760125"/>
            </a:xfrm>
            <a:prstGeom prst="straightConnector1">
              <a:avLst/>
            </a:prstGeom>
            <a:ln w="38100">
              <a:solidFill>
                <a:srgbClr val="3A5A7D"/>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719767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EA74B74-ACED-3CEB-3BF8-191F3AEE2C52}"/>
              </a:ext>
            </a:extLst>
          </p:cNvPr>
          <p:cNvSpPr>
            <a:spLocks noGrp="1"/>
          </p:cNvSpPr>
          <p:nvPr>
            <p:ph type="sldNum" sz="quarter" idx="4"/>
          </p:nvPr>
        </p:nvSpPr>
        <p:spPr/>
        <p:txBody>
          <a:bodyPr/>
          <a:lstStyle/>
          <a:p>
            <a:fld id="{933A556B-7C63-244D-9B7C-B0EA8042B330}" type="slidenum">
              <a:rPr lang="en-US" smtClean="0"/>
              <a:pPr/>
              <a:t>14</a:t>
            </a:fld>
            <a:endParaRPr lang="en-US" sz="1000" dirty="0"/>
          </a:p>
        </p:txBody>
      </p:sp>
      <p:pic>
        <p:nvPicPr>
          <p:cNvPr id="10" name="Picture 9" descr="A purple background with green and yellow confetti&#10;&#10;Description automatically generated">
            <a:extLst>
              <a:ext uri="{FF2B5EF4-FFF2-40B4-BE49-F238E27FC236}">
                <a16:creationId xmlns:a16="http://schemas.microsoft.com/office/drawing/2014/main" id="{C9BA0413-2A6B-A910-3E6C-E90185802E77}"/>
              </a:ext>
            </a:extLst>
          </p:cNvPr>
          <p:cNvPicPr>
            <a:picLocks noChangeAspect="1"/>
          </p:cNvPicPr>
          <p:nvPr/>
        </p:nvPicPr>
        <p:blipFill>
          <a:blip r:embed="rId2"/>
          <a:stretch>
            <a:fillRect/>
          </a:stretch>
        </p:blipFill>
        <p:spPr>
          <a:xfrm>
            <a:off x="6395630" y="1717918"/>
            <a:ext cx="3657600" cy="2854026"/>
          </a:xfrm>
          <a:prstGeom prst="rect">
            <a:avLst/>
          </a:prstGeom>
        </p:spPr>
      </p:pic>
      <p:pic>
        <p:nvPicPr>
          <p:cNvPr id="14" name="Picture 13" descr="A green screen with yellow spots&#10;&#10;Description automatically generated">
            <a:extLst>
              <a:ext uri="{FF2B5EF4-FFF2-40B4-BE49-F238E27FC236}">
                <a16:creationId xmlns:a16="http://schemas.microsoft.com/office/drawing/2014/main" id="{69338201-E28F-774B-23F3-ED73132FBA92}"/>
              </a:ext>
            </a:extLst>
          </p:cNvPr>
          <p:cNvPicPr>
            <a:picLocks noChangeAspect="1"/>
          </p:cNvPicPr>
          <p:nvPr/>
        </p:nvPicPr>
        <p:blipFill>
          <a:blip r:embed="rId3"/>
          <a:stretch>
            <a:fillRect/>
          </a:stretch>
        </p:blipFill>
        <p:spPr>
          <a:xfrm>
            <a:off x="2138770" y="1717918"/>
            <a:ext cx="3657600" cy="2854028"/>
          </a:xfrm>
          <a:prstGeom prst="rect">
            <a:avLst/>
          </a:prstGeom>
        </p:spPr>
      </p:pic>
      <p:pic>
        <p:nvPicPr>
          <p:cNvPr id="16" name="Picture 15" descr="A purple background with black dots&#10;&#10;Description automatically generated">
            <a:extLst>
              <a:ext uri="{FF2B5EF4-FFF2-40B4-BE49-F238E27FC236}">
                <a16:creationId xmlns:a16="http://schemas.microsoft.com/office/drawing/2014/main" id="{A3041D71-5A5E-3C75-CF3B-C23F3E279320}"/>
              </a:ext>
            </a:extLst>
          </p:cNvPr>
          <p:cNvPicPr>
            <a:picLocks noChangeAspect="1"/>
          </p:cNvPicPr>
          <p:nvPr/>
        </p:nvPicPr>
        <p:blipFill>
          <a:blip r:embed="rId4"/>
          <a:stretch>
            <a:fillRect/>
          </a:stretch>
        </p:blipFill>
        <p:spPr>
          <a:xfrm>
            <a:off x="2138770" y="1717918"/>
            <a:ext cx="3657600" cy="2854028"/>
          </a:xfrm>
          <a:prstGeom prst="rect">
            <a:avLst/>
          </a:prstGeom>
        </p:spPr>
      </p:pic>
      <p:sp>
        <p:nvSpPr>
          <p:cNvPr id="24" name="TextBox 23">
            <a:extLst>
              <a:ext uri="{FF2B5EF4-FFF2-40B4-BE49-F238E27FC236}">
                <a16:creationId xmlns:a16="http://schemas.microsoft.com/office/drawing/2014/main" id="{F03A760F-C728-5945-2A0E-392FBB8C7B04}"/>
              </a:ext>
            </a:extLst>
          </p:cNvPr>
          <p:cNvSpPr txBox="1"/>
          <p:nvPr/>
        </p:nvSpPr>
        <p:spPr>
          <a:xfrm>
            <a:off x="6395630" y="1410141"/>
            <a:ext cx="713326" cy="307777"/>
          </a:xfrm>
          <a:prstGeom prst="rect">
            <a:avLst/>
          </a:prstGeom>
          <a:noFill/>
        </p:spPr>
        <p:txBody>
          <a:bodyPr wrap="square" rtlCol="0">
            <a:spAutoFit/>
          </a:bodyPr>
          <a:lstStyle/>
          <a:p>
            <a:r>
              <a:rPr lang="en-US" sz="1400" dirty="0">
                <a:latin typeface="Candara" panose="020E0502030303020204" pitchFamily="34" charset="0"/>
              </a:rPr>
              <a:t>input</a:t>
            </a:r>
          </a:p>
        </p:txBody>
      </p: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BBA39029-FBF0-0FFF-9388-9E0A7FF84ACF}"/>
                  </a:ext>
                </a:extLst>
              </p:cNvPr>
              <p:cNvSpPr txBox="1"/>
              <p:nvPr/>
            </p:nvSpPr>
            <p:spPr>
              <a:xfrm>
                <a:off x="2138770" y="1416288"/>
                <a:ext cx="2403182" cy="307777"/>
              </a:xfrm>
              <a:prstGeom prst="rect">
                <a:avLst/>
              </a:prstGeom>
              <a:noFill/>
            </p:spPr>
            <p:txBody>
              <a:bodyPr wrap="square" rtlCol="0">
                <a:spAutoFit/>
              </a:bodyPr>
              <a:lstStyle/>
              <a:p>
                <a:r>
                  <a:rPr lang="en-US" sz="1400" dirty="0">
                    <a:latin typeface="Candara" panose="020E0502030303020204" pitchFamily="34" charset="0"/>
                  </a:rPr>
                  <a:t>Regression output </a:t>
                </a:r>
                <a14:m>
                  <m:oMath xmlns:m="http://schemas.openxmlformats.org/officeDocument/2006/math">
                    <m:r>
                      <a:rPr lang="en-US" sz="1400" i="1" smtClean="0">
                        <a:latin typeface="Cambria Math" panose="02040503050406030204" pitchFamily="18" charset="0"/>
                        <a:ea typeface="Cambria Math" panose="02040503050406030204" pitchFamily="18" charset="0"/>
                      </a:rPr>
                      <m:t>×</m:t>
                    </m:r>
                  </m:oMath>
                </a14:m>
                <a:r>
                  <a:rPr lang="en-US" sz="1400" dirty="0">
                    <a:latin typeface="Candara" panose="020E0502030303020204" pitchFamily="34" charset="0"/>
                  </a:rPr>
                  <a:t> mask</a:t>
                </a:r>
              </a:p>
            </p:txBody>
          </p:sp>
        </mc:Choice>
        <mc:Fallback xmlns="">
          <p:sp>
            <p:nvSpPr>
              <p:cNvPr id="26" name="TextBox 25">
                <a:extLst>
                  <a:ext uri="{FF2B5EF4-FFF2-40B4-BE49-F238E27FC236}">
                    <a16:creationId xmlns:a16="http://schemas.microsoft.com/office/drawing/2014/main" id="{BBA39029-FBF0-0FFF-9388-9E0A7FF84ACF}"/>
                  </a:ext>
                </a:extLst>
              </p:cNvPr>
              <p:cNvSpPr txBox="1">
                <a:spLocks noRot="1" noChangeAspect="1" noMove="1" noResize="1" noEditPoints="1" noAdjustHandles="1" noChangeArrowheads="1" noChangeShapeType="1" noTextEdit="1"/>
              </p:cNvSpPr>
              <p:nvPr/>
            </p:nvSpPr>
            <p:spPr>
              <a:xfrm>
                <a:off x="2138770" y="1416288"/>
                <a:ext cx="2403182" cy="307777"/>
              </a:xfrm>
              <a:prstGeom prst="rect">
                <a:avLst/>
              </a:prstGeom>
              <a:blipFill>
                <a:blip r:embed="rId5"/>
                <a:stretch>
                  <a:fillRect l="-761" t="-1961" b="-19608"/>
                </a:stretch>
              </a:blipFill>
            </p:spPr>
            <p:txBody>
              <a:bodyPr/>
              <a:lstStyle/>
              <a:p>
                <a:r>
                  <a:rPr lang="en-US">
                    <a:noFill/>
                  </a:rPr>
                  <a:t> </a:t>
                </a:r>
              </a:p>
            </p:txBody>
          </p:sp>
        </mc:Fallback>
      </mc:AlternateContent>
      <p:pic>
        <p:nvPicPr>
          <p:cNvPr id="13" name="Picture 12">
            <a:extLst>
              <a:ext uri="{FF2B5EF4-FFF2-40B4-BE49-F238E27FC236}">
                <a16:creationId xmlns:a16="http://schemas.microsoft.com/office/drawing/2014/main" id="{28331ADA-2A2C-E66B-2A19-9DD809FC1B7C}"/>
              </a:ext>
            </a:extLst>
          </p:cNvPr>
          <p:cNvPicPr>
            <a:picLocks noChangeAspect="1"/>
          </p:cNvPicPr>
          <p:nvPr/>
        </p:nvPicPr>
        <p:blipFill rotWithShape="1">
          <a:blip r:embed="rId6"/>
          <a:srcRect t="52835"/>
          <a:stretch/>
        </p:blipFill>
        <p:spPr>
          <a:xfrm>
            <a:off x="4328007" y="4483955"/>
            <a:ext cx="3535986" cy="779237"/>
          </a:xfrm>
          <a:prstGeom prst="rect">
            <a:avLst/>
          </a:prstGeom>
        </p:spPr>
      </p:pic>
      <p:sp>
        <p:nvSpPr>
          <p:cNvPr id="17" name="TextBox 16">
            <a:extLst>
              <a:ext uri="{FF2B5EF4-FFF2-40B4-BE49-F238E27FC236}">
                <a16:creationId xmlns:a16="http://schemas.microsoft.com/office/drawing/2014/main" id="{6AAF6037-ABC5-0333-BC3C-ED84124A62D6}"/>
              </a:ext>
            </a:extLst>
          </p:cNvPr>
          <p:cNvSpPr txBox="1"/>
          <p:nvPr/>
        </p:nvSpPr>
        <p:spPr>
          <a:xfrm>
            <a:off x="5275956" y="5078526"/>
            <a:ext cx="1915886" cy="369332"/>
          </a:xfrm>
          <a:prstGeom prst="rect">
            <a:avLst/>
          </a:prstGeom>
          <a:noFill/>
        </p:spPr>
        <p:txBody>
          <a:bodyPr wrap="square" rtlCol="0">
            <a:spAutoFit/>
          </a:bodyPr>
          <a:lstStyle/>
          <a:p>
            <a:r>
              <a:rPr lang="en-US" dirty="0">
                <a:effectLst>
                  <a:outerShdw blurRad="38100" dist="38100" dir="2700000" algn="tl">
                    <a:srgbClr val="000000">
                      <a:alpha val="43137"/>
                    </a:srgbClr>
                  </a:outerShdw>
                </a:effectLst>
                <a:latin typeface="Candara" panose="020E0502030303020204" pitchFamily="34" charset="0"/>
              </a:rPr>
              <a:t>Regression loss</a:t>
            </a:r>
          </a:p>
        </p:txBody>
      </p:sp>
    </p:spTree>
    <p:extLst>
      <p:ext uri="{BB962C8B-B14F-4D97-AF65-F5344CB8AC3E}">
        <p14:creationId xmlns:p14="http://schemas.microsoft.com/office/powerpoint/2010/main" val="29827434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EA74B74-ACED-3CEB-3BF8-191F3AEE2C52}"/>
              </a:ext>
            </a:extLst>
          </p:cNvPr>
          <p:cNvSpPr>
            <a:spLocks noGrp="1"/>
          </p:cNvSpPr>
          <p:nvPr>
            <p:ph type="sldNum" sz="quarter" idx="4"/>
          </p:nvPr>
        </p:nvSpPr>
        <p:spPr/>
        <p:txBody>
          <a:bodyPr/>
          <a:lstStyle/>
          <a:p>
            <a:fld id="{933A556B-7C63-244D-9B7C-B0EA8042B330}" type="slidenum">
              <a:rPr lang="en-US" smtClean="0"/>
              <a:pPr/>
              <a:t>15</a:t>
            </a:fld>
            <a:endParaRPr lang="en-US" sz="1000" dirty="0"/>
          </a:p>
        </p:txBody>
      </p:sp>
      <p:pic>
        <p:nvPicPr>
          <p:cNvPr id="16" name="Picture 15" descr="A purple background with black dots&#10;&#10;Description automatically generated">
            <a:extLst>
              <a:ext uri="{FF2B5EF4-FFF2-40B4-BE49-F238E27FC236}">
                <a16:creationId xmlns:a16="http://schemas.microsoft.com/office/drawing/2014/main" id="{A3041D71-5A5E-3C75-CF3B-C23F3E279320}"/>
              </a:ext>
            </a:extLst>
          </p:cNvPr>
          <p:cNvPicPr>
            <a:picLocks noChangeAspect="1"/>
          </p:cNvPicPr>
          <p:nvPr/>
        </p:nvPicPr>
        <p:blipFill>
          <a:blip r:embed="rId2"/>
          <a:stretch>
            <a:fillRect/>
          </a:stretch>
        </p:blipFill>
        <p:spPr>
          <a:xfrm>
            <a:off x="2137043" y="1708735"/>
            <a:ext cx="3657600" cy="2854028"/>
          </a:xfrm>
          <a:prstGeom prst="rect">
            <a:avLst/>
          </a:prstGeom>
        </p:spPr>
      </p:pic>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F03A760F-C728-5945-2A0E-392FBB8C7B04}"/>
                  </a:ext>
                </a:extLst>
              </p:cNvPr>
              <p:cNvSpPr txBox="1"/>
              <p:nvPr/>
            </p:nvSpPr>
            <p:spPr>
              <a:xfrm>
                <a:off x="6403230" y="1410141"/>
                <a:ext cx="3144417" cy="307777"/>
              </a:xfrm>
              <a:prstGeom prst="rect">
                <a:avLst/>
              </a:prstGeom>
              <a:noFill/>
            </p:spPr>
            <p:txBody>
              <a:bodyPr wrap="square" rtlCol="0">
                <a:spAutoFit/>
              </a:bodyPr>
              <a:lstStyle/>
              <a:p>
                <a:r>
                  <a:rPr lang="en-US" sz="1400" dirty="0">
                    <a:latin typeface="Candara" panose="020E0502030303020204" pitchFamily="34" charset="0"/>
                  </a:rPr>
                  <a:t>Classification ground truth (input </a:t>
                </a:r>
                <a14:m>
                  <m:oMath xmlns:m="http://schemas.openxmlformats.org/officeDocument/2006/math">
                    <m:r>
                      <a:rPr lang="en-US" sz="1400" i="1" dirty="0" smtClean="0">
                        <a:latin typeface="Cambria Math" panose="02040503050406030204" pitchFamily="18" charset="0"/>
                      </a:rPr>
                      <m:t>&gt;0</m:t>
                    </m:r>
                  </m:oMath>
                </a14:m>
                <a:r>
                  <a:rPr lang="en-US" sz="1400" dirty="0">
                    <a:latin typeface="Candara" panose="020E0502030303020204" pitchFamily="34" charset="0"/>
                  </a:rPr>
                  <a:t>) </a:t>
                </a:r>
              </a:p>
            </p:txBody>
          </p:sp>
        </mc:Choice>
        <mc:Fallback xmlns="">
          <p:sp>
            <p:nvSpPr>
              <p:cNvPr id="24" name="TextBox 23">
                <a:extLst>
                  <a:ext uri="{FF2B5EF4-FFF2-40B4-BE49-F238E27FC236}">
                    <a16:creationId xmlns:a16="http://schemas.microsoft.com/office/drawing/2014/main" id="{F03A760F-C728-5945-2A0E-392FBB8C7B04}"/>
                  </a:ext>
                </a:extLst>
              </p:cNvPr>
              <p:cNvSpPr txBox="1">
                <a:spLocks noRot="1" noChangeAspect="1" noMove="1" noResize="1" noEditPoints="1" noAdjustHandles="1" noChangeArrowheads="1" noChangeShapeType="1" noTextEdit="1"/>
              </p:cNvSpPr>
              <p:nvPr/>
            </p:nvSpPr>
            <p:spPr>
              <a:xfrm>
                <a:off x="6403230" y="1410141"/>
                <a:ext cx="3144417" cy="307777"/>
              </a:xfrm>
              <a:prstGeom prst="rect">
                <a:avLst/>
              </a:prstGeom>
              <a:blipFill>
                <a:blip r:embed="rId3"/>
                <a:stretch>
                  <a:fillRect l="-581" t="-1961" b="-19608"/>
                </a:stretch>
              </a:blipFill>
            </p:spPr>
            <p:txBody>
              <a:bodyPr/>
              <a:lstStyle/>
              <a:p>
                <a:r>
                  <a:rPr lang="en-US">
                    <a:noFill/>
                  </a:rPr>
                  <a:t> </a:t>
                </a:r>
              </a:p>
            </p:txBody>
          </p:sp>
        </mc:Fallback>
      </mc:AlternateContent>
      <p:sp>
        <p:nvSpPr>
          <p:cNvPr id="26" name="TextBox 25">
            <a:extLst>
              <a:ext uri="{FF2B5EF4-FFF2-40B4-BE49-F238E27FC236}">
                <a16:creationId xmlns:a16="http://schemas.microsoft.com/office/drawing/2014/main" id="{BBA39029-FBF0-0FFF-9388-9E0A7FF84ACF}"/>
              </a:ext>
            </a:extLst>
          </p:cNvPr>
          <p:cNvSpPr txBox="1"/>
          <p:nvPr/>
        </p:nvSpPr>
        <p:spPr>
          <a:xfrm>
            <a:off x="2146371" y="1416288"/>
            <a:ext cx="2403182" cy="307777"/>
          </a:xfrm>
          <a:prstGeom prst="rect">
            <a:avLst/>
          </a:prstGeom>
          <a:noFill/>
        </p:spPr>
        <p:txBody>
          <a:bodyPr wrap="square" rtlCol="0">
            <a:spAutoFit/>
          </a:bodyPr>
          <a:lstStyle/>
          <a:p>
            <a:r>
              <a:rPr lang="en-US" sz="1400" dirty="0">
                <a:latin typeface="Candara" panose="020E0502030303020204" pitchFamily="34" charset="0"/>
              </a:rPr>
              <a:t>mask</a:t>
            </a:r>
          </a:p>
        </p:txBody>
      </p:sp>
      <p:pic>
        <p:nvPicPr>
          <p:cNvPr id="13" name="Picture 12">
            <a:extLst>
              <a:ext uri="{FF2B5EF4-FFF2-40B4-BE49-F238E27FC236}">
                <a16:creationId xmlns:a16="http://schemas.microsoft.com/office/drawing/2014/main" id="{28331ADA-2A2C-E66B-2A19-9DD809FC1B7C}"/>
              </a:ext>
            </a:extLst>
          </p:cNvPr>
          <p:cNvPicPr>
            <a:picLocks noChangeAspect="1"/>
          </p:cNvPicPr>
          <p:nvPr/>
        </p:nvPicPr>
        <p:blipFill rotWithShape="1">
          <a:blip r:embed="rId4"/>
          <a:srcRect t="52835"/>
          <a:stretch/>
        </p:blipFill>
        <p:spPr>
          <a:xfrm>
            <a:off x="4335608" y="4483955"/>
            <a:ext cx="3535986" cy="779237"/>
          </a:xfrm>
          <a:prstGeom prst="rect">
            <a:avLst/>
          </a:prstGeom>
        </p:spPr>
      </p:pic>
      <p:sp>
        <p:nvSpPr>
          <p:cNvPr id="17" name="TextBox 16">
            <a:extLst>
              <a:ext uri="{FF2B5EF4-FFF2-40B4-BE49-F238E27FC236}">
                <a16:creationId xmlns:a16="http://schemas.microsoft.com/office/drawing/2014/main" id="{6AAF6037-ABC5-0333-BC3C-ED84124A62D6}"/>
              </a:ext>
            </a:extLst>
          </p:cNvPr>
          <p:cNvSpPr txBox="1"/>
          <p:nvPr/>
        </p:nvSpPr>
        <p:spPr>
          <a:xfrm>
            <a:off x="5283557" y="5078526"/>
            <a:ext cx="1915886" cy="369332"/>
          </a:xfrm>
          <a:prstGeom prst="rect">
            <a:avLst/>
          </a:prstGeom>
          <a:noFill/>
        </p:spPr>
        <p:txBody>
          <a:bodyPr wrap="square" rtlCol="0">
            <a:spAutoFit/>
          </a:bodyPr>
          <a:lstStyle/>
          <a:p>
            <a:r>
              <a:rPr lang="en-US" dirty="0">
                <a:effectLst>
                  <a:outerShdw blurRad="38100" dist="38100" dir="2700000" algn="tl">
                    <a:srgbClr val="000000">
                      <a:alpha val="43137"/>
                    </a:srgbClr>
                  </a:outerShdw>
                </a:effectLst>
                <a:latin typeface="Candara" panose="020E0502030303020204" pitchFamily="34" charset="0"/>
              </a:rPr>
              <a:t>Classification loss</a:t>
            </a:r>
          </a:p>
        </p:txBody>
      </p:sp>
      <p:pic>
        <p:nvPicPr>
          <p:cNvPr id="21" name="Picture 20" descr="A purple background with yellow confetti&#10;&#10;Description automatically generated">
            <a:extLst>
              <a:ext uri="{FF2B5EF4-FFF2-40B4-BE49-F238E27FC236}">
                <a16:creationId xmlns:a16="http://schemas.microsoft.com/office/drawing/2014/main" id="{C7390D3B-91A3-037D-CDAE-FE4DBD6F24A2}"/>
              </a:ext>
            </a:extLst>
          </p:cNvPr>
          <p:cNvPicPr>
            <a:picLocks noChangeAspect="1"/>
          </p:cNvPicPr>
          <p:nvPr/>
        </p:nvPicPr>
        <p:blipFill>
          <a:blip r:embed="rId5"/>
          <a:stretch>
            <a:fillRect/>
          </a:stretch>
        </p:blipFill>
        <p:spPr>
          <a:xfrm>
            <a:off x="6397357" y="1717918"/>
            <a:ext cx="3657600" cy="2854027"/>
          </a:xfrm>
          <a:prstGeom prst="rect">
            <a:avLst/>
          </a:prstGeom>
        </p:spPr>
      </p:pic>
    </p:spTree>
    <p:extLst>
      <p:ext uri="{BB962C8B-B14F-4D97-AF65-F5344CB8AC3E}">
        <p14:creationId xmlns:p14="http://schemas.microsoft.com/office/powerpoint/2010/main" val="5017114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FE71A42-F9E4-6265-FC27-0C2CDBFB8692}"/>
              </a:ext>
            </a:extLst>
          </p:cNvPr>
          <p:cNvSpPr>
            <a:spLocks noGrp="1"/>
          </p:cNvSpPr>
          <p:nvPr>
            <p:ph type="sldNum" sz="quarter" idx="4"/>
          </p:nvPr>
        </p:nvSpPr>
        <p:spPr/>
        <p:txBody>
          <a:bodyPr/>
          <a:lstStyle/>
          <a:p>
            <a:fld id="{933A556B-7C63-244D-9B7C-B0EA8042B330}" type="slidenum">
              <a:rPr lang="en-US" smtClean="0"/>
              <a:pPr/>
              <a:t>16</a:t>
            </a:fld>
            <a:endParaRPr lang="en-US" sz="1000" dirty="0"/>
          </a:p>
        </p:txBody>
      </p:sp>
      <p:pic>
        <p:nvPicPr>
          <p:cNvPr id="7" name="Picture 6" descr="A diagram of a graph&#10;&#10;Description automatically generated with medium confidence">
            <a:extLst>
              <a:ext uri="{FF2B5EF4-FFF2-40B4-BE49-F238E27FC236}">
                <a16:creationId xmlns:a16="http://schemas.microsoft.com/office/drawing/2014/main" id="{FA159346-B09C-A585-5E58-95E599F32EDC}"/>
              </a:ext>
            </a:extLst>
          </p:cNvPr>
          <p:cNvPicPr>
            <a:picLocks noChangeAspect="1"/>
          </p:cNvPicPr>
          <p:nvPr/>
        </p:nvPicPr>
        <p:blipFill>
          <a:blip r:embed="rId2"/>
          <a:stretch>
            <a:fillRect/>
          </a:stretch>
        </p:blipFill>
        <p:spPr>
          <a:xfrm>
            <a:off x="2783771" y="1854482"/>
            <a:ext cx="5753739" cy="4098219"/>
          </a:xfrm>
          <a:prstGeom prst="rect">
            <a:avLst/>
          </a:prstGeom>
        </p:spPr>
      </p:pic>
      <p:sp>
        <p:nvSpPr>
          <p:cNvPr id="10" name="TextBox 9">
            <a:extLst>
              <a:ext uri="{FF2B5EF4-FFF2-40B4-BE49-F238E27FC236}">
                <a16:creationId xmlns:a16="http://schemas.microsoft.com/office/drawing/2014/main" id="{88B04219-5B5E-19DC-6B25-B3D7D49AF198}"/>
              </a:ext>
            </a:extLst>
          </p:cNvPr>
          <p:cNvSpPr txBox="1"/>
          <p:nvPr/>
        </p:nvSpPr>
        <p:spPr>
          <a:xfrm>
            <a:off x="568678" y="227175"/>
            <a:ext cx="7125212" cy="954107"/>
          </a:xfrm>
          <a:prstGeom prst="rect">
            <a:avLst/>
          </a:prstGeom>
          <a:noFill/>
        </p:spPr>
        <p:txBody>
          <a:bodyPr wrap="square" rtlCol="0">
            <a:spAutoFit/>
          </a:bodyPr>
          <a:lstStyle/>
          <a:p>
            <a:r>
              <a:rPr lang="en-US" sz="2800" dirty="0">
                <a:latin typeface="Candara" panose="020E0502030303020204" pitchFamily="34" charset="0"/>
              </a:rPr>
              <a:t>Performance of BCAE comparing to off-the-shelf lossy compression algorithms</a:t>
            </a:r>
          </a:p>
        </p:txBody>
      </p:sp>
    </p:spTree>
    <p:extLst>
      <p:ext uri="{BB962C8B-B14F-4D97-AF65-F5344CB8AC3E}">
        <p14:creationId xmlns:p14="http://schemas.microsoft.com/office/powerpoint/2010/main" val="908357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E4ADCDC-68B2-F43C-709C-A9C5F832B929}"/>
              </a:ext>
            </a:extLst>
          </p:cNvPr>
          <p:cNvSpPr>
            <a:spLocks noGrp="1"/>
          </p:cNvSpPr>
          <p:nvPr>
            <p:ph type="sldNum" sz="quarter" idx="4"/>
          </p:nvPr>
        </p:nvSpPr>
        <p:spPr/>
        <p:txBody>
          <a:bodyPr/>
          <a:lstStyle/>
          <a:p>
            <a:fld id="{933A556B-7C63-244D-9B7C-B0EA8042B330}" type="slidenum">
              <a:rPr lang="en-US" smtClean="0"/>
              <a:pPr/>
              <a:t>17</a:t>
            </a:fld>
            <a:endParaRPr lang="en-US" dirty="0"/>
          </a:p>
        </p:txBody>
      </p:sp>
      <p:sp>
        <p:nvSpPr>
          <p:cNvPr id="3" name="Title 2">
            <a:extLst>
              <a:ext uri="{FF2B5EF4-FFF2-40B4-BE49-F238E27FC236}">
                <a16:creationId xmlns:a16="http://schemas.microsoft.com/office/drawing/2014/main" id="{2F13055D-7615-1268-D049-DC8AF1286CDD}"/>
              </a:ext>
            </a:extLst>
          </p:cNvPr>
          <p:cNvSpPr>
            <a:spLocks noGrp="1"/>
          </p:cNvSpPr>
          <p:nvPr>
            <p:ph type="ctrTitle"/>
          </p:nvPr>
        </p:nvSpPr>
        <p:spPr/>
        <p:txBody>
          <a:bodyPr/>
          <a:lstStyle/>
          <a:p>
            <a:r>
              <a:rPr lang="en-US" dirty="0">
                <a:latin typeface="Candara" panose="020E0502030303020204" pitchFamily="34" charset="0"/>
              </a:rPr>
              <a:t>Neural Compression, stage 2</a:t>
            </a:r>
          </a:p>
        </p:txBody>
      </p:sp>
      <p:sp>
        <p:nvSpPr>
          <p:cNvPr id="4" name="Text Placeholder 3">
            <a:extLst>
              <a:ext uri="{FF2B5EF4-FFF2-40B4-BE49-F238E27FC236}">
                <a16:creationId xmlns:a16="http://schemas.microsoft.com/office/drawing/2014/main" id="{C299E4EF-2C9B-36C6-6394-20EAD744417F}"/>
              </a:ext>
            </a:extLst>
          </p:cNvPr>
          <p:cNvSpPr>
            <a:spLocks noGrp="1"/>
          </p:cNvSpPr>
          <p:nvPr>
            <p:ph type="body" sz="quarter" idx="10"/>
          </p:nvPr>
        </p:nvSpPr>
        <p:spPr/>
        <p:txBody>
          <a:bodyPr/>
          <a:lstStyle/>
          <a:p>
            <a:r>
              <a:rPr lang="en-US" dirty="0">
                <a:latin typeface="Candara" panose="020E0502030303020204" pitchFamily="34" charset="0"/>
              </a:rPr>
              <a:t>Aiming for higher throughput</a:t>
            </a:r>
          </a:p>
        </p:txBody>
      </p:sp>
    </p:spTree>
    <p:extLst>
      <p:ext uri="{BB962C8B-B14F-4D97-AF65-F5344CB8AC3E}">
        <p14:creationId xmlns:p14="http://schemas.microsoft.com/office/powerpoint/2010/main" val="1697348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4">
                                            <p:txEl>
                                              <p:pRg st="0" end="0"/>
                                            </p:txEl>
                                          </p:spTgt>
                                        </p:tgtEl>
                                      </p:cBhvr>
                                    </p:animEffect>
                                    <p:animScale>
                                      <p:cBhvr>
                                        <p:cTn id="7" dur="250" autoRev="1" fill="hold"/>
                                        <p:tgtEl>
                                          <p:spTgt spid="4">
                                            <p:txEl>
                                              <p:pRg st="0" end="0"/>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E9A47-2BD3-A2D2-FDE2-DA98BC7CD29D}"/>
              </a:ext>
            </a:extLst>
          </p:cNvPr>
          <p:cNvSpPr>
            <a:spLocks noGrp="1"/>
          </p:cNvSpPr>
          <p:nvPr>
            <p:ph type="title"/>
          </p:nvPr>
        </p:nvSpPr>
        <p:spPr>
          <a:xfrm>
            <a:off x="571500" y="365125"/>
            <a:ext cx="9290957" cy="885177"/>
          </a:xfrm>
        </p:spPr>
        <p:txBody>
          <a:bodyPr>
            <a:normAutofit/>
          </a:bodyPr>
          <a:lstStyle/>
          <a:p>
            <a:r>
              <a:rPr lang="en-US" sz="4000" dirty="0">
                <a:solidFill>
                  <a:srgbClr val="65B68C"/>
                </a:solidFill>
                <a:effectLst>
                  <a:outerShdw blurRad="38100" dist="38100" dir="2700000" algn="tl">
                    <a:srgbClr val="000000">
                      <a:alpha val="43137"/>
                    </a:srgbClr>
                  </a:outerShdw>
                </a:effectLst>
                <a:latin typeface="Candara" panose="020E0502030303020204" pitchFamily="34" charset="0"/>
              </a:rPr>
              <a:t>Use </a:t>
            </a:r>
            <a:r>
              <a:rPr lang="en-US" sz="4000" dirty="0">
                <a:solidFill>
                  <a:schemeClr val="accent4"/>
                </a:solidFill>
                <a:effectLst>
                  <a:outerShdw blurRad="38100" dist="38100" dir="2700000" algn="tl">
                    <a:srgbClr val="000000">
                      <a:alpha val="43137"/>
                    </a:srgbClr>
                  </a:outerShdw>
                </a:effectLst>
                <a:latin typeface="Candara" panose="020E0502030303020204" pitchFamily="34" charset="0"/>
              </a:rPr>
              <a:t>2D</a:t>
            </a:r>
            <a:r>
              <a:rPr lang="en-US" sz="4000" dirty="0">
                <a:solidFill>
                  <a:srgbClr val="65B68C"/>
                </a:solidFill>
                <a:effectLst>
                  <a:outerShdw blurRad="38100" dist="38100" dir="2700000" algn="tl">
                    <a:srgbClr val="000000">
                      <a:alpha val="43137"/>
                    </a:srgbClr>
                  </a:outerShdw>
                </a:effectLst>
                <a:latin typeface="Candara" panose="020E0502030303020204" pitchFamily="34" charset="0"/>
              </a:rPr>
              <a:t> Convolution to make BCAE Faster</a:t>
            </a:r>
          </a:p>
        </p:txBody>
      </p:sp>
      <p:sp>
        <p:nvSpPr>
          <p:cNvPr id="3" name="Slide Number Placeholder 2">
            <a:extLst>
              <a:ext uri="{FF2B5EF4-FFF2-40B4-BE49-F238E27FC236}">
                <a16:creationId xmlns:a16="http://schemas.microsoft.com/office/drawing/2014/main" id="{2F94F062-7B5A-8958-3E36-7082BDF94524}"/>
              </a:ext>
            </a:extLst>
          </p:cNvPr>
          <p:cNvSpPr>
            <a:spLocks noGrp="1"/>
          </p:cNvSpPr>
          <p:nvPr>
            <p:ph type="sldNum" sz="quarter" idx="4"/>
          </p:nvPr>
        </p:nvSpPr>
        <p:spPr/>
        <p:txBody>
          <a:bodyPr/>
          <a:lstStyle/>
          <a:p>
            <a:fld id="{933A556B-7C63-244D-9B7C-B0EA8042B330}" type="slidenum">
              <a:rPr lang="en-US" smtClean="0"/>
              <a:pPr/>
              <a:t>18</a:t>
            </a:fld>
            <a:endParaRPr lang="en-US" sz="1000" dirty="0"/>
          </a:p>
        </p:txBody>
      </p:sp>
      <p:grpSp>
        <p:nvGrpSpPr>
          <p:cNvPr id="6" name="Group 5">
            <a:extLst>
              <a:ext uri="{FF2B5EF4-FFF2-40B4-BE49-F238E27FC236}">
                <a16:creationId xmlns:a16="http://schemas.microsoft.com/office/drawing/2014/main" id="{3EB62B03-0E75-522D-C82A-4185FC807DEC}"/>
              </a:ext>
            </a:extLst>
          </p:cNvPr>
          <p:cNvGrpSpPr/>
          <p:nvPr/>
        </p:nvGrpSpPr>
        <p:grpSpPr>
          <a:xfrm>
            <a:off x="5702048" y="1555834"/>
            <a:ext cx="5336729" cy="4641478"/>
            <a:chOff x="6526146" y="1851397"/>
            <a:chExt cx="4777274" cy="4124132"/>
          </a:xfrm>
        </p:grpSpPr>
        <p:pic>
          <p:nvPicPr>
            <p:cNvPr id="7" name="Picture 6" descr="A diagram of a graph&#10;&#10;Description automatically generated">
              <a:extLst>
                <a:ext uri="{FF2B5EF4-FFF2-40B4-BE49-F238E27FC236}">
                  <a16:creationId xmlns:a16="http://schemas.microsoft.com/office/drawing/2014/main" id="{AA9BF097-D287-1BAD-3D3A-979CDFFFABA0}"/>
                </a:ext>
              </a:extLst>
            </p:cNvPr>
            <p:cNvPicPr>
              <a:picLocks noChangeAspect="1"/>
            </p:cNvPicPr>
            <p:nvPr/>
          </p:nvPicPr>
          <p:blipFill rotWithShape="1">
            <a:blip r:embed="rId2"/>
            <a:srcRect l="25408" t="17288" r="35408" b="10599"/>
            <a:stretch/>
          </p:blipFill>
          <p:spPr>
            <a:xfrm>
              <a:off x="6526146" y="1851397"/>
              <a:ext cx="4777274" cy="4124132"/>
            </a:xfrm>
            <a:prstGeom prst="rect">
              <a:avLst/>
            </a:prstGeom>
          </p:spPr>
        </p:pic>
        <p:grpSp>
          <p:nvGrpSpPr>
            <p:cNvPr id="17" name="Group 16">
              <a:extLst>
                <a:ext uri="{FF2B5EF4-FFF2-40B4-BE49-F238E27FC236}">
                  <a16:creationId xmlns:a16="http://schemas.microsoft.com/office/drawing/2014/main" id="{FD385EBF-A468-484A-DEAA-7405AFBC38FF}"/>
                </a:ext>
              </a:extLst>
            </p:cNvPr>
            <p:cNvGrpSpPr/>
            <p:nvPr/>
          </p:nvGrpSpPr>
          <p:grpSpPr>
            <a:xfrm>
              <a:off x="7621474" y="3500512"/>
              <a:ext cx="1037736" cy="412951"/>
              <a:chOff x="7621474" y="3500512"/>
              <a:chExt cx="1037736" cy="412951"/>
            </a:xfrm>
          </p:grpSpPr>
          <p:cxnSp>
            <p:nvCxnSpPr>
              <p:cNvPr id="9" name="Straight Arrow Connector 8">
                <a:extLst>
                  <a:ext uri="{FF2B5EF4-FFF2-40B4-BE49-F238E27FC236}">
                    <a16:creationId xmlns:a16="http://schemas.microsoft.com/office/drawing/2014/main" id="{DBB94B26-E465-91AF-D207-4F0AFD953388}"/>
                  </a:ext>
                </a:extLst>
              </p:cNvPr>
              <p:cNvCxnSpPr>
                <a:cxnSpLocks/>
              </p:cNvCxnSpPr>
              <p:nvPr/>
            </p:nvCxnSpPr>
            <p:spPr>
              <a:xfrm flipV="1">
                <a:off x="7627159" y="3725614"/>
                <a:ext cx="1026367" cy="187849"/>
              </a:xfrm>
              <a:prstGeom prst="straightConnector1">
                <a:avLst/>
              </a:prstGeom>
              <a:ln w="38100">
                <a:solidFill>
                  <a:srgbClr val="2B616C"/>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B23D9BF9-1B77-7303-0E83-13AC4604CC76}"/>
                  </a:ext>
                </a:extLst>
              </p:cNvPr>
              <p:cNvSpPr txBox="1"/>
              <p:nvPr/>
            </p:nvSpPr>
            <p:spPr>
              <a:xfrm rot="21019629">
                <a:off x="7621474" y="3500512"/>
                <a:ext cx="1037736" cy="307777"/>
              </a:xfrm>
              <a:prstGeom prst="rect">
                <a:avLst/>
              </a:prstGeom>
              <a:noFill/>
              <a:ln>
                <a:noFill/>
              </a:ln>
            </p:spPr>
            <p:txBody>
              <a:bodyPr wrap="square" rtlCol="0">
                <a:spAutoFit/>
              </a:bodyPr>
              <a:lstStyle/>
              <a:p>
                <a:r>
                  <a:rPr lang="en-US" sz="1400" dirty="0">
                    <a:solidFill>
                      <a:srgbClr val="2B616C"/>
                    </a:solidFill>
                  </a:rPr>
                  <a:t>16 layers</a:t>
                </a:r>
              </a:p>
            </p:txBody>
          </p:sp>
        </p:grpSp>
      </p:grpSp>
      <p:sp>
        <p:nvSpPr>
          <p:cNvPr id="14" name="TextBox 13">
            <a:extLst>
              <a:ext uri="{FF2B5EF4-FFF2-40B4-BE49-F238E27FC236}">
                <a16:creationId xmlns:a16="http://schemas.microsoft.com/office/drawing/2014/main" id="{A6672481-8C34-B37C-BF91-5E062D83A60B}"/>
              </a:ext>
            </a:extLst>
          </p:cNvPr>
          <p:cNvSpPr txBox="1"/>
          <p:nvPr/>
        </p:nvSpPr>
        <p:spPr>
          <a:xfrm>
            <a:off x="803082" y="2992680"/>
            <a:ext cx="4655609" cy="1323439"/>
          </a:xfrm>
          <a:prstGeom prst="rect">
            <a:avLst/>
          </a:prstGeom>
          <a:noFill/>
        </p:spPr>
        <p:txBody>
          <a:bodyPr wrap="square" rtlCol="0">
            <a:spAutoFit/>
          </a:bodyPr>
          <a:lstStyle/>
          <a:p>
            <a:pPr marL="285750" indent="-285750">
              <a:buFont typeface="Arial" panose="020B0604020202020204" pitchFamily="34" charset="0"/>
              <a:buChar char="•"/>
            </a:pPr>
            <a:r>
              <a:rPr lang="en-US" sz="1600" dirty="0">
                <a:latin typeface="Candara" panose="020E0502030303020204" pitchFamily="34" charset="0"/>
              </a:rPr>
              <a:t>The TPC wedge data has shape (16, 192, 249). </a:t>
            </a:r>
          </a:p>
          <a:p>
            <a:pPr marL="285750" indent="-285750">
              <a:buFont typeface="Arial" panose="020B0604020202020204" pitchFamily="34" charset="0"/>
              <a:buChar char="•"/>
            </a:pPr>
            <a:r>
              <a:rPr lang="en-US" sz="1600" dirty="0">
                <a:latin typeface="Candara" panose="020E0502030303020204" pitchFamily="34" charset="0"/>
              </a:rPr>
              <a:t>Comparing to the azimuth and horizontal direction, the </a:t>
            </a:r>
            <a:r>
              <a:rPr lang="en-US" sz="1600" dirty="0">
                <a:effectLst>
                  <a:outerShdw blurRad="38100" dist="38100" dir="2700000" algn="tl">
                    <a:srgbClr val="000000">
                      <a:alpha val="43137"/>
                    </a:srgbClr>
                  </a:outerShdw>
                </a:effectLst>
                <a:highlight>
                  <a:srgbClr val="97CBD5"/>
                </a:highlight>
                <a:latin typeface="Candara" panose="020E0502030303020204" pitchFamily="34" charset="0"/>
              </a:rPr>
              <a:t>radial dimension is thin</a:t>
            </a:r>
            <a:r>
              <a:rPr lang="en-US" sz="1600" dirty="0">
                <a:latin typeface="Candara" panose="020E0502030303020204" pitchFamily="34" charset="0"/>
              </a:rPr>
              <a:t>. </a:t>
            </a:r>
          </a:p>
          <a:p>
            <a:pPr marL="285750" indent="-285750">
              <a:buFont typeface="Arial" panose="020B0604020202020204" pitchFamily="34" charset="0"/>
              <a:buChar char="•"/>
            </a:pPr>
            <a:r>
              <a:rPr lang="en-US" sz="1600" dirty="0">
                <a:latin typeface="Candara" panose="020E0502030303020204" pitchFamily="34" charset="0"/>
              </a:rPr>
              <a:t>We can treat the radial dimension as the </a:t>
            </a:r>
            <a:r>
              <a:rPr lang="en-US" sz="1600" dirty="0">
                <a:effectLst>
                  <a:outerShdw blurRad="38100" dist="38100" dir="2700000" algn="tl">
                    <a:srgbClr val="000000">
                      <a:alpha val="43137"/>
                    </a:srgbClr>
                  </a:outerShdw>
                </a:effectLst>
                <a:highlight>
                  <a:srgbClr val="97CBD5"/>
                </a:highlight>
                <a:latin typeface="Candara" panose="020E0502030303020204" pitchFamily="34" charset="0"/>
              </a:rPr>
              <a:t>feature dimension</a:t>
            </a:r>
            <a:r>
              <a:rPr lang="en-US" sz="1600" dirty="0">
                <a:latin typeface="Candara" panose="020E0502030303020204" pitchFamily="34" charset="0"/>
              </a:rPr>
              <a:t> and use </a:t>
            </a:r>
            <a:r>
              <a:rPr lang="en-US" sz="1600" dirty="0">
                <a:effectLst>
                  <a:outerShdw blurRad="38100" dist="38100" dir="2700000" algn="tl">
                    <a:srgbClr val="000000">
                      <a:alpha val="43137"/>
                    </a:srgbClr>
                  </a:outerShdw>
                </a:effectLst>
                <a:highlight>
                  <a:srgbClr val="97CBD5"/>
                </a:highlight>
                <a:latin typeface="Candara" panose="020E0502030303020204" pitchFamily="34" charset="0"/>
              </a:rPr>
              <a:t>2D convolutions</a:t>
            </a:r>
          </a:p>
        </p:txBody>
      </p:sp>
    </p:spTree>
    <p:extLst>
      <p:ext uri="{BB962C8B-B14F-4D97-AF65-F5344CB8AC3E}">
        <p14:creationId xmlns:p14="http://schemas.microsoft.com/office/powerpoint/2010/main" val="9626883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E9A47-2BD3-A2D2-FDE2-DA98BC7CD29D}"/>
              </a:ext>
            </a:extLst>
          </p:cNvPr>
          <p:cNvSpPr>
            <a:spLocks noGrp="1"/>
          </p:cNvSpPr>
          <p:nvPr>
            <p:ph type="title"/>
          </p:nvPr>
        </p:nvSpPr>
        <p:spPr>
          <a:xfrm>
            <a:off x="571500" y="365125"/>
            <a:ext cx="9290957" cy="885177"/>
          </a:xfrm>
        </p:spPr>
        <p:txBody>
          <a:bodyPr>
            <a:normAutofit fontScale="90000"/>
          </a:bodyPr>
          <a:lstStyle/>
          <a:p>
            <a:r>
              <a:rPr lang="en-US" sz="4000" dirty="0">
                <a:solidFill>
                  <a:srgbClr val="65B68C"/>
                </a:solidFill>
                <a:effectLst>
                  <a:outerShdw blurRad="38100" dist="38100" dir="2700000" algn="tl">
                    <a:srgbClr val="000000">
                      <a:alpha val="43137"/>
                    </a:srgbClr>
                  </a:outerShdw>
                </a:effectLst>
                <a:latin typeface="Candara" panose="020E0502030303020204" pitchFamily="34" charset="0"/>
              </a:rPr>
              <a:t>Throughput comparison</a:t>
            </a:r>
            <a:br>
              <a:rPr lang="en-US" sz="4000" dirty="0">
                <a:solidFill>
                  <a:srgbClr val="65B68C"/>
                </a:solidFill>
                <a:effectLst>
                  <a:outerShdw blurRad="38100" dist="38100" dir="2700000" algn="tl">
                    <a:srgbClr val="000000">
                      <a:alpha val="43137"/>
                    </a:srgbClr>
                  </a:outerShdw>
                </a:effectLst>
                <a:latin typeface="Candara" panose="020E0502030303020204" pitchFamily="34" charset="0"/>
              </a:rPr>
            </a:br>
            <a:r>
              <a:rPr lang="en-US" sz="2000" dirty="0">
                <a:solidFill>
                  <a:srgbClr val="65B68C"/>
                </a:solidFill>
                <a:effectLst>
                  <a:outerShdw blurRad="38100" dist="38100" dir="2700000" algn="tl">
                    <a:srgbClr val="000000">
                      <a:alpha val="43137"/>
                    </a:srgbClr>
                  </a:outerShdw>
                </a:effectLst>
                <a:latin typeface="Candara" panose="020E0502030303020204" pitchFamily="34" charset="0"/>
              </a:rPr>
              <a:t>two computing modes</a:t>
            </a:r>
          </a:p>
        </p:txBody>
      </p:sp>
      <p:sp>
        <p:nvSpPr>
          <p:cNvPr id="3" name="Slide Number Placeholder 2">
            <a:extLst>
              <a:ext uri="{FF2B5EF4-FFF2-40B4-BE49-F238E27FC236}">
                <a16:creationId xmlns:a16="http://schemas.microsoft.com/office/drawing/2014/main" id="{2F94F062-7B5A-8958-3E36-7082BDF94524}"/>
              </a:ext>
            </a:extLst>
          </p:cNvPr>
          <p:cNvSpPr>
            <a:spLocks noGrp="1"/>
          </p:cNvSpPr>
          <p:nvPr>
            <p:ph type="sldNum" sz="quarter" idx="4"/>
          </p:nvPr>
        </p:nvSpPr>
        <p:spPr/>
        <p:txBody>
          <a:bodyPr/>
          <a:lstStyle/>
          <a:p>
            <a:fld id="{933A556B-7C63-244D-9B7C-B0EA8042B330}" type="slidenum">
              <a:rPr lang="en-US" smtClean="0"/>
              <a:pPr/>
              <a:t>19</a:t>
            </a:fld>
            <a:endParaRPr lang="en-US" sz="1000" dirty="0"/>
          </a:p>
        </p:txBody>
      </p:sp>
      <p:pic>
        <p:nvPicPr>
          <p:cNvPr id="5" name="Picture 4" descr="A graph with different colored lines&#10;&#10;Description automatically generated">
            <a:extLst>
              <a:ext uri="{FF2B5EF4-FFF2-40B4-BE49-F238E27FC236}">
                <a16:creationId xmlns:a16="http://schemas.microsoft.com/office/drawing/2014/main" id="{27B100AE-5D59-BA4E-15C2-B3F3BF943B61}"/>
              </a:ext>
            </a:extLst>
          </p:cNvPr>
          <p:cNvPicPr>
            <a:picLocks noChangeAspect="1"/>
          </p:cNvPicPr>
          <p:nvPr/>
        </p:nvPicPr>
        <p:blipFill>
          <a:blip r:embed="rId2"/>
          <a:stretch>
            <a:fillRect/>
          </a:stretch>
        </p:blipFill>
        <p:spPr>
          <a:xfrm>
            <a:off x="1066800" y="1962985"/>
            <a:ext cx="10058400" cy="3415553"/>
          </a:xfrm>
          <a:prstGeom prst="rect">
            <a:avLst/>
          </a:prstGeom>
        </p:spPr>
      </p:pic>
      <p:sp>
        <p:nvSpPr>
          <p:cNvPr id="6" name="TextBox 5">
            <a:extLst>
              <a:ext uri="{FF2B5EF4-FFF2-40B4-BE49-F238E27FC236}">
                <a16:creationId xmlns:a16="http://schemas.microsoft.com/office/drawing/2014/main" id="{3222DDE0-B009-702E-2667-6851FFB13C91}"/>
              </a:ext>
            </a:extLst>
          </p:cNvPr>
          <p:cNvSpPr txBox="1"/>
          <p:nvPr/>
        </p:nvSpPr>
        <p:spPr>
          <a:xfrm>
            <a:off x="994524" y="5500368"/>
            <a:ext cx="10537674" cy="830997"/>
          </a:xfrm>
          <a:prstGeom prst="rect">
            <a:avLst/>
          </a:prstGeom>
          <a:noFill/>
        </p:spPr>
        <p:txBody>
          <a:bodyPr wrap="square" rtlCol="0">
            <a:spAutoFit/>
          </a:bodyPr>
          <a:lstStyle/>
          <a:p>
            <a:r>
              <a:rPr lang="en-US" sz="1600" dirty="0">
                <a:latin typeface="Candara" panose="020E0502030303020204" pitchFamily="34" charset="0"/>
              </a:rPr>
              <a:t>Throughput (num of TPC wedges process per second) evaluated on a NVIDIA 6000 ADA chip</a:t>
            </a:r>
          </a:p>
          <a:p>
            <a:r>
              <a:rPr lang="en-US" sz="1600" dirty="0">
                <a:latin typeface="Candara" panose="020E0502030303020204" pitchFamily="34" charset="0"/>
              </a:rPr>
              <a:t>It is not always the case, but for this application, reducing the floating-point precision from full to half does not affect performance in any significant way.</a:t>
            </a:r>
          </a:p>
        </p:txBody>
      </p:sp>
      <p:sp>
        <p:nvSpPr>
          <p:cNvPr id="8" name="Rectangle 7">
            <a:extLst>
              <a:ext uri="{FF2B5EF4-FFF2-40B4-BE49-F238E27FC236}">
                <a16:creationId xmlns:a16="http://schemas.microsoft.com/office/drawing/2014/main" id="{8725560B-BD4A-8320-7C46-DCFDD707F8B5}"/>
              </a:ext>
            </a:extLst>
          </p:cNvPr>
          <p:cNvSpPr/>
          <p:nvPr/>
        </p:nvSpPr>
        <p:spPr>
          <a:xfrm>
            <a:off x="4744487" y="1884218"/>
            <a:ext cx="3226494" cy="3494320"/>
          </a:xfrm>
          <a:prstGeom prst="rect">
            <a:avLst/>
          </a:prstGeom>
          <a:noFill/>
          <a:ln w="38100" cap="flat" cmpd="sng" algn="ctr">
            <a:solidFill>
              <a:srgbClr val="FF66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9" name="TextBox 8">
            <a:extLst>
              <a:ext uri="{FF2B5EF4-FFF2-40B4-BE49-F238E27FC236}">
                <a16:creationId xmlns:a16="http://schemas.microsoft.com/office/drawing/2014/main" id="{7BB7FB07-3D18-F54C-99E1-9D480D4B1716}"/>
              </a:ext>
            </a:extLst>
          </p:cNvPr>
          <p:cNvSpPr txBox="1"/>
          <p:nvPr/>
        </p:nvSpPr>
        <p:spPr>
          <a:xfrm>
            <a:off x="4744487" y="1563516"/>
            <a:ext cx="2122714" cy="338554"/>
          </a:xfrm>
          <a:prstGeom prst="rect">
            <a:avLst/>
          </a:prstGeom>
          <a:noFill/>
        </p:spPr>
        <p:txBody>
          <a:bodyPr wrap="square" rtlCol="0">
            <a:spAutoFit/>
          </a:bodyPr>
          <a:lstStyle/>
          <a:p>
            <a:r>
              <a:rPr lang="en-US" sz="1600" dirty="0">
                <a:latin typeface="Candara" panose="020E0502030303020204" pitchFamily="34" charset="0"/>
              </a:rPr>
              <a:t>Stage one throughput</a:t>
            </a:r>
          </a:p>
        </p:txBody>
      </p:sp>
    </p:spTree>
    <p:extLst>
      <p:ext uri="{BB962C8B-B14F-4D97-AF65-F5344CB8AC3E}">
        <p14:creationId xmlns:p14="http://schemas.microsoft.com/office/powerpoint/2010/main" val="15921292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F2419B-BF8C-A78C-8C6C-FB51688CE8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00B5A9-520A-F44F-D43A-E3E22DC491B7}"/>
              </a:ext>
            </a:extLst>
          </p:cNvPr>
          <p:cNvSpPr>
            <a:spLocks noGrp="1"/>
          </p:cNvSpPr>
          <p:nvPr>
            <p:ph type="title"/>
          </p:nvPr>
        </p:nvSpPr>
        <p:spPr>
          <a:xfrm>
            <a:off x="571500" y="365125"/>
            <a:ext cx="9290957" cy="885177"/>
          </a:xfrm>
        </p:spPr>
        <p:txBody>
          <a:bodyPr>
            <a:normAutofit fontScale="90000"/>
          </a:bodyPr>
          <a:lstStyle/>
          <a:p>
            <a:r>
              <a:rPr lang="en-US" sz="4000" dirty="0">
                <a:solidFill>
                  <a:srgbClr val="65B68C"/>
                </a:solidFill>
                <a:effectLst>
                  <a:outerShdw blurRad="38100" dist="38100" dir="2700000" algn="tl">
                    <a:srgbClr val="000000">
                      <a:alpha val="43137"/>
                    </a:srgbClr>
                  </a:outerShdw>
                </a:effectLst>
                <a:latin typeface="Candara" panose="020E0502030303020204" pitchFamily="34" charset="0"/>
              </a:rPr>
              <a:t>Throughput comparison</a:t>
            </a:r>
            <a:br>
              <a:rPr lang="en-US" sz="4000" dirty="0">
                <a:solidFill>
                  <a:srgbClr val="65B68C"/>
                </a:solidFill>
                <a:effectLst>
                  <a:outerShdw blurRad="38100" dist="38100" dir="2700000" algn="tl">
                    <a:srgbClr val="000000">
                      <a:alpha val="43137"/>
                    </a:srgbClr>
                  </a:outerShdw>
                </a:effectLst>
                <a:latin typeface="Candara" panose="020E0502030303020204" pitchFamily="34" charset="0"/>
              </a:rPr>
            </a:br>
            <a:r>
              <a:rPr lang="en-US" sz="2000" dirty="0">
                <a:solidFill>
                  <a:srgbClr val="65B68C"/>
                </a:solidFill>
                <a:effectLst>
                  <a:outerShdw blurRad="38100" dist="38100" dir="2700000" algn="tl">
                    <a:srgbClr val="000000">
                      <a:alpha val="43137"/>
                    </a:srgbClr>
                  </a:outerShdw>
                </a:effectLst>
                <a:latin typeface="Candara" panose="020E0502030303020204" pitchFamily="34" charset="0"/>
              </a:rPr>
              <a:t>two computing modes</a:t>
            </a:r>
          </a:p>
        </p:txBody>
      </p:sp>
      <p:sp>
        <p:nvSpPr>
          <p:cNvPr id="3" name="Slide Number Placeholder 2">
            <a:extLst>
              <a:ext uri="{FF2B5EF4-FFF2-40B4-BE49-F238E27FC236}">
                <a16:creationId xmlns:a16="http://schemas.microsoft.com/office/drawing/2014/main" id="{9ED37881-C301-9B19-5975-0740447EAD31}"/>
              </a:ext>
            </a:extLst>
          </p:cNvPr>
          <p:cNvSpPr>
            <a:spLocks noGrp="1"/>
          </p:cNvSpPr>
          <p:nvPr>
            <p:ph type="sldNum" sz="quarter" idx="4"/>
          </p:nvPr>
        </p:nvSpPr>
        <p:spPr/>
        <p:txBody>
          <a:bodyPr/>
          <a:lstStyle/>
          <a:p>
            <a:fld id="{933A556B-7C63-244D-9B7C-B0EA8042B330}" type="slidenum">
              <a:rPr lang="en-US" smtClean="0"/>
              <a:pPr/>
              <a:t>20</a:t>
            </a:fld>
            <a:endParaRPr lang="en-US" sz="1000" dirty="0"/>
          </a:p>
        </p:txBody>
      </p:sp>
      <p:pic>
        <p:nvPicPr>
          <p:cNvPr id="5" name="Picture 4" descr="A graph with different colored lines&#10;&#10;Description automatically generated">
            <a:extLst>
              <a:ext uri="{FF2B5EF4-FFF2-40B4-BE49-F238E27FC236}">
                <a16:creationId xmlns:a16="http://schemas.microsoft.com/office/drawing/2014/main" id="{E664E37C-DAC3-D1B6-A932-22CF7B34E0DC}"/>
              </a:ext>
            </a:extLst>
          </p:cNvPr>
          <p:cNvPicPr>
            <a:picLocks noChangeAspect="1"/>
          </p:cNvPicPr>
          <p:nvPr/>
        </p:nvPicPr>
        <p:blipFill>
          <a:blip r:embed="rId2"/>
          <a:stretch>
            <a:fillRect/>
          </a:stretch>
        </p:blipFill>
        <p:spPr>
          <a:xfrm>
            <a:off x="1066800" y="1962985"/>
            <a:ext cx="10058400" cy="3415553"/>
          </a:xfrm>
          <a:prstGeom prst="rect">
            <a:avLst/>
          </a:prstGeom>
        </p:spPr>
      </p:pic>
      <p:sp>
        <p:nvSpPr>
          <p:cNvPr id="6" name="TextBox 5">
            <a:extLst>
              <a:ext uri="{FF2B5EF4-FFF2-40B4-BE49-F238E27FC236}">
                <a16:creationId xmlns:a16="http://schemas.microsoft.com/office/drawing/2014/main" id="{4914FD20-95B0-CD8C-2A1E-3C62AF130E7A}"/>
              </a:ext>
            </a:extLst>
          </p:cNvPr>
          <p:cNvSpPr txBox="1"/>
          <p:nvPr/>
        </p:nvSpPr>
        <p:spPr>
          <a:xfrm>
            <a:off x="994524" y="5500368"/>
            <a:ext cx="10537674" cy="830997"/>
          </a:xfrm>
          <a:prstGeom prst="rect">
            <a:avLst/>
          </a:prstGeom>
          <a:noFill/>
        </p:spPr>
        <p:txBody>
          <a:bodyPr wrap="square" rtlCol="0">
            <a:spAutoFit/>
          </a:bodyPr>
          <a:lstStyle/>
          <a:p>
            <a:r>
              <a:rPr lang="en-US" sz="1600" dirty="0">
                <a:latin typeface="Candara" panose="020E0502030303020204" pitchFamily="34" charset="0"/>
              </a:rPr>
              <a:t>Throughput (num of TPC wedges process per second) evaluated on a NVIDIA 6000 ADA chip</a:t>
            </a:r>
          </a:p>
          <a:p>
            <a:r>
              <a:rPr lang="en-US" sz="1600" dirty="0">
                <a:latin typeface="Candara" panose="020E0502030303020204" pitchFamily="34" charset="0"/>
              </a:rPr>
              <a:t>It is not always the case, but for this application, reducing the floating-point precision from full to half does not affect performance in any significant way.</a:t>
            </a:r>
          </a:p>
        </p:txBody>
      </p:sp>
      <p:sp>
        <p:nvSpPr>
          <p:cNvPr id="8" name="Rectangle 7">
            <a:extLst>
              <a:ext uri="{FF2B5EF4-FFF2-40B4-BE49-F238E27FC236}">
                <a16:creationId xmlns:a16="http://schemas.microsoft.com/office/drawing/2014/main" id="{10DC8B57-72E1-E6E3-2D8C-410FE2C4372F}"/>
              </a:ext>
            </a:extLst>
          </p:cNvPr>
          <p:cNvSpPr/>
          <p:nvPr/>
        </p:nvSpPr>
        <p:spPr>
          <a:xfrm>
            <a:off x="1304604" y="1884218"/>
            <a:ext cx="3419796" cy="3494320"/>
          </a:xfrm>
          <a:prstGeom prst="rect">
            <a:avLst/>
          </a:prstGeom>
          <a:noFill/>
          <a:ln w="38100" cap="flat" cmpd="sng" algn="ctr">
            <a:solidFill>
              <a:srgbClr val="FF66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9" name="TextBox 8">
            <a:extLst>
              <a:ext uri="{FF2B5EF4-FFF2-40B4-BE49-F238E27FC236}">
                <a16:creationId xmlns:a16="http://schemas.microsoft.com/office/drawing/2014/main" id="{D605E7CE-6905-D22A-146D-D4210527618E}"/>
              </a:ext>
            </a:extLst>
          </p:cNvPr>
          <p:cNvSpPr txBox="1"/>
          <p:nvPr/>
        </p:nvSpPr>
        <p:spPr>
          <a:xfrm>
            <a:off x="1348143" y="1546653"/>
            <a:ext cx="2122714" cy="338554"/>
          </a:xfrm>
          <a:prstGeom prst="rect">
            <a:avLst/>
          </a:prstGeom>
          <a:noFill/>
        </p:spPr>
        <p:txBody>
          <a:bodyPr wrap="square" rtlCol="0">
            <a:spAutoFit/>
          </a:bodyPr>
          <a:lstStyle/>
          <a:p>
            <a:r>
              <a:rPr lang="en-US" sz="1600" dirty="0">
                <a:latin typeface="Candara" panose="020E0502030303020204" pitchFamily="34" charset="0"/>
              </a:rPr>
              <a:t>Stage two throughput</a:t>
            </a:r>
          </a:p>
        </p:txBody>
      </p:sp>
    </p:spTree>
    <p:extLst>
      <p:ext uri="{BB962C8B-B14F-4D97-AF65-F5344CB8AC3E}">
        <p14:creationId xmlns:p14="http://schemas.microsoft.com/office/powerpoint/2010/main" val="7295081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53B5FA-106B-59F0-DCDB-C86C28FD10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01E908-95AC-F949-99D3-72FE064DD97A}"/>
              </a:ext>
            </a:extLst>
          </p:cNvPr>
          <p:cNvSpPr>
            <a:spLocks noGrp="1"/>
          </p:cNvSpPr>
          <p:nvPr>
            <p:ph type="title"/>
          </p:nvPr>
        </p:nvSpPr>
        <p:spPr>
          <a:xfrm>
            <a:off x="571500" y="365125"/>
            <a:ext cx="9290957" cy="885177"/>
          </a:xfrm>
        </p:spPr>
        <p:txBody>
          <a:bodyPr>
            <a:normAutofit fontScale="90000"/>
          </a:bodyPr>
          <a:lstStyle/>
          <a:p>
            <a:r>
              <a:rPr lang="en-US" sz="4000" dirty="0">
                <a:solidFill>
                  <a:srgbClr val="65B68C"/>
                </a:solidFill>
                <a:effectLst>
                  <a:outerShdw blurRad="38100" dist="38100" dir="2700000" algn="tl">
                    <a:srgbClr val="000000">
                      <a:alpha val="43137"/>
                    </a:srgbClr>
                  </a:outerShdw>
                </a:effectLst>
                <a:latin typeface="Candara" panose="020E0502030303020204" pitchFamily="34" charset="0"/>
              </a:rPr>
              <a:t>Throughput comparison</a:t>
            </a:r>
            <a:br>
              <a:rPr lang="en-US" sz="4000" dirty="0">
                <a:solidFill>
                  <a:srgbClr val="65B68C"/>
                </a:solidFill>
                <a:effectLst>
                  <a:outerShdw blurRad="38100" dist="38100" dir="2700000" algn="tl">
                    <a:srgbClr val="000000">
                      <a:alpha val="43137"/>
                    </a:srgbClr>
                  </a:outerShdw>
                </a:effectLst>
                <a:latin typeface="Candara" panose="020E0502030303020204" pitchFamily="34" charset="0"/>
              </a:rPr>
            </a:br>
            <a:r>
              <a:rPr lang="en-US" sz="2000" dirty="0">
                <a:solidFill>
                  <a:srgbClr val="65B68C"/>
                </a:solidFill>
                <a:effectLst>
                  <a:outerShdw blurRad="38100" dist="38100" dir="2700000" algn="tl">
                    <a:srgbClr val="000000">
                      <a:alpha val="43137"/>
                    </a:srgbClr>
                  </a:outerShdw>
                </a:effectLst>
                <a:latin typeface="Candara" panose="020E0502030303020204" pitchFamily="34" charset="0"/>
              </a:rPr>
              <a:t>two computing modes</a:t>
            </a:r>
          </a:p>
        </p:txBody>
      </p:sp>
      <p:sp>
        <p:nvSpPr>
          <p:cNvPr id="3" name="Slide Number Placeholder 2">
            <a:extLst>
              <a:ext uri="{FF2B5EF4-FFF2-40B4-BE49-F238E27FC236}">
                <a16:creationId xmlns:a16="http://schemas.microsoft.com/office/drawing/2014/main" id="{6A2DEFB4-FFC9-73F0-8965-E71777AA2332}"/>
              </a:ext>
            </a:extLst>
          </p:cNvPr>
          <p:cNvSpPr>
            <a:spLocks noGrp="1"/>
          </p:cNvSpPr>
          <p:nvPr>
            <p:ph type="sldNum" sz="quarter" idx="4"/>
          </p:nvPr>
        </p:nvSpPr>
        <p:spPr/>
        <p:txBody>
          <a:bodyPr/>
          <a:lstStyle/>
          <a:p>
            <a:fld id="{933A556B-7C63-244D-9B7C-B0EA8042B330}" type="slidenum">
              <a:rPr lang="en-US" smtClean="0"/>
              <a:pPr/>
              <a:t>21</a:t>
            </a:fld>
            <a:endParaRPr lang="en-US" sz="1000" dirty="0"/>
          </a:p>
        </p:txBody>
      </p:sp>
      <p:pic>
        <p:nvPicPr>
          <p:cNvPr id="5" name="Picture 4" descr="A graph with different colored lines&#10;&#10;Description automatically generated">
            <a:extLst>
              <a:ext uri="{FF2B5EF4-FFF2-40B4-BE49-F238E27FC236}">
                <a16:creationId xmlns:a16="http://schemas.microsoft.com/office/drawing/2014/main" id="{5F21841A-B03E-6FC3-C7AA-C4006449AA8C}"/>
              </a:ext>
            </a:extLst>
          </p:cNvPr>
          <p:cNvPicPr>
            <a:picLocks noChangeAspect="1"/>
          </p:cNvPicPr>
          <p:nvPr/>
        </p:nvPicPr>
        <p:blipFill>
          <a:blip r:embed="rId2"/>
          <a:stretch>
            <a:fillRect/>
          </a:stretch>
        </p:blipFill>
        <p:spPr>
          <a:xfrm>
            <a:off x="1066800" y="1962985"/>
            <a:ext cx="10058400" cy="3415553"/>
          </a:xfrm>
          <a:prstGeom prst="rect">
            <a:avLst/>
          </a:prstGeom>
        </p:spPr>
      </p:pic>
      <p:sp>
        <p:nvSpPr>
          <p:cNvPr id="6" name="TextBox 5">
            <a:extLst>
              <a:ext uri="{FF2B5EF4-FFF2-40B4-BE49-F238E27FC236}">
                <a16:creationId xmlns:a16="http://schemas.microsoft.com/office/drawing/2014/main" id="{3EF4B380-2014-DE04-CAFC-9D0C50927290}"/>
              </a:ext>
            </a:extLst>
          </p:cNvPr>
          <p:cNvSpPr txBox="1"/>
          <p:nvPr/>
        </p:nvSpPr>
        <p:spPr>
          <a:xfrm>
            <a:off x="994524" y="5500368"/>
            <a:ext cx="10537674" cy="830997"/>
          </a:xfrm>
          <a:prstGeom prst="rect">
            <a:avLst/>
          </a:prstGeom>
          <a:noFill/>
        </p:spPr>
        <p:txBody>
          <a:bodyPr wrap="square" rtlCol="0">
            <a:spAutoFit/>
          </a:bodyPr>
          <a:lstStyle/>
          <a:p>
            <a:r>
              <a:rPr lang="en-US" sz="1600" dirty="0">
                <a:latin typeface="Candara" panose="020E0502030303020204" pitchFamily="34" charset="0"/>
              </a:rPr>
              <a:t>Throughput (num of TPC wedges process per second) evaluated on a NVIDIA 6000 ADA chip</a:t>
            </a:r>
          </a:p>
          <a:p>
            <a:r>
              <a:rPr lang="en-US" sz="1600" dirty="0">
                <a:latin typeface="Candara" panose="020E0502030303020204" pitchFamily="34" charset="0"/>
              </a:rPr>
              <a:t>It is not always the case, but for this application, reducing the floating-point precision from full to half does not affect performance in any significant way.</a:t>
            </a:r>
          </a:p>
        </p:txBody>
      </p:sp>
      <p:grpSp>
        <p:nvGrpSpPr>
          <p:cNvPr id="7" name="Group 6">
            <a:extLst>
              <a:ext uri="{FF2B5EF4-FFF2-40B4-BE49-F238E27FC236}">
                <a16:creationId xmlns:a16="http://schemas.microsoft.com/office/drawing/2014/main" id="{07696E89-4DE6-235E-F70F-B0DFF4FB06B8}"/>
              </a:ext>
            </a:extLst>
          </p:cNvPr>
          <p:cNvGrpSpPr/>
          <p:nvPr/>
        </p:nvGrpSpPr>
        <p:grpSpPr>
          <a:xfrm>
            <a:off x="7923115" y="1210697"/>
            <a:ext cx="3398027" cy="4167841"/>
            <a:chOff x="7923115" y="1210697"/>
            <a:chExt cx="3398027" cy="4167841"/>
          </a:xfrm>
        </p:grpSpPr>
        <p:sp>
          <p:nvSpPr>
            <p:cNvPr id="8" name="Rectangle 7">
              <a:extLst>
                <a:ext uri="{FF2B5EF4-FFF2-40B4-BE49-F238E27FC236}">
                  <a16:creationId xmlns:a16="http://schemas.microsoft.com/office/drawing/2014/main" id="{0A7353AC-CE92-DC3B-620D-2FCF5F1FE08A}"/>
                </a:ext>
              </a:extLst>
            </p:cNvPr>
            <p:cNvSpPr/>
            <p:nvPr/>
          </p:nvSpPr>
          <p:spPr>
            <a:xfrm>
              <a:off x="7923116" y="1884218"/>
              <a:ext cx="3264898" cy="3494320"/>
            </a:xfrm>
            <a:prstGeom prst="rect">
              <a:avLst/>
            </a:prstGeom>
            <a:noFill/>
            <a:ln w="38100" cap="flat" cmpd="sng" algn="ctr">
              <a:solidFill>
                <a:schemeClr val="accent3">
                  <a:lumMod val="60000"/>
                  <a:lumOff val="4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4" name="TextBox 3">
              <a:extLst>
                <a:ext uri="{FF2B5EF4-FFF2-40B4-BE49-F238E27FC236}">
                  <a16:creationId xmlns:a16="http://schemas.microsoft.com/office/drawing/2014/main" id="{45B7386A-A817-11FE-E243-FD52098197E0}"/>
                </a:ext>
              </a:extLst>
            </p:cNvPr>
            <p:cNvSpPr txBox="1"/>
            <p:nvPr/>
          </p:nvSpPr>
          <p:spPr>
            <a:xfrm>
              <a:off x="7923115" y="1210697"/>
              <a:ext cx="3398027" cy="646331"/>
            </a:xfrm>
            <a:prstGeom prst="rect">
              <a:avLst/>
            </a:prstGeom>
            <a:noFill/>
          </p:spPr>
          <p:txBody>
            <a:bodyPr wrap="square" rtlCol="0">
              <a:spAutoFit/>
            </a:bodyPr>
            <a:lstStyle/>
            <a:p>
              <a:r>
                <a:rPr lang="en-US" dirty="0">
                  <a:latin typeface="Candara" panose="020E0502030303020204" pitchFamily="34" charset="0"/>
                </a:rPr>
                <a:t>A variation of 3D stage-1 model that runs faster</a:t>
              </a:r>
            </a:p>
          </p:txBody>
        </p:sp>
      </p:grpSp>
    </p:spTree>
    <p:extLst>
      <p:ext uri="{BB962C8B-B14F-4D97-AF65-F5344CB8AC3E}">
        <p14:creationId xmlns:p14="http://schemas.microsoft.com/office/powerpoint/2010/main" val="32025048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E9A47-2BD3-A2D2-FDE2-DA98BC7CD29D}"/>
              </a:ext>
            </a:extLst>
          </p:cNvPr>
          <p:cNvSpPr>
            <a:spLocks noGrp="1"/>
          </p:cNvSpPr>
          <p:nvPr>
            <p:ph type="title"/>
          </p:nvPr>
        </p:nvSpPr>
        <p:spPr>
          <a:xfrm>
            <a:off x="571500" y="365125"/>
            <a:ext cx="9290957" cy="885177"/>
          </a:xfrm>
        </p:spPr>
        <p:txBody>
          <a:bodyPr>
            <a:normAutofit/>
          </a:bodyPr>
          <a:lstStyle/>
          <a:p>
            <a:r>
              <a:rPr lang="en-US" sz="4000" dirty="0">
                <a:solidFill>
                  <a:srgbClr val="65B68C"/>
                </a:solidFill>
                <a:effectLst>
                  <a:outerShdw blurRad="38100" dist="38100" dir="2700000" algn="tl">
                    <a:srgbClr val="000000">
                      <a:alpha val="43137"/>
                    </a:srgbClr>
                  </a:outerShdw>
                </a:effectLst>
                <a:latin typeface="Candara" panose="020E0502030303020204" pitchFamily="34" charset="0"/>
              </a:rPr>
              <a:t>Performance comparison</a:t>
            </a:r>
            <a:endParaRPr lang="en-US" sz="2000" dirty="0">
              <a:solidFill>
                <a:srgbClr val="65B68C"/>
              </a:solidFill>
              <a:effectLst>
                <a:outerShdw blurRad="38100" dist="38100" dir="2700000" algn="tl">
                  <a:srgbClr val="000000">
                    <a:alpha val="43137"/>
                  </a:srgbClr>
                </a:outerShdw>
              </a:effectLst>
              <a:latin typeface="Candara" panose="020E0502030303020204" pitchFamily="34" charset="0"/>
            </a:endParaRPr>
          </a:p>
        </p:txBody>
      </p:sp>
      <p:sp>
        <p:nvSpPr>
          <p:cNvPr id="3" name="Slide Number Placeholder 2">
            <a:extLst>
              <a:ext uri="{FF2B5EF4-FFF2-40B4-BE49-F238E27FC236}">
                <a16:creationId xmlns:a16="http://schemas.microsoft.com/office/drawing/2014/main" id="{2F94F062-7B5A-8958-3E36-7082BDF94524}"/>
              </a:ext>
            </a:extLst>
          </p:cNvPr>
          <p:cNvSpPr>
            <a:spLocks noGrp="1"/>
          </p:cNvSpPr>
          <p:nvPr>
            <p:ph type="sldNum" sz="quarter" idx="4"/>
          </p:nvPr>
        </p:nvSpPr>
        <p:spPr/>
        <p:txBody>
          <a:bodyPr/>
          <a:lstStyle/>
          <a:p>
            <a:fld id="{933A556B-7C63-244D-9B7C-B0EA8042B330}" type="slidenum">
              <a:rPr lang="en-US" smtClean="0"/>
              <a:pPr/>
              <a:t>22</a:t>
            </a:fld>
            <a:endParaRPr lang="en-US" sz="1000" dirty="0"/>
          </a:p>
        </p:txBody>
      </p:sp>
      <p:pic>
        <p:nvPicPr>
          <p:cNvPr id="8" name="Picture 7" descr="A diagram of a variety of lines&#10;&#10;Description automatically generated with medium confidence">
            <a:extLst>
              <a:ext uri="{FF2B5EF4-FFF2-40B4-BE49-F238E27FC236}">
                <a16:creationId xmlns:a16="http://schemas.microsoft.com/office/drawing/2014/main" id="{9614AD7A-41DE-30CF-A6CB-548E875E4269}"/>
              </a:ext>
            </a:extLst>
          </p:cNvPr>
          <p:cNvPicPr>
            <a:picLocks noChangeAspect="1"/>
          </p:cNvPicPr>
          <p:nvPr/>
        </p:nvPicPr>
        <p:blipFill>
          <a:blip r:embed="rId2"/>
          <a:stretch>
            <a:fillRect/>
          </a:stretch>
        </p:blipFill>
        <p:spPr>
          <a:xfrm>
            <a:off x="870312" y="1718546"/>
            <a:ext cx="10972800" cy="4465231"/>
          </a:xfrm>
          <a:prstGeom prst="rect">
            <a:avLst/>
          </a:prstGeom>
        </p:spPr>
      </p:pic>
      <p:sp>
        <p:nvSpPr>
          <p:cNvPr id="4" name="Rectangle 3">
            <a:extLst>
              <a:ext uri="{FF2B5EF4-FFF2-40B4-BE49-F238E27FC236}">
                <a16:creationId xmlns:a16="http://schemas.microsoft.com/office/drawing/2014/main" id="{127CA805-D652-2890-6FB5-9BBEE63CE82A}"/>
              </a:ext>
            </a:extLst>
          </p:cNvPr>
          <p:cNvSpPr/>
          <p:nvPr/>
        </p:nvSpPr>
        <p:spPr>
          <a:xfrm>
            <a:off x="4125653" y="1718545"/>
            <a:ext cx="2524530" cy="4465231"/>
          </a:xfrm>
          <a:prstGeom prst="rect">
            <a:avLst/>
          </a:prstGeom>
          <a:noFill/>
          <a:ln w="38100" cap="flat" cmpd="sng" algn="ctr">
            <a:solidFill>
              <a:srgbClr val="FF66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6" name="TextBox 5">
            <a:extLst>
              <a:ext uri="{FF2B5EF4-FFF2-40B4-BE49-F238E27FC236}">
                <a16:creationId xmlns:a16="http://schemas.microsoft.com/office/drawing/2014/main" id="{1457FAD3-EB49-B2D8-1B97-0F10D3C16A13}"/>
              </a:ext>
            </a:extLst>
          </p:cNvPr>
          <p:cNvSpPr txBox="1"/>
          <p:nvPr/>
        </p:nvSpPr>
        <p:spPr>
          <a:xfrm>
            <a:off x="4125653" y="1379990"/>
            <a:ext cx="2524530" cy="338554"/>
          </a:xfrm>
          <a:prstGeom prst="rect">
            <a:avLst/>
          </a:prstGeom>
          <a:noFill/>
        </p:spPr>
        <p:txBody>
          <a:bodyPr wrap="square">
            <a:spAutoFit/>
          </a:bodyPr>
          <a:lstStyle/>
          <a:p>
            <a:r>
              <a:rPr lang="en-US" sz="1600" dirty="0">
                <a:latin typeface="Candara" panose="020E0502030303020204" pitchFamily="34" charset="0"/>
              </a:rPr>
              <a:t>Stage two performance</a:t>
            </a:r>
          </a:p>
        </p:txBody>
      </p:sp>
    </p:spTree>
    <p:extLst>
      <p:ext uri="{BB962C8B-B14F-4D97-AF65-F5344CB8AC3E}">
        <p14:creationId xmlns:p14="http://schemas.microsoft.com/office/powerpoint/2010/main" val="26078673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E4ADCDC-68B2-F43C-709C-A9C5F832B929}"/>
              </a:ext>
            </a:extLst>
          </p:cNvPr>
          <p:cNvSpPr>
            <a:spLocks noGrp="1"/>
          </p:cNvSpPr>
          <p:nvPr>
            <p:ph type="sldNum" sz="quarter" idx="4"/>
          </p:nvPr>
        </p:nvSpPr>
        <p:spPr/>
        <p:txBody>
          <a:bodyPr/>
          <a:lstStyle/>
          <a:p>
            <a:fld id="{933A556B-7C63-244D-9B7C-B0EA8042B330}" type="slidenum">
              <a:rPr lang="en-US" smtClean="0"/>
              <a:pPr/>
              <a:t>23</a:t>
            </a:fld>
            <a:endParaRPr lang="en-US" dirty="0"/>
          </a:p>
        </p:txBody>
      </p:sp>
      <p:sp>
        <p:nvSpPr>
          <p:cNvPr id="3" name="Title 2">
            <a:extLst>
              <a:ext uri="{FF2B5EF4-FFF2-40B4-BE49-F238E27FC236}">
                <a16:creationId xmlns:a16="http://schemas.microsoft.com/office/drawing/2014/main" id="{2F13055D-7615-1268-D049-DC8AF1286CDD}"/>
              </a:ext>
            </a:extLst>
          </p:cNvPr>
          <p:cNvSpPr>
            <a:spLocks noGrp="1"/>
          </p:cNvSpPr>
          <p:nvPr>
            <p:ph type="ctrTitle"/>
          </p:nvPr>
        </p:nvSpPr>
        <p:spPr/>
        <p:txBody>
          <a:bodyPr/>
          <a:lstStyle/>
          <a:p>
            <a:r>
              <a:rPr lang="en-US" dirty="0">
                <a:latin typeface="Candara" panose="020E0502030303020204" pitchFamily="34" charset="0"/>
              </a:rPr>
              <a:t>Neural Compression, stage 3</a:t>
            </a:r>
          </a:p>
        </p:txBody>
      </p:sp>
      <p:sp>
        <p:nvSpPr>
          <p:cNvPr id="4" name="Text Placeholder 3">
            <a:extLst>
              <a:ext uri="{FF2B5EF4-FFF2-40B4-BE49-F238E27FC236}">
                <a16:creationId xmlns:a16="http://schemas.microsoft.com/office/drawing/2014/main" id="{C299E4EF-2C9B-36C6-6394-20EAD744417F}"/>
              </a:ext>
            </a:extLst>
          </p:cNvPr>
          <p:cNvSpPr>
            <a:spLocks noGrp="1"/>
          </p:cNvSpPr>
          <p:nvPr>
            <p:ph type="body" sz="quarter" idx="10"/>
          </p:nvPr>
        </p:nvSpPr>
        <p:spPr/>
        <p:txBody>
          <a:bodyPr/>
          <a:lstStyle/>
          <a:p>
            <a:r>
              <a:rPr lang="en-US" dirty="0">
                <a:latin typeface="Candara" panose="020E0502030303020204" pitchFamily="34" charset="0"/>
              </a:rPr>
              <a:t>Can sparsity be a bless?</a:t>
            </a:r>
          </a:p>
        </p:txBody>
      </p:sp>
    </p:spTree>
    <p:extLst>
      <p:ext uri="{BB962C8B-B14F-4D97-AF65-F5344CB8AC3E}">
        <p14:creationId xmlns:p14="http://schemas.microsoft.com/office/powerpoint/2010/main" val="158696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4">
                                            <p:txEl>
                                              <p:pRg st="0" end="0"/>
                                            </p:txEl>
                                          </p:spTgt>
                                        </p:tgtEl>
                                      </p:cBhvr>
                                    </p:animEffect>
                                    <p:animScale>
                                      <p:cBhvr>
                                        <p:cTn id="7" dur="250" autoRev="1" fill="hold"/>
                                        <p:tgtEl>
                                          <p:spTgt spid="4">
                                            <p:txEl>
                                              <p:pRg st="0" end="0"/>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189211B-53FC-120B-D01E-12F2545989E5}"/>
              </a:ext>
            </a:extLst>
          </p:cNvPr>
          <p:cNvSpPr>
            <a:spLocks noGrp="1"/>
          </p:cNvSpPr>
          <p:nvPr>
            <p:ph type="sldNum" sz="quarter" idx="4"/>
          </p:nvPr>
        </p:nvSpPr>
        <p:spPr/>
        <p:txBody>
          <a:bodyPr/>
          <a:lstStyle/>
          <a:p>
            <a:fld id="{933A556B-7C63-244D-9B7C-B0EA8042B330}" type="slidenum">
              <a:rPr lang="en-US" smtClean="0"/>
              <a:pPr/>
              <a:t>24</a:t>
            </a:fld>
            <a:endParaRPr lang="en-US" sz="1000" dirty="0"/>
          </a:p>
        </p:txBody>
      </p:sp>
      <p:pic>
        <p:nvPicPr>
          <p:cNvPr id="4" name="Picture 3" descr="Diagram&#10;&#10;Description automatically generated">
            <a:extLst>
              <a:ext uri="{FF2B5EF4-FFF2-40B4-BE49-F238E27FC236}">
                <a16:creationId xmlns:a16="http://schemas.microsoft.com/office/drawing/2014/main" id="{412C77CA-B447-732E-5F53-7807491E75F3}"/>
              </a:ext>
            </a:extLst>
          </p:cNvPr>
          <p:cNvPicPr>
            <a:picLocks noChangeAspect="1"/>
          </p:cNvPicPr>
          <p:nvPr/>
        </p:nvPicPr>
        <p:blipFill>
          <a:blip r:embed="rId2"/>
          <a:stretch>
            <a:fillRect/>
          </a:stretch>
        </p:blipFill>
        <p:spPr>
          <a:xfrm>
            <a:off x="1159956" y="176280"/>
            <a:ext cx="10200119" cy="6096829"/>
          </a:xfrm>
          <a:prstGeom prst="rect">
            <a:avLst/>
          </a:prstGeom>
        </p:spPr>
      </p:pic>
    </p:spTree>
    <p:extLst>
      <p:ext uri="{BB962C8B-B14F-4D97-AF65-F5344CB8AC3E}">
        <p14:creationId xmlns:p14="http://schemas.microsoft.com/office/powerpoint/2010/main" val="9490107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189211B-53FC-120B-D01E-12F2545989E5}"/>
              </a:ext>
            </a:extLst>
          </p:cNvPr>
          <p:cNvSpPr>
            <a:spLocks noGrp="1"/>
          </p:cNvSpPr>
          <p:nvPr>
            <p:ph type="sldNum" sz="quarter" idx="4"/>
          </p:nvPr>
        </p:nvSpPr>
        <p:spPr/>
        <p:txBody>
          <a:bodyPr/>
          <a:lstStyle/>
          <a:p>
            <a:fld id="{933A556B-7C63-244D-9B7C-B0EA8042B330}" type="slidenum">
              <a:rPr lang="en-US" smtClean="0"/>
              <a:pPr/>
              <a:t>25</a:t>
            </a:fld>
            <a:endParaRPr lang="en-US" sz="1000" dirty="0"/>
          </a:p>
        </p:txBody>
      </p:sp>
      <p:pic>
        <p:nvPicPr>
          <p:cNvPr id="4" name="Picture 3" descr="Diagram&#10;&#10;Description automatically generated">
            <a:extLst>
              <a:ext uri="{FF2B5EF4-FFF2-40B4-BE49-F238E27FC236}">
                <a16:creationId xmlns:a16="http://schemas.microsoft.com/office/drawing/2014/main" id="{412C77CA-B447-732E-5F53-7807491E75F3}"/>
              </a:ext>
            </a:extLst>
          </p:cNvPr>
          <p:cNvPicPr>
            <a:picLocks noChangeAspect="1"/>
          </p:cNvPicPr>
          <p:nvPr/>
        </p:nvPicPr>
        <p:blipFill>
          <a:blip r:embed="rId2"/>
          <a:stretch>
            <a:fillRect/>
          </a:stretch>
        </p:blipFill>
        <p:spPr>
          <a:xfrm>
            <a:off x="-6528391" y="-3338806"/>
            <a:ext cx="16080931" cy="9611916"/>
          </a:xfrm>
          <a:prstGeom prst="rect">
            <a:avLst/>
          </a:prstGeom>
        </p:spPr>
      </p:pic>
    </p:spTree>
    <p:extLst>
      <p:ext uri="{BB962C8B-B14F-4D97-AF65-F5344CB8AC3E}">
        <p14:creationId xmlns:p14="http://schemas.microsoft.com/office/powerpoint/2010/main" val="577590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2">
            <a:lumMod val="85000"/>
            <a:lumOff val="15000"/>
          </a:schemeClr>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189211B-53FC-120B-D01E-12F2545989E5}"/>
              </a:ext>
            </a:extLst>
          </p:cNvPr>
          <p:cNvSpPr>
            <a:spLocks noGrp="1"/>
          </p:cNvSpPr>
          <p:nvPr>
            <p:ph type="sldNum" sz="quarter" idx="4"/>
          </p:nvPr>
        </p:nvSpPr>
        <p:spPr/>
        <p:txBody>
          <a:bodyPr/>
          <a:lstStyle/>
          <a:p>
            <a:fld id="{933A556B-7C63-244D-9B7C-B0EA8042B330}" type="slidenum">
              <a:rPr lang="en-US" smtClean="0"/>
              <a:pPr/>
              <a:t>26</a:t>
            </a:fld>
            <a:endParaRPr lang="en-US" sz="1000" dirty="0"/>
          </a:p>
        </p:txBody>
      </p:sp>
      <p:grpSp>
        <p:nvGrpSpPr>
          <p:cNvPr id="11" name="Group 10">
            <a:extLst>
              <a:ext uri="{FF2B5EF4-FFF2-40B4-BE49-F238E27FC236}">
                <a16:creationId xmlns:a16="http://schemas.microsoft.com/office/drawing/2014/main" id="{9F82BA9C-133C-ABA1-A320-B5F5E6D68FCA}"/>
              </a:ext>
            </a:extLst>
          </p:cNvPr>
          <p:cNvGrpSpPr/>
          <p:nvPr/>
        </p:nvGrpSpPr>
        <p:grpSpPr>
          <a:xfrm>
            <a:off x="441736" y="1452282"/>
            <a:ext cx="11308528" cy="4162695"/>
            <a:chOff x="994877" y="1757330"/>
            <a:chExt cx="10723888" cy="3657600"/>
          </a:xfrm>
        </p:grpSpPr>
        <p:pic>
          <p:nvPicPr>
            <p:cNvPr id="5" name="Picture 4" descr="A picture containing text&#10;&#10;Description automatically generated">
              <a:extLst>
                <a:ext uri="{FF2B5EF4-FFF2-40B4-BE49-F238E27FC236}">
                  <a16:creationId xmlns:a16="http://schemas.microsoft.com/office/drawing/2014/main" id="{D9B1C11B-2018-94E1-AED5-CAC67987057E}"/>
                </a:ext>
              </a:extLst>
            </p:cNvPr>
            <p:cNvPicPr>
              <a:picLocks noChangeAspect="1"/>
            </p:cNvPicPr>
            <p:nvPr/>
          </p:nvPicPr>
          <p:blipFill>
            <a:blip r:embed="rId3"/>
            <a:stretch>
              <a:fillRect/>
            </a:stretch>
          </p:blipFill>
          <p:spPr>
            <a:xfrm>
              <a:off x="994877" y="1757330"/>
              <a:ext cx="3250038" cy="3657600"/>
            </a:xfrm>
            <a:prstGeom prst="rect">
              <a:avLst/>
            </a:prstGeom>
          </p:spPr>
        </p:pic>
        <p:pic>
          <p:nvPicPr>
            <p:cNvPr id="7" name="Picture 6" descr="A picture containing graphical user interface&#10;&#10;Description automatically generated">
              <a:extLst>
                <a:ext uri="{FF2B5EF4-FFF2-40B4-BE49-F238E27FC236}">
                  <a16:creationId xmlns:a16="http://schemas.microsoft.com/office/drawing/2014/main" id="{51A72FC2-709F-7A86-283F-EE4A485676E3}"/>
                </a:ext>
              </a:extLst>
            </p:cNvPr>
            <p:cNvPicPr>
              <a:picLocks noChangeAspect="1"/>
            </p:cNvPicPr>
            <p:nvPr/>
          </p:nvPicPr>
          <p:blipFill>
            <a:blip r:embed="rId4"/>
            <a:stretch>
              <a:fillRect/>
            </a:stretch>
          </p:blipFill>
          <p:spPr>
            <a:xfrm>
              <a:off x="4410718" y="1757330"/>
              <a:ext cx="3497255" cy="3657600"/>
            </a:xfrm>
            <a:prstGeom prst="rect">
              <a:avLst/>
            </a:prstGeom>
          </p:spPr>
        </p:pic>
        <p:pic>
          <p:nvPicPr>
            <p:cNvPr id="9" name="Picture 8" descr="Background pattern&#10;&#10;Description automatically generated with medium confidence">
              <a:extLst>
                <a:ext uri="{FF2B5EF4-FFF2-40B4-BE49-F238E27FC236}">
                  <a16:creationId xmlns:a16="http://schemas.microsoft.com/office/drawing/2014/main" id="{B7CEF323-7C35-9D4E-0639-35CCA1918F31}"/>
                </a:ext>
              </a:extLst>
            </p:cNvPr>
            <p:cNvPicPr>
              <a:picLocks noChangeAspect="1"/>
            </p:cNvPicPr>
            <p:nvPr/>
          </p:nvPicPr>
          <p:blipFill>
            <a:blip r:embed="rId5"/>
            <a:stretch>
              <a:fillRect/>
            </a:stretch>
          </p:blipFill>
          <p:spPr>
            <a:xfrm>
              <a:off x="8073777" y="1757330"/>
              <a:ext cx="3644988" cy="3657600"/>
            </a:xfrm>
            <a:prstGeom prst="rect">
              <a:avLst/>
            </a:prstGeom>
          </p:spPr>
        </p:pic>
      </p:grpSp>
      <p:sp>
        <p:nvSpPr>
          <p:cNvPr id="10" name="TextBox 9">
            <a:extLst>
              <a:ext uri="{FF2B5EF4-FFF2-40B4-BE49-F238E27FC236}">
                <a16:creationId xmlns:a16="http://schemas.microsoft.com/office/drawing/2014/main" id="{2093CFB3-804D-A286-B3F4-3E8C3BA83AE4}"/>
              </a:ext>
            </a:extLst>
          </p:cNvPr>
          <p:cNvSpPr txBox="1"/>
          <p:nvPr/>
        </p:nvSpPr>
        <p:spPr>
          <a:xfrm>
            <a:off x="194553" y="145915"/>
            <a:ext cx="7276290" cy="707886"/>
          </a:xfrm>
          <a:prstGeom prst="rect">
            <a:avLst/>
          </a:prstGeom>
          <a:noFill/>
        </p:spPr>
        <p:txBody>
          <a:bodyPr wrap="square" rtlCol="0">
            <a:spAutoFit/>
          </a:bodyPr>
          <a:lstStyle/>
          <a:p>
            <a:r>
              <a:rPr lang="en-US" sz="4000" dirty="0">
                <a:solidFill>
                  <a:schemeClr val="bg2"/>
                </a:solidFill>
                <a:latin typeface="Candara" panose="020E0502030303020204" pitchFamily="34" charset="0"/>
              </a:rPr>
              <a:t>Locate the most valuable signals </a:t>
            </a:r>
          </a:p>
        </p:txBody>
      </p:sp>
    </p:spTree>
    <p:extLst>
      <p:ext uri="{BB962C8B-B14F-4D97-AF65-F5344CB8AC3E}">
        <p14:creationId xmlns:p14="http://schemas.microsoft.com/office/powerpoint/2010/main" val="27810542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189211B-53FC-120B-D01E-12F2545989E5}"/>
              </a:ext>
            </a:extLst>
          </p:cNvPr>
          <p:cNvSpPr>
            <a:spLocks noGrp="1"/>
          </p:cNvSpPr>
          <p:nvPr>
            <p:ph type="sldNum" sz="quarter" idx="4"/>
          </p:nvPr>
        </p:nvSpPr>
        <p:spPr/>
        <p:txBody>
          <a:bodyPr/>
          <a:lstStyle/>
          <a:p>
            <a:fld id="{933A556B-7C63-244D-9B7C-B0EA8042B330}" type="slidenum">
              <a:rPr lang="en-US" smtClean="0"/>
              <a:pPr/>
              <a:t>27</a:t>
            </a:fld>
            <a:endParaRPr lang="en-US" sz="1000" dirty="0"/>
          </a:p>
        </p:txBody>
      </p:sp>
      <p:grpSp>
        <p:nvGrpSpPr>
          <p:cNvPr id="13" name="Group 12">
            <a:extLst>
              <a:ext uri="{FF2B5EF4-FFF2-40B4-BE49-F238E27FC236}">
                <a16:creationId xmlns:a16="http://schemas.microsoft.com/office/drawing/2014/main" id="{555E8ED0-BBB4-AAF7-EF27-6B495877BD3C}"/>
              </a:ext>
            </a:extLst>
          </p:cNvPr>
          <p:cNvGrpSpPr/>
          <p:nvPr/>
        </p:nvGrpSpPr>
        <p:grpSpPr>
          <a:xfrm>
            <a:off x="758536" y="2286970"/>
            <a:ext cx="10972800" cy="3651039"/>
            <a:chOff x="647700" y="1603480"/>
            <a:chExt cx="10972800" cy="3651039"/>
          </a:xfrm>
        </p:grpSpPr>
        <p:pic>
          <p:nvPicPr>
            <p:cNvPr id="4" name="Picture 3" descr="Diagram&#10;&#10;Description automatically generated">
              <a:extLst>
                <a:ext uri="{FF2B5EF4-FFF2-40B4-BE49-F238E27FC236}">
                  <a16:creationId xmlns:a16="http://schemas.microsoft.com/office/drawing/2014/main" id="{59320B97-2E3C-16AD-11E3-D4F7DFF63D08}"/>
                </a:ext>
              </a:extLst>
            </p:cNvPr>
            <p:cNvPicPr>
              <a:picLocks noChangeAspect="1"/>
            </p:cNvPicPr>
            <p:nvPr/>
          </p:nvPicPr>
          <p:blipFill>
            <a:blip r:embed="rId2"/>
            <a:stretch>
              <a:fillRect/>
            </a:stretch>
          </p:blipFill>
          <p:spPr>
            <a:xfrm>
              <a:off x="647700" y="1603480"/>
              <a:ext cx="10972800" cy="3651039"/>
            </a:xfrm>
            <a:prstGeom prst="rect">
              <a:avLst/>
            </a:prstGeom>
          </p:spPr>
        </p:pic>
        <p:grpSp>
          <p:nvGrpSpPr>
            <p:cNvPr id="10" name="Group 9">
              <a:extLst>
                <a:ext uri="{FF2B5EF4-FFF2-40B4-BE49-F238E27FC236}">
                  <a16:creationId xmlns:a16="http://schemas.microsoft.com/office/drawing/2014/main" id="{61C2C70C-640D-9A29-503D-28AB9E95FC65}"/>
                </a:ext>
              </a:extLst>
            </p:cNvPr>
            <p:cNvGrpSpPr/>
            <p:nvPr/>
          </p:nvGrpSpPr>
          <p:grpSpPr>
            <a:xfrm>
              <a:off x="2018310" y="2087524"/>
              <a:ext cx="3335740" cy="2308986"/>
              <a:chOff x="2018310" y="2087524"/>
              <a:chExt cx="3335740" cy="2308986"/>
            </a:xfrm>
          </p:grpSpPr>
          <p:sp>
            <p:nvSpPr>
              <p:cNvPr id="6" name="Rectangle 5">
                <a:extLst>
                  <a:ext uri="{FF2B5EF4-FFF2-40B4-BE49-F238E27FC236}">
                    <a16:creationId xmlns:a16="http://schemas.microsoft.com/office/drawing/2014/main" id="{044E0DE7-4F29-E2BA-121A-FA29462BA2E3}"/>
                  </a:ext>
                </a:extLst>
              </p:cNvPr>
              <p:cNvSpPr/>
              <p:nvPr/>
            </p:nvSpPr>
            <p:spPr>
              <a:xfrm>
                <a:off x="3374642" y="2466110"/>
                <a:ext cx="1979408" cy="1930400"/>
              </a:xfrm>
              <a:prstGeom prst="rect">
                <a:avLst/>
              </a:prstGeom>
              <a:noFill/>
              <a:ln w="38100" cap="flat" cmpd="sng" algn="ctr">
                <a:solidFill>
                  <a:srgbClr val="FF66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dirty="0"/>
              </a:p>
            </p:txBody>
          </p:sp>
          <p:sp>
            <p:nvSpPr>
              <p:cNvPr id="7" name="TextBox 6">
                <a:extLst>
                  <a:ext uri="{FF2B5EF4-FFF2-40B4-BE49-F238E27FC236}">
                    <a16:creationId xmlns:a16="http://schemas.microsoft.com/office/drawing/2014/main" id="{8CEE489F-AD75-E702-738C-962E4F4DE9E9}"/>
                  </a:ext>
                </a:extLst>
              </p:cNvPr>
              <p:cNvSpPr txBox="1"/>
              <p:nvPr/>
            </p:nvSpPr>
            <p:spPr>
              <a:xfrm>
                <a:off x="2018310" y="2087524"/>
                <a:ext cx="1356332" cy="646331"/>
              </a:xfrm>
              <a:prstGeom prst="rect">
                <a:avLst/>
              </a:prstGeom>
              <a:noFill/>
            </p:spPr>
            <p:txBody>
              <a:bodyPr wrap="square" rtlCol="0">
                <a:spAutoFit/>
              </a:bodyPr>
              <a:lstStyle/>
              <a:p>
                <a:r>
                  <a:rPr lang="en-US" dirty="0">
                    <a:solidFill>
                      <a:srgbClr val="FF6600"/>
                    </a:solidFill>
                    <a:effectLst>
                      <a:outerShdw blurRad="38100" dist="38100" dir="2700000" algn="tl">
                        <a:srgbClr val="000000">
                          <a:alpha val="43137"/>
                        </a:srgbClr>
                      </a:outerShdw>
                    </a:effectLst>
                    <a:latin typeface="Candara" panose="020E0502030303020204" pitchFamily="34" charset="0"/>
                  </a:rPr>
                  <a:t>Sparse </a:t>
                </a:r>
              </a:p>
              <a:p>
                <a:r>
                  <a:rPr lang="en-US" dirty="0">
                    <a:solidFill>
                      <a:srgbClr val="FF6600"/>
                    </a:solidFill>
                    <a:effectLst>
                      <a:outerShdw blurRad="38100" dist="38100" dir="2700000" algn="tl">
                        <a:srgbClr val="000000">
                          <a:alpha val="43137"/>
                        </a:srgbClr>
                      </a:outerShdw>
                    </a:effectLst>
                    <a:latin typeface="Candara" panose="020E0502030303020204" pitchFamily="34" charset="0"/>
                  </a:rPr>
                  <a:t>Convolution</a:t>
                </a:r>
              </a:p>
            </p:txBody>
          </p:sp>
        </p:grpSp>
      </p:grpSp>
      <p:sp>
        <p:nvSpPr>
          <p:cNvPr id="12" name="TextBox 11">
            <a:extLst>
              <a:ext uri="{FF2B5EF4-FFF2-40B4-BE49-F238E27FC236}">
                <a16:creationId xmlns:a16="http://schemas.microsoft.com/office/drawing/2014/main" id="{473164CC-7F35-6C76-27CA-A64DF046D039}"/>
              </a:ext>
            </a:extLst>
          </p:cNvPr>
          <p:cNvSpPr txBox="1"/>
          <p:nvPr/>
        </p:nvSpPr>
        <p:spPr>
          <a:xfrm>
            <a:off x="979055" y="415636"/>
            <a:ext cx="5966690" cy="1015663"/>
          </a:xfrm>
          <a:prstGeom prst="rect">
            <a:avLst/>
          </a:prstGeom>
          <a:noFill/>
        </p:spPr>
        <p:txBody>
          <a:bodyPr wrap="square" rtlCol="0">
            <a:spAutoFit/>
          </a:bodyPr>
          <a:lstStyle/>
          <a:p>
            <a:r>
              <a:rPr lang="en-US" sz="3600" dirty="0">
                <a:latin typeface="Candara" panose="020E0502030303020204" pitchFamily="34" charset="0"/>
              </a:rPr>
              <a:t>BCAE-VS</a:t>
            </a:r>
            <a:r>
              <a:rPr lang="en-US" sz="2800" dirty="0">
                <a:latin typeface="Candara" panose="020E0502030303020204" pitchFamily="34" charset="0"/>
              </a:rPr>
              <a:t> </a:t>
            </a:r>
          </a:p>
          <a:p>
            <a:r>
              <a:rPr lang="en-US" sz="2400" u="sng" dirty="0">
                <a:latin typeface="Candara" panose="020E0502030303020204" pitchFamily="34" charset="0"/>
              </a:rPr>
              <a:t>V</a:t>
            </a:r>
            <a:r>
              <a:rPr lang="en-US" sz="2400" dirty="0">
                <a:latin typeface="Candara" panose="020E0502030303020204" pitchFamily="34" charset="0"/>
              </a:rPr>
              <a:t>ariable ratio Compression for </a:t>
            </a:r>
            <a:r>
              <a:rPr lang="en-US" sz="2400" u="sng" dirty="0">
                <a:latin typeface="Candara" panose="020E0502030303020204" pitchFamily="34" charset="0"/>
              </a:rPr>
              <a:t>S</a:t>
            </a:r>
            <a:r>
              <a:rPr lang="en-US" sz="2400" dirty="0">
                <a:latin typeface="Candara" panose="020E0502030303020204" pitchFamily="34" charset="0"/>
              </a:rPr>
              <a:t>parse input</a:t>
            </a:r>
          </a:p>
        </p:txBody>
      </p:sp>
    </p:spTree>
    <p:extLst>
      <p:ext uri="{BB962C8B-B14F-4D97-AF65-F5344CB8AC3E}">
        <p14:creationId xmlns:p14="http://schemas.microsoft.com/office/powerpoint/2010/main" val="13042121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6AF78F-28A9-C932-799D-385156A22CB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3287C57-0AC4-016C-2602-BA4C2CE2EF13}"/>
              </a:ext>
            </a:extLst>
          </p:cNvPr>
          <p:cNvSpPr>
            <a:spLocks noGrp="1"/>
          </p:cNvSpPr>
          <p:nvPr>
            <p:ph type="sldNum" sz="quarter" idx="4"/>
          </p:nvPr>
        </p:nvSpPr>
        <p:spPr/>
        <p:txBody>
          <a:bodyPr/>
          <a:lstStyle/>
          <a:p>
            <a:fld id="{933A556B-7C63-244D-9B7C-B0EA8042B330}" type="slidenum">
              <a:rPr lang="en-US" smtClean="0"/>
              <a:pPr/>
              <a:t>28</a:t>
            </a:fld>
            <a:endParaRPr lang="en-US" sz="1000" dirty="0"/>
          </a:p>
        </p:txBody>
      </p:sp>
      <p:sp>
        <p:nvSpPr>
          <p:cNvPr id="12" name="TextBox 11">
            <a:extLst>
              <a:ext uri="{FF2B5EF4-FFF2-40B4-BE49-F238E27FC236}">
                <a16:creationId xmlns:a16="http://schemas.microsoft.com/office/drawing/2014/main" id="{682880DC-AF08-DA5F-56EE-C523045ABAD3}"/>
              </a:ext>
            </a:extLst>
          </p:cNvPr>
          <p:cNvSpPr txBox="1"/>
          <p:nvPr/>
        </p:nvSpPr>
        <p:spPr>
          <a:xfrm>
            <a:off x="979055" y="415636"/>
            <a:ext cx="5966690" cy="646331"/>
          </a:xfrm>
          <a:prstGeom prst="rect">
            <a:avLst/>
          </a:prstGeom>
          <a:noFill/>
        </p:spPr>
        <p:txBody>
          <a:bodyPr wrap="square" rtlCol="0">
            <a:spAutoFit/>
          </a:bodyPr>
          <a:lstStyle/>
          <a:p>
            <a:r>
              <a:rPr lang="en-US" sz="3600" dirty="0">
                <a:latin typeface="Candara" panose="020E0502030303020204" pitchFamily="34" charset="0"/>
              </a:rPr>
              <a:t>Sparse Convolution Engines</a:t>
            </a:r>
            <a:endParaRPr lang="en-US" sz="2400" dirty="0">
              <a:latin typeface="Candara" panose="020E0502030303020204" pitchFamily="34" charset="0"/>
            </a:endParaRPr>
          </a:p>
        </p:txBody>
      </p:sp>
      <p:pic>
        <p:nvPicPr>
          <p:cNvPr id="5" name="Picture 4" descr="Graphical user interface, text, application, email&#10;&#10;AI-generated content may be incorrect.">
            <a:extLst>
              <a:ext uri="{FF2B5EF4-FFF2-40B4-BE49-F238E27FC236}">
                <a16:creationId xmlns:a16="http://schemas.microsoft.com/office/drawing/2014/main" id="{BB1BC912-3022-5D96-AC6E-4356A2DCDB60}"/>
              </a:ext>
            </a:extLst>
          </p:cNvPr>
          <p:cNvPicPr>
            <a:picLocks noChangeAspect="1"/>
          </p:cNvPicPr>
          <p:nvPr/>
        </p:nvPicPr>
        <p:blipFill>
          <a:blip r:embed="rId2"/>
          <a:srcRect l="3768" t="9884" b="3806"/>
          <a:stretch/>
        </p:blipFill>
        <p:spPr>
          <a:xfrm>
            <a:off x="1028663" y="1183341"/>
            <a:ext cx="7964154" cy="3689873"/>
          </a:xfrm>
          <a:prstGeom prst="rect">
            <a:avLst/>
          </a:prstGeom>
        </p:spPr>
      </p:pic>
      <p:pic>
        <p:nvPicPr>
          <p:cNvPr id="9" name="Picture 8" descr="Logo, company name&#10;&#10;AI-generated content may be incorrect.">
            <a:extLst>
              <a:ext uri="{FF2B5EF4-FFF2-40B4-BE49-F238E27FC236}">
                <a16:creationId xmlns:a16="http://schemas.microsoft.com/office/drawing/2014/main" id="{9466B699-6605-9DAF-7395-E9318D0A91A3}"/>
              </a:ext>
            </a:extLst>
          </p:cNvPr>
          <p:cNvPicPr>
            <a:picLocks noChangeAspect="1"/>
          </p:cNvPicPr>
          <p:nvPr/>
        </p:nvPicPr>
        <p:blipFill>
          <a:blip r:embed="rId3">
            <a:alphaModFix amt="85000"/>
          </a:blip>
          <a:srcRect l="3788" t="8821" r="18233" b="12665"/>
          <a:stretch/>
        </p:blipFill>
        <p:spPr>
          <a:xfrm>
            <a:off x="5010740" y="2900249"/>
            <a:ext cx="6691257" cy="3542115"/>
          </a:xfrm>
          <a:prstGeom prst="rect">
            <a:avLst/>
          </a:prstGeom>
        </p:spPr>
      </p:pic>
      <p:pic>
        <p:nvPicPr>
          <p:cNvPr id="4" name="Picture 3">
            <a:extLst>
              <a:ext uri="{FF2B5EF4-FFF2-40B4-BE49-F238E27FC236}">
                <a16:creationId xmlns:a16="http://schemas.microsoft.com/office/drawing/2014/main" id="{77FB8B5D-8A9A-8732-16D7-47F1AC9419EF}"/>
              </a:ext>
            </a:extLst>
          </p:cNvPr>
          <p:cNvPicPr>
            <a:picLocks noChangeAspect="1"/>
          </p:cNvPicPr>
          <p:nvPr/>
        </p:nvPicPr>
        <p:blipFill>
          <a:blip r:embed="rId4"/>
          <a:srcRect l="2296" t="8445" r="2089"/>
          <a:stretch>
            <a:fillRect/>
          </a:stretch>
        </p:blipFill>
        <p:spPr>
          <a:xfrm>
            <a:off x="3962400" y="1061967"/>
            <a:ext cx="7964154" cy="2079170"/>
          </a:xfrm>
          <a:prstGeom prst="rect">
            <a:avLst/>
          </a:prstGeom>
        </p:spPr>
      </p:pic>
    </p:spTree>
    <p:extLst>
      <p:ext uri="{BB962C8B-B14F-4D97-AF65-F5344CB8AC3E}">
        <p14:creationId xmlns:p14="http://schemas.microsoft.com/office/powerpoint/2010/main" val="371201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3"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1+#ppt_w/2"/>
                                          </p:val>
                                        </p:tav>
                                        <p:tav tm="100000">
                                          <p:val>
                                            <p:strVal val="#ppt_x"/>
                                          </p:val>
                                        </p:tav>
                                      </p:tavLst>
                                    </p:anim>
                                    <p:anim calcmode="lin" valueType="num">
                                      <p:cBhvr additive="base">
                                        <p:cTn id="20"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A6FAAF-9FD9-C650-34EA-529CE238084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78EFB22-1DCD-14FE-E794-60EBD96AB3BB}"/>
              </a:ext>
            </a:extLst>
          </p:cNvPr>
          <p:cNvSpPr>
            <a:spLocks noGrp="1"/>
          </p:cNvSpPr>
          <p:nvPr>
            <p:ph type="sldNum" sz="quarter" idx="4"/>
          </p:nvPr>
        </p:nvSpPr>
        <p:spPr/>
        <p:txBody>
          <a:bodyPr/>
          <a:lstStyle/>
          <a:p>
            <a:fld id="{933A556B-7C63-244D-9B7C-B0EA8042B330}" type="slidenum">
              <a:rPr lang="en-US" smtClean="0"/>
              <a:pPr/>
              <a:t>29</a:t>
            </a:fld>
            <a:endParaRPr lang="en-US" sz="1000" dirty="0"/>
          </a:p>
        </p:txBody>
      </p:sp>
      <p:sp>
        <p:nvSpPr>
          <p:cNvPr id="12" name="TextBox 11">
            <a:extLst>
              <a:ext uri="{FF2B5EF4-FFF2-40B4-BE49-F238E27FC236}">
                <a16:creationId xmlns:a16="http://schemas.microsoft.com/office/drawing/2014/main" id="{CEA36CA9-6EEB-EA4B-66FF-625502CFD5C0}"/>
              </a:ext>
            </a:extLst>
          </p:cNvPr>
          <p:cNvSpPr txBox="1"/>
          <p:nvPr/>
        </p:nvSpPr>
        <p:spPr>
          <a:xfrm>
            <a:off x="979055" y="415636"/>
            <a:ext cx="5966690" cy="646331"/>
          </a:xfrm>
          <a:prstGeom prst="rect">
            <a:avLst/>
          </a:prstGeom>
          <a:noFill/>
        </p:spPr>
        <p:txBody>
          <a:bodyPr wrap="square" rtlCol="0">
            <a:spAutoFit/>
          </a:bodyPr>
          <a:lstStyle/>
          <a:p>
            <a:r>
              <a:rPr lang="en-US" sz="3600" dirty="0">
                <a:latin typeface="Candara" panose="020E0502030303020204" pitchFamily="34" charset="0"/>
              </a:rPr>
              <a:t>Performance Comparison</a:t>
            </a:r>
            <a:endParaRPr lang="en-US" sz="2400" dirty="0">
              <a:latin typeface="Candara" panose="020E0502030303020204" pitchFamily="34" charset="0"/>
            </a:endParaRPr>
          </a:p>
        </p:txBody>
      </p:sp>
      <p:pic>
        <p:nvPicPr>
          <p:cNvPr id="4" name="Picture 3" descr="Table&#10;&#10;AI-generated content may be incorrect.">
            <a:extLst>
              <a:ext uri="{FF2B5EF4-FFF2-40B4-BE49-F238E27FC236}">
                <a16:creationId xmlns:a16="http://schemas.microsoft.com/office/drawing/2014/main" id="{DC1E5B00-9837-1690-4B97-BBA5F2979DA4}"/>
              </a:ext>
            </a:extLst>
          </p:cNvPr>
          <p:cNvPicPr>
            <a:picLocks noChangeAspect="1"/>
          </p:cNvPicPr>
          <p:nvPr/>
        </p:nvPicPr>
        <p:blipFill>
          <a:blip r:embed="rId2"/>
          <a:stretch>
            <a:fillRect/>
          </a:stretch>
        </p:blipFill>
        <p:spPr>
          <a:xfrm>
            <a:off x="1220053" y="2251893"/>
            <a:ext cx="10058400" cy="2877371"/>
          </a:xfrm>
          <a:prstGeom prst="rect">
            <a:avLst/>
          </a:prstGeom>
        </p:spPr>
      </p:pic>
      <p:sp>
        <p:nvSpPr>
          <p:cNvPr id="5" name="Rectangle 4">
            <a:extLst>
              <a:ext uri="{FF2B5EF4-FFF2-40B4-BE49-F238E27FC236}">
                <a16:creationId xmlns:a16="http://schemas.microsoft.com/office/drawing/2014/main" id="{A34FA66A-1F44-7E15-802C-1C7E3A5A8053}"/>
              </a:ext>
            </a:extLst>
          </p:cNvPr>
          <p:cNvSpPr/>
          <p:nvPr/>
        </p:nvSpPr>
        <p:spPr>
          <a:xfrm>
            <a:off x="1393372" y="4125686"/>
            <a:ext cx="10613571" cy="521732"/>
          </a:xfrm>
          <a:prstGeom prst="rect">
            <a:avLst/>
          </a:prstGeom>
          <a:solidFill>
            <a:schemeClr val="accent3">
              <a:alpha val="2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r"/>
            <a:r>
              <a:rPr lang="en-US" altLang="zh-CN" sz="1600" dirty="0">
                <a:solidFill>
                  <a:schemeClr val="tx1"/>
                </a:solidFill>
                <a:latin typeface="Candara" panose="020E0502030303020204" pitchFamily="34" charset="0"/>
              </a:rPr>
              <a:t>Stage-1</a:t>
            </a:r>
            <a:endParaRPr lang="en-US" sz="1600" dirty="0">
              <a:solidFill>
                <a:schemeClr val="tx1"/>
              </a:solidFill>
              <a:latin typeface="Candara" panose="020E0502030303020204" pitchFamily="34" charset="0"/>
            </a:endParaRPr>
          </a:p>
        </p:txBody>
      </p:sp>
      <p:sp>
        <p:nvSpPr>
          <p:cNvPr id="7" name="Rectangle 6">
            <a:extLst>
              <a:ext uri="{FF2B5EF4-FFF2-40B4-BE49-F238E27FC236}">
                <a16:creationId xmlns:a16="http://schemas.microsoft.com/office/drawing/2014/main" id="{CC24933B-38EE-FA3F-D6F5-0FA141380AA1}"/>
              </a:ext>
            </a:extLst>
          </p:cNvPr>
          <p:cNvSpPr/>
          <p:nvPr/>
        </p:nvSpPr>
        <p:spPr>
          <a:xfrm>
            <a:off x="1393372" y="3789011"/>
            <a:ext cx="10613571" cy="325789"/>
          </a:xfrm>
          <a:prstGeom prst="rect">
            <a:avLst/>
          </a:prstGeom>
          <a:solidFill>
            <a:schemeClr val="accent2">
              <a:alpha val="2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r"/>
            <a:r>
              <a:rPr lang="en-US" altLang="zh-CN" sz="1600" dirty="0">
                <a:solidFill>
                  <a:schemeClr val="tx1"/>
                </a:solidFill>
                <a:latin typeface="Candara" panose="020E0502030303020204" pitchFamily="34" charset="0"/>
              </a:rPr>
              <a:t>Stage-2</a:t>
            </a:r>
            <a:endParaRPr lang="en-US" sz="1600" dirty="0">
              <a:solidFill>
                <a:schemeClr val="tx1"/>
              </a:solidFill>
              <a:latin typeface="Candara" panose="020E0502030303020204" pitchFamily="34" charset="0"/>
            </a:endParaRPr>
          </a:p>
        </p:txBody>
      </p:sp>
      <p:sp>
        <p:nvSpPr>
          <p:cNvPr id="8" name="Arrow: Up 7">
            <a:extLst>
              <a:ext uri="{FF2B5EF4-FFF2-40B4-BE49-F238E27FC236}">
                <a16:creationId xmlns:a16="http://schemas.microsoft.com/office/drawing/2014/main" id="{B371417C-F86E-479D-6C27-4504F505E912}"/>
              </a:ext>
            </a:extLst>
          </p:cNvPr>
          <p:cNvSpPr/>
          <p:nvPr/>
        </p:nvSpPr>
        <p:spPr>
          <a:xfrm flipH="1">
            <a:off x="8712924" y="5140150"/>
            <a:ext cx="735876" cy="838200"/>
          </a:xfrm>
          <a:prstGeom prst="upArrow">
            <a:avLst/>
          </a:prstGeom>
          <a:solidFill>
            <a:schemeClr val="accent3"/>
          </a:solidFill>
        </p:spPr>
        <p:style>
          <a:lnRef idx="3">
            <a:schemeClr val="lt1"/>
          </a:lnRef>
          <a:fillRef idx="1">
            <a:schemeClr val="accent6"/>
          </a:fillRef>
          <a:effectRef idx="1">
            <a:schemeClr val="accent6"/>
          </a:effectRef>
          <a:fontRef idx="minor">
            <a:schemeClr val="lt1"/>
          </a:fontRef>
        </p:style>
        <p:txBody>
          <a:bodyPr rtlCol="0" anchor="ctr"/>
          <a:lstStyle/>
          <a:p>
            <a:pPr algn="ctr"/>
            <a:endParaRPr lang="en-US"/>
          </a:p>
        </p:txBody>
      </p:sp>
      <p:pic>
        <p:nvPicPr>
          <p:cNvPr id="13" name="Graphic 12" descr="Thumbs Down with solid fill">
            <a:extLst>
              <a:ext uri="{FF2B5EF4-FFF2-40B4-BE49-F238E27FC236}">
                <a16:creationId xmlns:a16="http://schemas.microsoft.com/office/drawing/2014/main" id="{43523181-6737-06AC-3E21-D7E0BA8E69E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905997" y="5072741"/>
            <a:ext cx="914400" cy="914400"/>
          </a:xfrm>
          <a:prstGeom prst="rect">
            <a:avLst/>
          </a:prstGeom>
        </p:spPr>
      </p:pic>
      <p:sp>
        <p:nvSpPr>
          <p:cNvPr id="14" name="TextBox 13">
            <a:extLst>
              <a:ext uri="{FF2B5EF4-FFF2-40B4-BE49-F238E27FC236}">
                <a16:creationId xmlns:a16="http://schemas.microsoft.com/office/drawing/2014/main" id="{CE40FA14-3C6F-F78F-809C-6F754064BB0A}"/>
              </a:ext>
            </a:extLst>
          </p:cNvPr>
          <p:cNvSpPr txBox="1"/>
          <p:nvPr/>
        </p:nvSpPr>
        <p:spPr>
          <a:xfrm>
            <a:off x="8436429" y="6117771"/>
            <a:ext cx="3184071" cy="369332"/>
          </a:xfrm>
          <a:prstGeom prst="rect">
            <a:avLst/>
          </a:prstGeom>
          <a:noFill/>
        </p:spPr>
        <p:txBody>
          <a:bodyPr wrap="square" rtlCol="0">
            <a:spAutoFit/>
          </a:bodyPr>
          <a:lstStyle/>
          <a:p>
            <a:endParaRPr lang="en-US" dirty="0"/>
          </a:p>
        </p:txBody>
      </p:sp>
      <p:sp>
        <p:nvSpPr>
          <p:cNvPr id="15" name="TextBox 14">
            <a:extLst>
              <a:ext uri="{FF2B5EF4-FFF2-40B4-BE49-F238E27FC236}">
                <a16:creationId xmlns:a16="http://schemas.microsoft.com/office/drawing/2014/main" id="{1AD2D4F2-EC96-EC82-8F3D-C9BD08ECEFC2}"/>
              </a:ext>
            </a:extLst>
          </p:cNvPr>
          <p:cNvSpPr txBox="1"/>
          <p:nvPr/>
        </p:nvSpPr>
        <p:spPr>
          <a:xfrm>
            <a:off x="9448800" y="5822840"/>
            <a:ext cx="2514600" cy="523220"/>
          </a:xfrm>
          <a:prstGeom prst="rect">
            <a:avLst/>
          </a:prstGeom>
          <a:noFill/>
        </p:spPr>
        <p:txBody>
          <a:bodyPr wrap="square" rtlCol="0">
            <a:spAutoFit/>
          </a:bodyPr>
          <a:lstStyle/>
          <a:p>
            <a:r>
              <a:rPr lang="en-US" sz="1400" dirty="0">
                <a:latin typeface="Candara" panose="020E0502030303020204" pitchFamily="34" charset="0"/>
              </a:rPr>
              <a:t>Old sparse convolution engine, </a:t>
            </a:r>
          </a:p>
          <a:p>
            <a:r>
              <a:rPr lang="en-US" sz="1400" dirty="0">
                <a:latin typeface="Candara" panose="020E0502030303020204" pitchFamily="34" charset="0"/>
              </a:rPr>
              <a:t>insufficient hardware support</a:t>
            </a:r>
          </a:p>
        </p:txBody>
      </p:sp>
      <p:sp>
        <p:nvSpPr>
          <p:cNvPr id="17" name="TextBox 16">
            <a:extLst>
              <a:ext uri="{FF2B5EF4-FFF2-40B4-BE49-F238E27FC236}">
                <a16:creationId xmlns:a16="http://schemas.microsoft.com/office/drawing/2014/main" id="{82D25365-6722-AF2F-7598-E284A7CEF901}"/>
              </a:ext>
            </a:extLst>
          </p:cNvPr>
          <p:cNvSpPr txBox="1"/>
          <p:nvPr/>
        </p:nvSpPr>
        <p:spPr>
          <a:xfrm>
            <a:off x="1393371" y="5140150"/>
            <a:ext cx="5116285" cy="369332"/>
          </a:xfrm>
          <a:prstGeom prst="rect">
            <a:avLst/>
          </a:prstGeom>
          <a:noFill/>
        </p:spPr>
        <p:txBody>
          <a:bodyPr wrap="square" rtlCol="0">
            <a:spAutoFit/>
          </a:bodyPr>
          <a:lstStyle/>
          <a:p>
            <a:r>
              <a:rPr lang="en-US" dirty="0">
                <a:latin typeface="Candara" panose="020E0502030303020204" pitchFamily="34" charset="0"/>
              </a:rPr>
              <a:t>The new sparse convolution engine will be faster!</a:t>
            </a:r>
          </a:p>
        </p:txBody>
      </p:sp>
    </p:spTree>
    <p:extLst>
      <p:ext uri="{BB962C8B-B14F-4D97-AF65-F5344CB8AC3E}">
        <p14:creationId xmlns:p14="http://schemas.microsoft.com/office/powerpoint/2010/main" val="1496317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right)">
                                      <p:cBhvr>
                                        <p:cTn id="12" dur="75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1"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8"/>
                                        </p:tgtEl>
                                      </p:cBhvr>
                                    </p:animEffect>
                                    <p:set>
                                      <p:cBhvr>
                                        <p:cTn id="22" dur="1" fill="hold">
                                          <p:stCondLst>
                                            <p:cond delay="499"/>
                                          </p:stCondLst>
                                        </p:cTn>
                                        <p:tgtEl>
                                          <p:spTgt spid="8"/>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additive="base">
                                        <p:cTn id="36" dur="500" fill="hold"/>
                                        <p:tgtEl>
                                          <p:spTgt spid="17"/>
                                        </p:tgtEl>
                                        <p:attrNameLst>
                                          <p:attrName>ppt_x</p:attrName>
                                        </p:attrNameLst>
                                      </p:cBhvr>
                                      <p:tavLst>
                                        <p:tav tm="0">
                                          <p:val>
                                            <p:strVal val="#ppt_x"/>
                                          </p:val>
                                        </p:tav>
                                        <p:tav tm="100000">
                                          <p:val>
                                            <p:strVal val="#ppt_x"/>
                                          </p:val>
                                        </p:tav>
                                      </p:tavLst>
                                    </p:anim>
                                    <p:anim calcmode="lin" valueType="num">
                                      <p:cBhvr additive="base">
                                        <p:cTn id="37"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8" grpId="1" animBg="1"/>
      <p:bldP spid="15" grpId="0"/>
      <p:bldP spid="1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8C5039-FF79-6DBB-7FB9-310548DB4AE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F604802-726A-ADED-AF12-392CCEE22A34}"/>
              </a:ext>
            </a:extLst>
          </p:cNvPr>
          <p:cNvSpPr>
            <a:spLocks noGrp="1"/>
          </p:cNvSpPr>
          <p:nvPr>
            <p:ph type="sldNum" sz="quarter" idx="4"/>
          </p:nvPr>
        </p:nvSpPr>
        <p:spPr/>
        <p:txBody>
          <a:bodyPr/>
          <a:lstStyle/>
          <a:p>
            <a:fld id="{933A556B-7C63-244D-9B7C-B0EA8042B330}" type="slidenum">
              <a:rPr lang="en-US" smtClean="0"/>
              <a:pPr/>
              <a:t>30</a:t>
            </a:fld>
            <a:endParaRPr lang="en-US" sz="1000" dirty="0"/>
          </a:p>
        </p:txBody>
      </p:sp>
      <p:sp>
        <p:nvSpPr>
          <p:cNvPr id="12" name="TextBox 11">
            <a:extLst>
              <a:ext uri="{FF2B5EF4-FFF2-40B4-BE49-F238E27FC236}">
                <a16:creationId xmlns:a16="http://schemas.microsoft.com/office/drawing/2014/main" id="{DEB49533-5D48-86DE-2AB9-CF3095A9FC1C}"/>
              </a:ext>
            </a:extLst>
          </p:cNvPr>
          <p:cNvSpPr txBox="1"/>
          <p:nvPr/>
        </p:nvSpPr>
        <p:spPr>
          <a:xfrm>
            <a:off x="979055" y="415636"/>
            <a:ext cx="5966690" cy="646331"/>
          </a:xfrm>
          <a:prstGeom prst="rect">
            <a:avLst/>
          </a:prstGeom>
          <a:noFill/>
        </p:spPr>
        <p:txBody>
          <a:bodyPr wrap="square" rtlCol="0">
            <a:spAutoFit/>
          </a:bodyPr>
          <a:lstStyle/>
          <a:p>
            <a:r>
              <a:rPr lang="en-US" sz="3600" dirty="0">
                <a:latin typeface="Candara" panose="020E0502030303020204" pitchFamily="34" charset="0"/>
              </a:rPr>
              <a:t>Performance Comparison</a:t>
            </a:r>
            <a:endParaRPr lang="en-US" sz="2400" dirty="0">
              <a:latin typeface="Candara" panose="020E0502030303020204" pitchFamily="34" charset="0"/>
            </a:endParaRPr>
          </a:p>
        </p:txBody>
      </p:sp>
      <p:pic>
        <p:nvPicPr>
          <p:cNvPr id="5" name="Picture 4" descr="Shape&#10;&#10;AI-generated content may be incorrect.">
            <a:extLst>
              <a:ext uri="{FF2B5EF4-FFF2-40B4-BE49-F238E27FC236}">
                <a16:creationId xmlns:a16="http://schemas.microsoft.com/office/drawing/2014/main" id="{CADA1473-EE83-AD0F-64DF-FFBCFC24731D}"/>
              </a:ext>
            </a:extLst>
          </p:cNvPr>
          <p:cNvPicPr>
            <a:picLocks noChangeAspect="1"/>
          </p:cNvPicPr>
          <p:nvPr/>
        </p:nvPicPr>
        <p:blipFill>
          <a:blip r:embed="rId2"/>
          <a:stretch>
            <a:fillRect/>
          </a:stretch>
        </p:blipFill>
        <p:spPr>
          <a:xfrm>
            <a:off x="2072639" y="931769"/>
            <a:ext cx="8857129" cy="5749951"/>
          </a:xfrm>
          <a:prstGeom prst="rect">
            <a:avLst/>
          </a:prstGeom>
        </p:spPr>
      </p:pic>
      <p:sp>
        <p:nvSpPr>
          <p:cNvPr id="3" name="Rectangle 2">
            <a:extLst>
              <a:ext uri="{FF2B5EF4-FFF2-40B4-BE49-F238E27FC236}">
                <a16:creationId xmlns:a16="http://schemas.microsoft.com/office/drawing/2014/main" id="{3B1E2394-268B-8B78-E28E-670824E0D818}"/>
              </a:ext>
            </a:extLst>
          </p:cNvPr>
          <p:cNvSpPr/>
          <p:nvPr/>
        </p:nvSpPr>
        <p:spPr>
          <a:xfrm>
            <a:off x="8904514" y="931769"/>
            <a:ext cx="1447800" cy="5647706"/>
          </a:xfrm>
          <a:prstGeom prst="rect">
            <a:avLst/>
          </a:prstGeom>
          <a:noFill/>
          <a:ln w="28575" cap="flat" cmpd="sng" algn="ctr">
            <a:solidFill>
              <a:srgbClr val="FF66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Tree>
    <p:extLst>
      <p:ext uri="{BB962C8B-B14F-4D97-AF65-F5344CB8AC3E}">
        <p14:creationId xmlns:p14="http://schemas.microsoft.com/office/powerpoint/2010/main" val="32269800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189211B-53FC-120B-D01E-12F2545989E5}"/>
              </a:ext>
            </a:extLst>
          </p:cNvPr>
          <p:cNvSpPr>
            <a:spLocks noGrp="1"/>
          </p:cNvSpPr>
          <p:nvPr>
            <p:ph type="sldNum" sz="quarter" idx="4"/>
          </p:nvPr>
        </p:nvSpPr>
        <p:spPr/>
        <p:txBody>
          <a:bodyPr/>
          <a:lstStyle/>
          <a:p>
            <a:fld id="{933A556B-7C63-244D-9B7C-B0EA8042B330}" type="slidenum">
              <a:rPr lang="en-US" smtClean="0"/>
              <a:pPr/>
              <a:t>31</a:t>
            </a:fld>
            <a:endParaRPr lang="en-US" sz="1000" dirty="0"/>
          </a:p>
        </p:txBody>
      </p:sp>
      <p:sp>
        <p:nvSpPr>
          <p:cNvPr id="13" name="TextBox 12">
            <a:extLst>
              <a:ext uri="{FF2B5EF4-FFF2-40B4-BE49-F238E27FC236}">
                <a16:creationId xmlns:a16="http://schemas.microsoft.com/office/drawing/2014/main" id="{C31499FB-74E9-32BA-7B79-3717193151C4}"/>
              </a:ext>
            </a:extLst>
          </p:cNvPr>
          <p:cNvSpPr txBox="1"/>
          <p:nvPr/>
        </p:nvSpPr>
        <p:spPr>
          <a:xfrm>
            <a:off x="655782" y="283092"/>
            <a:ext cx="7681394" cy="646331"/>
          </a:xfrm>
          <a:prstGeom prst="rect">
            <a:avLst/>
          </a:prstGeom>
          <a:noFill/>
        </p:spPr>
        <p:txBody>
          <a:bodyPr wrap="square" rtlCol="0">
            <a:spAutoFit/>
          </a:bodyPr>
          <a:lstStyle/>
          <a:p>
            <a:r>
              <a:rPr lang="en-US" sz="3600" dirty="0">
                <a:latin typeface="Candara" panose="020E0502030303020204" pitchFamily="34" charset="0"/>
              </a:rPr>
              <a:t>Reconstruction Accuracy—regression</a:t>
            </a:r>
          </a:p>
        </p:txBody>
      </p:sp>
      <p:grpSp>
        <p:nvGrpSpPr>
          <p:cNvPr id="7" name="Group 6">
            <a:extLst>
              <a:ext uri="{FF2B5EF4-FFF2-40B4-BE49-F238E27FC236}">
                <a16:creationId xmlns:a16="http://schemas.microsoft.com/office/drawing/2014/main" id="{9C53873F-5413-7EB8-1371-74F89ED87CB4}"/>
              </a:ext>
            </a:extLst>
          </p:cNvPr>
          <p:cNvGrpSpPr/>
          <p:nvPr/>
        </p:nvGrpSpPr>
        <p:grpSpPr>
          <a:xfrm>
            <a:off x="1752600" y="1112344"/>
            <a:ext cx="8686800" cy="5106359"/>
            <a:chOff x="1752600" y="1112344"/>
            <a:chExt cx="8686800" cy="5106359"/>
          </a:xfrm>
        </p:grpSpPr>
        <p:pic>
          <p:nvPicPr>
            <p:cNvPr id="4" name="Picture 3" descr="Chart&#10;&#10;AI-generated content may be incorrect.">
              <a:extLst>
                <a:ext uri="{FF2B5EF4-FFF2-40B4-BE49-F238E27FC236}">
                  <a16:creationId xmlns:a16="http://schemas.microsoft.com/office/drawing/2014/main" id="{898824B8-22C8-D21D-3CE0-22CF0C91133D}"/>
                </a:ext>
              </a:extLst>
            </p:cNvPr>
            <p:cNvPicPr>
              <a:picLocks noChangeAspect="1"/>
            </p:cNvPicPr>
            <p:nvPr/>
          </p:nvPicPr>
          <p:blipFill>
            <a:blip r:embed="rId2"/>
            <a:stretch>
              <a:fillRect/>
            </a:stretch>
          </p:blipFill>
          <p:spPr>
            <a:xfrm>
              <a:off x="1752600" y="1112344"/>
              <a:ext cx="8686800" cy="5106359"/>
            </a:xfrm>
            <a:prstGeom prst="rect">
              <a:avLst/>
            </a:prstGeom>
          </p:spPr>
        </p:pic>
        <p:sp>
          <p:nvSpPr>
            <p:cNvPr id="5" name="Rectangle 4">
              <a:extLst>
                <a:ext uri="{FF2B5EF4-FFF2-40B4-BE49-F238E27FC236}">
                  <a16:creationId xmlns:a16="http://schemas.microsoft.com/office/drawing/2014/main" id="{612B10F8-FC46-8372-1AC7-269BAE83A5C2}"/>
                </a:ext>
              </a:extLst>
            </p:cNvPr>
            <p:cNvSpPr/>
            <p:nvPr/>
          </p:nvSpPr>
          <p:spPr>
            <a:xfrm>
              <a:off x="3227294" y="5238974"/>
              <a:ext cx="871369" cy="225911"/>
            </a:xfrm>
            <a:prstGeom prst="rect">
              <a:avLst/>
            </a:prstGeom>
            <a:noFill/>
            <a:ln w="3810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6" name="Rectangle 5">
              <a:extLst>
                <a:ext uri="{FF2B5EF4-FFF2-40B4-BE49-F238E27FC236}">
                  <a16:creationId xmlns:a16="http://schemas.microsoft.com/office/drawing/2014/main" id="{7EFD6C05-015A-8683-C9D4-6B7E0480D76E}"/>
                </a:ext>
              </a:extLst>
            </p:cNvPr>
            <p:cNvSpPr/>
            <p:nvPr/>
          </p:nvSpPr>
          <p:spPr>
            <a:xfrm>
              <a:off x="7465807" y="5262282"/>
              <a:ext cx="871369" cy="225911"/>
            </a:xfrm>
            <a:prstGeom prst="rect">
              <a:avLst/>
            </a:prstGeom>
            <a:noFill/>
            <a:ln w="3810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grpSp>
    </p:spTree>
    <p:extLst>
      <p:ext uri="{BB962C8B-B14F-4D97-AF65-F5344CB8AC3E}">
        <p14:creationId xmlns:p14="http://schemas.microsoft.com/office/powerpoint/2010/main" val="5224020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E100A7-1150-247A-0B87-9C6FC54E12A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C6620D9-AEF6-6439-3855-D25B7E4612CA}"/>
              </a:ext>
            </a:extLst>
          </p:cNvPr>
          <p:cNvSpPr>
            <a:spLocks noGrp="1"/>
          </p:cNvSpPr>
          <p:nvPr>
            <p:ph type="sldNum" sz="quarter" idx="4"/>
          </p:nvPr>
        </p:nvSpPr>
        <p:spPr/>
        <p:txBody>
          <a:bodyPr/>
          <a:lstStyle/>
          <a:p>
            <a:fld id="{933A556B-7C63-244D-9B7C-B0EA8042B330}" type="slidenum">
              <a:rPr lang="en-US" smtClean="0"/>
              <a:pPr/>
              <a:t>32</a:t>
            </a:fld>
            <a:endParaRPr lang="en-US" sz="1000" dirty="0"/>
          </a:p>
        </p:txBody>
      </p:sp>
      <p:sp>
        <p:nvSpPr>
          <p:cNvPr id="13" name="TextBox 12">
            <a:extLst>
              <a:ext uri="{FF2B5EF4-FFF2-40B4-BE49-F238E27FC236}">
                <a16:creationId xmlns:a16="http://schemas.microsoft.com/office/drawing/2014/main" id="{85D034D5-CEA4-D7DA-ED5B-3D76093942EE}"/>
              </a:ext>
            </a:extLst>
          </p:cNvPr>
          <p:cNvSpPr txBox="1"/>
          <p:nvPr/>
        </p:nvSpPr>
        <p:spPr>
          <a:xfrm>
            <a:off x="655782" y="283092"/>
            <a:ext cx="8316096" cy="646331"/>
          </a:xfrm>
          <a:prstGeom prst="rect">
            <a:avLst/>
          </a:prstGeom>
          <a:noFill/>
        </p:spPr>
        <p:txBody>
          <a:bodyPr wrap="square" rtlCol="0">
            <a:spAutoFit/>
          </a:bodyPr>
          <a:lstStyle/>
          <a:p>
            <a:r>
              <a:rPr lang="en-US" sz="3600" dirty="0">
                <a:latin typeface="Candara" panose="020E0502030303020204" pitchFamily="34" charset="0"/>
              </a:rPr>
              <a:t>Reconstruction Accuracy—classification </a:t>
            </a:r>
            <a:endParaRPr lang="en-US" sz="2800" dirty="0">
              <a:latin typeface="Candara" panose="020E0502030303020204" pitchFamily="34" charset="0"/>
            </a:endParaRPr>
          </a:p>
        </p:txBody>
      </p:sp>
      <p:grpSp>
        <p:nvGrpSpPr>
          <p:cNvPr id="7" name="Group 6">
            <a:extLst>
              <a:ext uri="{FF2B5EF4-FFF2-40B4-BE49-F238E27FC236}">
                <a16:creationId xmlns:a16="http://schemas.microsoft.com/office/drawing/2014/main" id="{BA614940-9241-C412-0DE5-A7A367F94372}"/>
              </a:ext>
            </a:extLst>
          </p:cNvPr>
          <p:cNvGrpSpPr/>
          <p:nvPr/>
        </p:nvGrpSpPr>
        <p:grpSpPr>
          <a:xfrm>
            <a:off x="1752600" y="1293615"/>
            <a:ext cx="8686800" cy="5022980"/>
            <a:chOff x="1752600" y="1293615"/>
            <a:chExt cx="8686800" cy="5022980"/>
          </a:xfrm>
        </p:grpSpPr>
        <p:pic>
          <p:nvPicPr>
            <p:cNvPr id="4" name="Picture 3" descr="Chart, scatter chart&#10;&#10;AI-generated content may be incorrect.">
              <a:extLst>
                <a:ext uri="{FF2B5EF4-FFF2-40B4-BE49-F238E27FC236}">
                  <a16:creationId xmlns:a16="http://schemas.microsoft.com/office/drawing/2014/main" id="{307485F7-A991-9DA7-A948-29104E9B21CD}"/>
                </a:ext>
              </a:extLst>
            </p:cNvPr>
            <p:cNvPicPr>
              <a:picLocks noChangeAspect="1"/>
            </p:cNvPicPr>
            <p:nvPr/>
          </p:nvPicPr>
          <p:blipFill>
            <a:blip r:embed="rId3"/>
            <a:stretch>
              <a:fillRect/>
            </a:stretch>
          </p:blipFill>
          <p:spPr>
            <a:xfrm>
              <a:off x="1752600" y="1293615"/>
              <a:ext cx="8686800" cy="5022980"/>
            </a:xfrm>
            <a:prstGeom prst="rect">
              <a:avLst/>
            </a:prstGeom>
          </p:spPr>
        </p:pic>
        <p:sp>
          <p:nvSpPr>
            <p:cNvPr id="5" name="Rectangle 4">
              <a:extLst>
                <a:ext uri="{FF2B5EF4-FFF2-40B4-BE49-F238E27FC236}">
                  <a16:creationId xmlns:a16="http://schemas.microsoft.com/office/drawing/2014/main" id="{4422468D-C073-B6B4-1A8C-DCE150044BE1}"/>
                </a:ext>
              </a:extLst>
            </p:cNvPr>
            <p:cNvSpPr/>
            <p:nvPr/>
          </p:nvSpPr>
          <p:spPr>
            <a:xfrm>
              <a:off x="3227294" y="5346554"/>
              <a:ext cx="871369" cy="225911"/>
            </a:xfrm>
            <a:prstGeom prst="rect">
              <a:avLst/>
            </a:prstGeom>
            <a:solidFill>
              <a:srgbClr val="00B0F0">
                <a:alpha val="40000"/>
              </a:srgbClr>
            </a:solidFill>
            <a:ln w="38100"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6" name="Rectangle 5">
              <a:extLst>
                <a:ext uri="{FF2B5EF4-FFF2-40B4-BE49-F238E27FC236}">
                  <a16:creationId xmlns:a16="http://schemas.microsoft.com/office/drawing/2014/main" id="{5808C870-E9F9-7A70-6633-37B48610C041}"/>
                </a:ext>
              </a:extLst>
            </p:cNvPr>
            <p:cNvSpPr/>
            <p:nvPr/>
          </p:nvSpPr>
          <p:spPr>
            <a:xfrm>
              <a:off x="7521388" y="5364482"/>
              <a:ext cx="871369" cy="225911"/>
            </a:xfrm>
            <a:prstGeom prst="rect">
              <a:avLst/>
            </a:prstGeom>
            <a:solidFill>
              <a:srgbClr val="00B0F0">
                <a:alpha val="43000"/>
              </a:srgbClr>
            </a:solidFill>
            <a:ln w="38100"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grpSp>
    </p:spTree>
    <p:extLst>
      <p:ext uri="{BB962C8B-B14F-4D97-AF65-F5344CB8AC3E}">
        <p14:creationId xmlns:p14="http://schemas.microsoft.com/office/powerpoint/2010/main" val="30268704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A93B055-C220-1950-5325-D9B54B016DE6}"/>
              </a:ext>
            </a:extLst>
          </p:cNvPr>
          <p:cNvSpPr>
            <a:spLocks noGrp="1"/>
          </p:cNvSpPr>
          <p:nvPr>
            <p:ph type="sldNum" sz="quarter" idx="4"/>
          </p:nvPr>
        </p:nvSpPr>
        <p:spPr/>
        <p:txBody>
          <a:bodyPr/>
          <a:lstStyle/>
          <a:p>
            <a:fld id="{933A556B-7C63-244D-9B7C-B0EA8042B330}" type="slidenum">
              <a:rPr lang="en-US" smtClean="0"/>
              <a:pPr/>
              <a:t>33</a:t>
            </a:fld>
            <a:endParaRPr lang="en-US" sz="1000" dirty="0"/>
          </a:p>
        </p:txBody>
      </p:sp>
      <p:sp>
        <p:nvSpPr>
          <p:cNvPr id="7" name="TextBox 6">
            <a:extLst>
              <a:ext uri="{FF2B5EF4-FFF2-40B4-BE49-F238E27FC236}">
                <a16:creationId xmlns:a16="http://schemas.microsoft.com/office/drawing/2014/main" id="{6283D3C8-5765-5B33-FB4C-855CA0C1857F}"/>
              </a:ext>
            </a:extLst>
          </p:cNvPr>
          <p:cNvSpPr txBox="1"/>
          <p:nvPr/>
        </p:nvSpPr>
        <p:spPr>
          <a:xfrm>
            <a:off x="979055" y="415636"/>
            <a:ext cx="5966690" cy="830997"/>
          </a:xfrm>
          <a:prstGeom prst="rect">
            <a:avLst/>
          </a:prstGeom>
          <a:noFill/>
        </p:spPr>
        <p:txBody>
          <a:bodyPr wrap="square" rtlCol="0">
            <a:spAutoFit/>
          </a:bodyPr>
          <a:lstStyle/>
          <a:p>
            <a:r>
              <a:rPr lang="en-US" sz="2400" dirty="0">
                <a:latin typeface="Candara" panose="020E0502030303020204" pitchFamily="34" charset="0"/>
              </a:rPr>
              <a:t>Variable compression ratio and Throughput</a:t>
            </a:r>
          </a:p>
          <a:p>
            <a:r>
              <a:rPr lang="en-US" sz="2400" dirty="0">
                <a:latin typeface="Candara" panose="020E0502030303020204" pitchFamily="34" charset="0"/>
              </a:rPr>
              <a:t>as function of sparsity</a:t>
            </a:r>
          </a:p>
        </p:txBody>
      </p:sp>
      <p:pic>
        <p:nvPicPr>
          <p:cNvPr id="4" name="Picture 3" descr="Chart&#10;&#10;Description automatically generated">
            <a:extLst>
              <a:ext uri="{FF2B5EF4-FFF2-40B4-BE49-F238E27FC236}">
                <a16:creationId xmlns:a16="http://schemas.microsoft.com/office/drawing/2014/main" id="{91C4AFD6-31F3-910E-308C-711F06C780FC}"/>
              </a:ext>
            </a:extLst>
          </p:cNvPr>
          <p:cNvPicPr>
            <a:picLocks noChangeAspect="1"/>
          </p:cNvPicPr>
          <p:nvPr/>
        </p:nvPicPr>
        <p:blipFill>
          <a:blip r:embed="rId2"/>
          <a:stretch>
            <a:fillRect/>
          </a:stretch>
        </p:blipFill>
        <p:spPr>
          <a:xfrm>
            <a:off x="819915" y="2191599"/>
            <a:ext cx="5007393" cy="3442583"/>
          </a:xfrm>
          <a:prstGeom prst="rect">
            <a:avLst/>
          </a:prstGeom>
        </p:spPr>
      </p:pic>
      <p:pic>
        <p:nvPicPr>
          <p:cNvPr id="6" name="Picture 5" descr="Chart, bar chart, histogram&#10;&#10;Description automatically generated">
            <a:extLst>
              <a:ext uri="{FF2B5EF4-FFF2-40B4-BE49-F238E27FC236}">
                <a16:creationId xmlns:a16="http://schemas.microsoft.com/office/drawing/2014/main" id="{FE22DE01-7D35-D6FC-6C76-554C37F850AC}"/>
              </a:ext>
            </a:extLst>
          </p:cNvPr>
          <p:cNvPicPr>
            <a:picLocks noChangeAspect="1"/>
          </p:cNvPicPr>
          <p:nvPr/>
        </p:nvPicPr>
        <p:blipFill>
          <a:blip r:embed="rId3"/>
          <a:stretch>
            <a:fillRect/>
          </a:stretch>
        </p:blipFill>
        <p:spPr>
          <a:xfrm>
            <a:off x="5956458" y="1135715"/>
            <a:ext cx="5231556" cy="4586570"/>
          </a:xfrm>
          <a:prstGeom prst="rect">
            <a:avLst/>
          </a:prstGeom>
        </p:spPr>
      </p:pic>
      <p:sp>
        <p:nvSpPr>
          <p:cNvPr id="5" name="Rectangle 4">
            <a:extLst>
              <a:ext uri="{FF2B5EF4-FFF2-40B4-BE49-F238E27FC236}">
                <a16:creationId xmlns:a16="http://schemas.microsoft.com/office/drawing/2014/main" id="{92FCA6E5-D799-1240-930E-5FB7123E867D}"/>
              </a:ext>
            </a:extLst>
          </p:cNvPr>
          <p:cNvSpPr/>
          <p:nvPr/>
        </p:nvSpPr>
        <p:spPr>
          <a:xfrm>
            <a:off x="7035501" y="2191599"/>
            <a:ext cx="419548" cy="3154952"/>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02061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right)">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D50B403-6BED-CA46-2DA8-644E30BABADB}"/>
              </a:ext>
            </a:extLst>
          </p:cNvPr>
          <p:cNvSpPr>
            <a:spLocks noGrp="1"/>
          </p:cNvSpPr>
          <p:nvPr>
            <p:ph type="sldNum" sz="quarter" idx="4"/>
          </p:nvPr>
        </p:nvSpPr>
        <p:spPr/>
        <p:txBody>
          <a:bodyPr/>
          <a:lstStyle/>
          <a:p>
            <a:fld id="{933A556B-7C63-244D-9B7C-B0EA8042B330}" type="slidenum">
              <a:rPr lang="en-US" smtClean="0"/>
              <a:pPr/>
              <a:t>34</a:t>
            </a:fld>
            <a:endParaRPr lang="en-US" sz="1000" dirty="0"/>
          </a:p>
        </p:txBody>
      </p:sp>
      <p:sp>
        <p:nvSpPr>
          <p:cNvPr id="3" name="TextBox 2">
            <a:extLst>
              <a:ext uri="{FF2B5EF4-FFF2-40B4-BE49-F238E27FC236}">
                <a16:creationId xmlns:a16="http://schemas.microsoft.com/office/drawing/2014/main" id="{9250C9A1-4DB8-DDD2-16C3-5816A75B9B05}"/>
              </a:ext>
            </a:extLst>
          </p:cNvPr>
          <p:cNvSpPr txBox="1"/>
          <p:nvPr/>
        </p:nvSpPr>
        <p:spPr>
          <a:xfrm>
            <a:off x="655782" y="283092"/>
            <a:ext cx="10532232" cy="646331"/>
          </a:xfrm>
          <a:prstGeom prst="rect">
            <a:avLst/>
          </a:prstGeom>
          <a:noFill/>
        </p:spPr>
        <p:txBody>
          <a:bodyPr wrap="square" rtlCol="0">
            <a:spAutoFit/>
          </a:bodyPr>
          <a:lstStyle/>
          <a:p>
            <a:r>
              <a:rPr lang="en-US" sz="3600" dirty="0">
                <a:effectLst>
                  <a:outerShdw blurRad="38100" dist="38100" dir="2700000" algn="tl">
                    <a:srgbClr val="000000">
                      <a:alpha val="43137"/>
                    </a:srgbClr>
                  </a:outerShdw>
                </a:effectLst>
                <a:latin typeface="Candara" panose="020E0502030303020204" pitchFamily="34" charset="0"/>
              </a:rPr>
              <a:t>Newest Result of BCAE-VS on proton-proton Collision</a:t>
            </a:r>
            <a:endParaRPr lang="en-US" sz="2800" dirty="0">
              <a:effectLst>
                <a:outerShdw blurRad="38100" dist="38100" dir="2700000" algn="tl">
                  <a:srgbClr val="000000">
                    <a:alpha val="43137"/>
                  </a:srgbClr>
                </a:outerShdw>
              </a:effectLst>
              <a:latin typeface="Candara" panose="020E0502030303020204" pitchFamily="34" charset="0"/>
            </a:endParaRPr>
          </a:p>
        </p:txBody>
      </p:sp>
      <p:grpSp>
        <p:nvGrpSpPr>
          <p:cNvPr id="11" name="Group 10">
            <a:extLst>
              <a:ext uri="{FF2B5EF4-FFF2-40B4-BE49-F238E27FC236}">
                <a16:creationId xmlns:a16="http://schemas.microsoft.com/office/drawing/2014/main" id="{3447C6EB-6F59-3FB3-2D9C-382DD01FDCB5}"/>
              </a:ext>
            </a:extLst>
          </p:cNvPr>
          <p:cNvGrpSpPr>
            <a:grpSpLocks noChangeAspect="1"/>
          </p:cNvGrpSpPr>
          <p:nvPr/>
        </p:nvGrpSpPr>
        <p:grpSpPr>
          <a:xfrm>
            <a:off x="5671326" y="929423"/>
            <a:ext cx="5732931" cy="5475965"/>
            <a:chOff x="4407300" y="1269023"/>
            <a:chExt cx="5259571" cy="5023821"/>
          </a:xfrm>
        </p:grpSpPr>
        <p:pic>
          <p:nvPicPr>
            <p:cNvPr id="5" name="Picture 4" descr="Chart, scatter chart&#10;&#10;AI-generated content may be incorrect.">
              <a:extLst>
                <a:ext uri="{FF2B5EF4-FFF2-40B4-BE49-F238E27FC236}">
                  <a16:creationId xmlns:a16="http://schemas.microsoft.com/office/drawing/2014/main" id="{76440267-1CFA-6F14-5495-F7D94A2889DC}"/>
                </a:ext>
              </a:extLst>
            </p:cNvPr>
            <p:cNvPicPr>
              <a:picLocks noChangeAspect="1"/>
            </p:cNvPicPr>
            <p:nvPr/>
          </p:nvPicPr>
          <p:blipFill>
            <a:blip r:embed="rId3"/>
            <a:stretch>
              <a:fillRect/>
            </a:stretch>
          </p:blipFill>
          <p:spPr>
            <a:xfrm>
              <a:off x="4407300" y="3732524"/>
              <a:ext cx="5259571" cy="2560320"/>
            </a:xfrm>
            <a:prstGeom prst="rect">
              <a:avLst/>
            </a:prstGeom>
          </p:spPr>
        </p:pic>
        <p:pic>
          <p:nvPicPr>
            <p:cNvPr id="7" name="Picture 6" descr="Chart, scatter chart&#10;&#10;AI-generated content may be incorrect.">
              <a:extLst>
                <a:ext uri="{FF2B5EF4-FFF2-40B4-BE49-F238E27FC236}">
                  <a16:creationId xmlns:a16="http://schemas.microsoft.com/office/drawing/2014/main" id="{0B64A794-4088-C414-F488-A1B59E7F7918}"/>
                </a:ext>
              </a:extLst>
            </p:cNvPr>
            <p:cNvPicPr>
              <a:picLocks noChangeAspect="1"/>
            </p:cNvPicPr>
            <p:nvPr/>
          </p:nvPicPr>
          <p:blipFill>
            <a:blip r:embed="rId4"/>
            <a:srcRect l="1018" r="66695" b="7548"/>
            <a:stretch/>
          </p:blipFill>
          <p:spPr>
            <a:xfrm>
              <a:off x="4490858" y="1269023"/>
              <a:ext cx="2546227" cy="2367062"/>
            </a:xfrm>
            <a:prstGeom prst="rect">
              <a:avLst/>
            </a:prstGeom>
          </p:spPr>
        </p:pic>
        <p:pic>
          <p:nvPicPr>
            <p:cNvPr id="9" name="Picture 8" descr="Chart, scatter chart&#10;&#10;AI-generated content may be incorrect.">
              <a:extLst>
                <a:ext uri="{FF2B5EF4-FFF2-40B4-BE49-F238E27FC236}">
                  <a16:creationId xmlns:a16="http://schemas.microsoft.com/office/drawing/2014/main" id="{53375396-873C-016D-3F78-9F90A0BBE7B2}"/>
                </a:ext>
              </a:extLst>
            </p:cNvPr>
            <p:cNvPicPr>
              <a:picLocks noChangeAspect="1"/>
            </p:cNvPicPr>
            <p:nvPr/>
          </p:nvPicPr>
          <p:blipFill>
            <a:blip r:embed="rId4"/>
            <a:srcRect l="67712" b="7548"/>
            <a:stretch/>
          </p:blipFill>
          <p:spPr>
            <a:xfrm>
              <a:off x="7120643" y="1269023"/>
              <a:ext cx="2546227" cy="2367062"/>
            </a:xfrm>
            <a:prstGeom prst="rect">
              <a:avLst/>
            </a:prstGeom>
          </p:spPr>
        </p:pic>
      </p:grpSp>
      <mc:AlternateContent xmlns:mc="http://schemas.openxmlformats.org/markup-compatibility/2006" xmlns:a14="http://schemas.microsoft.com/office/drawing/2010/main">
        <mc:Choice Requires="a14">
          <p:graphicFrame>
            <p:nvGraphicFramePr>
              <p:cNvPr id="12" name="Table 11">
                <a:extLst>
                  <a:ext uri="{FF2B5EF4-FFF2-40B4-BE49-F238E27FC236}">
                    <a16:creationId xmlns:a16="http://schemas.microsoft.com/office/drawing/2014/main" id="{78C87D17-136F-F061-9CCC-EBEBB7225485}"/>
                  </a:ext>
                </a:extLst>
              </p:cNvPr>
              <p:cNvGraphicFramePr>
                <a:graphicFrameLocks noGrp="1"/>
              </p:cNvGraphicFramePr>
              <p:nvPr>
                <p:extLst>
                  <p:ext uri="{D42A27DB-BD31-4B8C-83A1-F6EECF244321}">
                    <p14:modId xmlns:p14="http://schemas.microsoft.com/office/powerpoint/2010/main" val="2407244438"/>
                  </p:ext>
                </p:extLst>
              </p:nvPr>
            </p:nvGraphicFramePr>
            <p:xfrm>
              <a:off x="655782" y="1118009"/>
              <a:ext cx="4792465" cy="2146112"/>
            </p:xfrm>
            <a:graphic>
              <a:graphicData uri="http://schemas.openxmlformats.org/drawingml/2006/table">
                <a:tbl>
                  <a:tblPr firstRow="1" bandRow="1">
                    <a:tableStyleId>{93296810-A885-4BE3-A3E7-6D5BEEA58F35}</a:tableStyleId>
                  </a:tblPr>
                  <a:tblGrid>
                    <a:gridCol w="1033169">
                      <a:extLst>
                        <a:ext uri="{9D8B030D-6E8A-4147-A177-3AD203B41FA5}">
                          <a16:colId xmlns:a16="http://schemas.microsoft.com/office/drawing/2014/main" val="2932851084"/>
                        </a:ext>
                      </a:extLst>
                    </a:gridCol>
                    <a:gridCol w="939824">
                      <a:extLst>
                        <a:ext uri="{9D8B030D-6E8A-4147-A177-3AD203B41FA5}">
                          <a16:colId xmlns:a16="http://schemas.microsoft.com/office/drawing/2014/main" val="2098779815"/>
                        </a:ext>
                      </a:extLst>
                    </a:gridCol>
                    <a:gridCol w="939824">
                      <a:extLst>
                        <a:ext uri="{9D8B030D-6E8A-4147-A177-3AD203B41FA5}">
                          <a16:colId xmlns:a16="http://schemas.microsoft.com/office/drawing/2014/main" val="2192002073"/>
                        </a:ext>
                      </a:extLst>
                    </a:gridCol>
                    <a:gridCol w="939824">
                      <a:extLst>
                        <a:ext uri="{9D8B030D-6E8A-4147-A177-3AD203B41FA5}">
                          <a16:colId xmlns:a16="http://schemas.microsoft.com/office/drawing/2014/main" val="4106245028"/>
                        </a:ext>
                      </a:extLst>
                    </a:gridCol>
                    <a:gridCol w="939824">
                      <a:extLst>
                        <a:ext uri="{9D8B030D-6E8A-4147-A177-3AD203B41FA5}">
                          <a16:colId xmlns:a16="http://schemas.microsoft.com/office/drawing/2014/main" val="2775535584"/>
                        </a:ext>
                      </a:extLst>
                    </a:gridCol>
                  </a:tblGrid>
                  <a:tr h="536528">
                    <a:tc>
                      <a:txBody>
                        <a:bodyPr/>
                        <a:lstStyle/>
                        <a:p>
                          <a:pPr algn="r"/>
                          <a:r>
                            <a:rPr lang="en-US" sz="1400" dirty="0">
                              <a:solidFill>
                                <a:schemeClr val="tx1"/>
                              </a:solidFill>
                              <a:latin typeface="Candara" panose="020E0502030303020204" pitchFamily="34" charset="0"/>
                            </a:rPr>
                            <a:t>type</a:t>
                          </a:r>
                        </a:p>
                      </a:txBody>
                      <a:tcPr anchor="ctr"/>
                    </a:tc>
                    <a:tc>
                      <a:txBody>
                        <a:bodyPr/>
                        <a:lstStyle/>
                        <a:p>
                          <a:pPr/>
                          <a14:m>
                            <m:oMathPara xmlns:m="http://schemas.openxmlformats.org/officeDocument/2006/math">
                              <m:oMath>
                                <m:sSub>
                                  <m:sSubPr>
                                    <m:ctrlPr>
                                      <a:rPr lang="en-US" sz="1400" dirty="0" smtClean="0">
                                        <a:solidFill>
                                          <a:schemeClr val="tx1"/>
                                        </a:solidFill>
                                        <a:latin typeface="Cambria Math" panose="02040503050406030204" pitchFamily="18" charset="0"/>
                                      </a:rPr>
                                    </m:ctrlPr>
                                  </m:sSubPr>
                                  <m:e>
                                    <m:r>
                                      <a:rPr lang="en-US" sz="1400" dirty="0" smtClean="0">
                                        <a:solidFill>
                                          <a:schemeClr val="tx1"/>
                                        </a:solidFill>
                                        <a:latin typeface="Cambria Math" panose="02040503050406030204" pitchFamily="18" charset="0"/>
                                      </a:rPr>
                                      <m:t>𝐿</m:t>
                                    </m:r>
                                  </m:e>
                                  <m:sub>
                                    <m:r>
                                      <a:rPr lang="en-US" sz="1400" b="1" dirty="0" smtClean="0">
                                        <a:solidFill>
                                          <a:schemeClr val="tx1"/>
                                        </a:solidFill>
                                        <a:latin typeface="Cambria Math" panose="02040503050406030204" pitchFamily="18" charset="0"/>
                                      </a:rPr>
                                      <m:t>𝟏</m:t>
                                    </m:r>
                                  </m:sub>
                                </m:sSub>
                              </m:oMath>
                            </m:oMathPara>
                          </a14:m>
                          <a:endParaRPr lang="en-US" sz="1400" dirty="0">
                            <a:solidFill>
                              <a:schemeClr val="tx1"/>
                            </a:solidFill>
                            <a:latin typeface="Candara" panose="020E0502030303020204" pitchFamily="34" charset="0"/>
                          </a:endParaRPr>
                        </a:p>
                      </a:txBody>
                      <a:tcPr anchor="ctr"/>
                    </a:tc>
                    <a:tc>
                      <a:txBody>
                        <a:bodyPr/>
                        <a:lstStyle/>
                        <a:p>
                          <a:r>
                            <a:rPr lang="en-US" sz="1400" dirty="0">
                              <a:solidFill>
                                <a:schemeClr val="tx1"/>
                              </a:solidFill>
                              <a:latin typeface="Candara" panose="020E0502030303020204" pitchFamily="34" charset="0"/>
                            </a:rPr>
                            <a:t>PSNR</a:t>
                          </a:r>
                        </a:p>
                      </a:txBody>
                      <a:tcPr anchor="ctr"/>
                    </a:tc>
                    <a:tc>
                      <a:txBody>
                        <a:bodyPr/>
                        <a:lstStyle/>
                        <a:p>
                          <a:r>
                            <a:rPr lang="en-US" sz="1400" dirty="0">
                              <a:solidFill>
                                <a:schemeClr val="tx1"/>
                              </a:solidFill>
                              <a:latin typeface="Candara" panose="020E0502030303020204" pitchFamily="34" charset="0"/>
                            </a:rPr>
                            <a:t>precision</a:t>
                          </a:r>
                        </a:p>
                      </a:txBody>
                      <a:tcPr anchor="ctr"/>
                    </a:tc>
                    <a:tc>
                      <a:txBody>
                        <a:bodyPr/>
                        <a:lstStyle/>
                        <a:p>
                          <a:r>
                            <a:rPr lang="en-US" sz="1400" dirty="0">
                              <a:solidFill>
                                <a:schemeClr val="tx1"/>
                              </a:solidFill>
                              <a:latin typeface="Candara" panose="020E0502030303020204" pitchFamily="34" charset="0"/>
                            </a:rPr>
                            <a:t>recall</a:t>
                          </a:r>
                        </a:p>
                      </a:txBody>
                      <a:tcPr anchor="ctr"/>
                    </a:tc>
                    <a:extLst>
                      <a:ext uri="{0D108BD9-81ED-4DB2-BD59-A6C34878D82A}">
                        <a16:rowId xmlns:a16="http://schemas.microsoft.com/office/drawing/2014/main" val="2789552141"/>
                      </a:ext>
                    </a:extLst>
                  </a:tr>
                  <a:tr h="536528">
                    <a:tc>
                      <a:txBody>
                        <a:bodyPr/>
                        <a:lstStyle/>
                        <a:p>
                          <a:pPr algn="r"/>
                          <a:r>
                            <a:rPr lang="en-US" sz="1400" dirty="0">
                              <a:latin typeface="Candara" panose="020E0502030303020204" pitchFamily="34" charset="0"/>
                            </a:rPr>
                            <a:t>Au + Au</a:t>
                          </a:r>
                        </a:p>
                      </a:txBody>
                      <a:tcPr anchor="ctr"/>
                    </a:tc>
                    <a:tc>
                      <a:txBody>
                        <a:bodyPr/>
                        <a:lstStyle/>
                        <a:p>
                          <a:pPr algn="r" fontAlgn="ctr"/>
                          <a:r>
                            <a:rPr lang="en-US" sz="1400" dirty="0">
                              <a:effectLst/>
                              <a:latin typeface="Candara" panose="020E0502030303020204" pitchFamily="34" charset="0"/>
                            </a:rPr>
                            <a:t>0.0284</a:t>
                          </a:r>
                        </a:p>
                      </a:txBody>
                      <a:tcPr anchor="ctr"/>
                    </a:tc>
                    <a:tc>
                      <a:txBody>
                        <a:bodyPr/>
                        <a:lstStyle/>
                        <a:p>
                          <a:pPr algn="r" fontAlgn="ctr"/>
                          <a:r>
                            <a:rPr lang="en-US" sz="1400" dirty="0">
                              <a:effectLst/>
                              <a:latin typeface="Candara" panose="020E0502030303020204" pitchFamily="34" charset="0"/>
                            </a:rPr>
                            <a:t>26.0</a:t>
                          </a:r>
                        </a:p>
                      </a:txBody>
                      <a:tcPr anchor="ctr"/>
                    </a:tc>
                    <a:tc>
                      <a:txBody>
                        <a:bodyPr/>
                        <a:lstStyle/>
                        <a:p>
                          <a:pPr algn="r" fontAlgn="ctr"/>
                          <a:r>
                            <a:rPr lang="en-US" sz="1400" dirty="0">
                              <a:effectLst/>
                              <a:latin typeface="Candara" panose="020E0502030303020204" pitchFamily="34" charset="0"/>
                            </a:rPr>
                            <a:t>0.996</a:t>
                          </a:r>
                        </a:p>
                      </a:txBody>
                      <a:tcPr anchor="ctr"/>
                    </a:tc>
                    <a:tc>
                      <a:txBody>
                        <a:bodyPr/>
                        <a:lstStyle/>
                        <a:p>
                          <a:pPr algn="r" fontAlgn="ctr"/>
                          <a:r>
                            <a:rPr lang="en-US" sz="1400" dirty="0">
                              <a:effectLst/>
                              <a:latin typeface="Candara" panose="020E0502030303020204" pitchFamily="34" charset="0"/>
                            </a:rPr>
                            <a:t>0.988</a:t>
                          </a:r>
                        </a:p>
                      </a:txBody>
                      <a:tcPr anchor="ctr"/>
                    </a:tc>
                    <a:extLst>
                      <a:ext uri="{0D108BD9-81ED-4DB2-BD59-A6C34878D82A}">
                        <a16:rowId xmlns:a16="http://schemas.microsoft.com/office/drawing/2014/main" val="2919442748"/>
                      </a:ext>
                    </a:extLst>
                  </a:tr>
                  <a:tr h="536528">
                    <a:tc>
                      <a:txBody>
                        <a:bodyPr/>
                        <a:lstStyle/>
                        <a:p>
                          <a:pPr algn="r"/>
                          <a:r>
                            <a:rPr lang="en-US" sz="1400" dirty="0">
                              <a:latin typeface="Candara" panose="020E0502030303020204" pitchFamily="34" charset="0"/>
                            </a:rPr>
                            <a:t>p + p</a:t>
                          </a:r>
                        </a:p>
                      </a:txBody>
                      <a:tcPr anchor="ctr"/>
                    </a:tc>
                    <a:tc>
                      <a:txBody>
                        <a:bodyPr/>
                        <a:lstStyle/>
                        <a:p>
                          <a:pPr algn="r" fontAlgn="ctr"/>
                          <a:r>
                            <a:rPr lang="en-US" sz="1400" dirty="0">
                              <a:effectLst/>
                              <a:latin typeface="Candara" panose="020E0502030303020204" pitchFamily="34" charset="0"/>
                            </a:rPr>
                            <a:t>0.0073</a:t>
                          </a:r>
                        </a:p>
                      </a:txBody>
                      <a:tcPr anchor="ctr"/>
                    </a:tc>
                    <a:tc>
                      <a:txBody>
                        <a:bodyPr/>
                        <a:lstStyle/>
                        <a:p>
                          <a:pPr algn="r" fontAlgn="ctr"/>
                          <a:r>
                            <a:rPr lang="en-US" sz="1400" dirty="0">
                              <a:effectLst/>
                              <a:latin typeface="Candara" panose="020E0502030303020204" pitchFamily="34" charset="0"/>
                            </a:rPr>
                            <a:t>28.7</a:t>
                          </a:r>
                        </a:p>
                      </a:txBody>
                      <a:tcPr anchor="ctr"/>
                    </a:tc>
                    <a:tc>
                      <a:txBody>
                        <a:bodyPr/>
                        <a:lstStyle/>
                        <a:p>
                          <a:pPr algn="r" fontAlgn="ctr"/>
                          <a:r>
                            <a:rPr lang="en-US" sz="1400" dirty="0">
                              <a:effectLst/>
                              <a:latin typeface="Candara" panose="020E0502030303020204" pitchFamily="34" charset="0"/>
                            </a:rPr>
                            <a:t>0.994</a:t>
                          </a:r>
                        </a:p>
                      </a:txBody>
                      <a:tcPr anchor="ctr"/>
                    </a:tc>
                    <a:tc>
                      <a:txBody>
                        <a:bodyPr/>
                        <a:lstStyle/>
                        <a:p>
                          <a:pPr algn="r" fontAlgn="ctr"/>
                          <a:r>
                            <a:rPr lang="en-US" sz="1400" dirty="0">
                              <a:effectLst/>
                              <a:latin typeface="Candara" panose="020E0502030303020204" pitchFamily="34" charset="0"/>
                            </a:rPr>
                            <a:t>0.985</a:t>
                          </a:r>
                        </a:p>
                      </a:txBody>
                      <a:tcPr anchor="ctr"/>
                    </a:tc>
                    <a:extLst>
                      <a:ext uri="{0D108BD9-81ED-4DB2-BD59-A6C34878D82A}">
                        <a16:rowId xmlns:a16="http://schemas.microsoft.com/office/drawing/2014/main" val="3764382679"/>
                      </a:ext>
                    </a:extLst>
                  </a:tr>
                  <a:tr h="536528">
                    <a:tc>
                      <a:txBody>
                        <a:bodyPr/>
                        <a:lstStyle/>
                        <a:p>
                          <a:pPr algn="r"/>
                          <a:r>
                            <a:rPr lang="en-US" sz="1400" dirty="0">
                              <a:latin typeface="Candara" panose="020E0502030303020204" pitchFamily="34" charset="0"/>
                            </a:rPr>
                            <a:t>p + p</a:t>
                          </a:r>
                        </a:p>
                        <a:p>
                          <a:pPr algn="r"/>
                          <a:r>
                            <a:rPr lang="en-US" sz="1400" dirty="0">
                              <a:latin typeface="Candara" panose="020E0502030303020204" pitchFamily="34" charset="0"/>
                            </a:rPr>
                            <a:t>(scaled)</a:t>
                          </a:r>
                        </a:p>
                      </a:txBody>
                      <a:tcPr anchor="ctr"/>
                    </a:tc>
                    <a:tc>
                      <a:txBody>
                        <a:bodyPr/>
                        <a:lstStyle/>
                        <a:p>
                          <a:pPr algn="r" fontAlgn="ctr"/>
                          <a:r>
                            <a:rPr lang="en-US" sz="1400" dirty="0">
                              <a:effectLst/>
                              <a:latin typeface="Candara" panose="020E0502030303020204" pitchFamily="34" charset="0"/>
                            </a:rPr>
                            <a:t>0.0329</a:t>
                          </a:r>
                        </a:p>
                      </a:txBody>
                      <a:tcPr anchor="ctr"/>
                    </a:tc>
                    <a:tc>
                      <a:txBody>
                        <a:bodyPr/>
                        <a:lstStyle/>
                        <a:p>
                          <a:pPr algn="r" fontAlgn="ctr"/>
                          <a:endParaRPr lang="en-US" sz="1400" dirty="0">
                            <a:effectLst/>
                            <a:latin typeface="Candara" panose="020E0502030303020204" pitchFamily="34" charset="0"/>
                          </a:endParaRPr>
                        </a:p>
                      </a:txBody>
                      <a:tcPr anchor="ctr"/>
                    </a:tc>
                    <a:tc>
                      <a:txBody>
                        <a:bodyPr/>
                        <a:lstStyle/>
                        <a:p>
                          <a:pPr algn="r" fontAlgn="ctr"/>
                          <a:endParaRPr lang="en-US" sz="1400" dirty="0">
                            <a:effectLst/>
                            <a:latin typeface="Candara" panose="020E0502030303020204" pitchFamily="34" charset="0"/>
                          </a:endParaRPr>
                        </a:p>
                      </a:txBody>
                      <a:tcPr anchor="ctr"/>
                    </a:tc>
                    <a:tc>
                      <a:txBody>
                        <a:bodyPr/>
                        <a:lstStyle/>
                        <a:p>
                          <a:pPr algn="r" fontAlgn="ctr"/>
                          <a:endParaRPr lang="en-US" sz="1400" dirty="0">
                            <a:effectLst/>
                            <a:latin typeface="Candara" panose="020E0502030303020204" pitchFamily="34" charset="0"/>
                          </a:endParaRPr>
                        </a:p>
                      </a:txBody>
                      <a:tcPr anchor="ctr"/>
                    </a:tc>
                    <a:extLst>
                      <a:ext uri="{0D108BD9-81ED-4DB2-BD59-A6C34878D82A}">
                        <a16:rowId xmlns:a16="http://schemas.microsoft.com/office/drawing/2014/main" val="4046536576"/>
                      </a:ext>
                    </a:extLst>
                  </a:tr>
                </a:tbl>
              </a:graphicData>
            </a:graphic>
          </p:graphicFrame>
        </mc:Choice>
        <mc:Fallback xmlns="">
          <p:graphicFrame>
            <p:nvGraphicFramePr>
              <p:cNvPr id="12" name="Table 11">
                <a:extLst>
                  <a:ext uri="{FF2B5EF4-FFF2-40B4-BE49-F238E27FC236}">
                    <a16:creationId xmlns:a16="http://schemas.microsoft.com/office/drawing/2014/main" id="{78C87D17-136F-F061-9CCC-EBEBB7225485}"/>
                  </a:ext>
                </a:extLst>
              </p:cNvPr>
              <p:cNvGraphicFramePr>
                <a:graphicFrameLocks noGrp="1"/>
              </p:cNvGraphicFramePr>
              <p:nvPr>
                <p:extLst>
                  <p:ext uri="{D42A27DB-BD31-4B8C-83A1-F6EECF244321}">
                    <p14:modId xmlns:p14="http://schemas.microsoft.com/office/powerpoint/2010/main" val="2407244438"/>
                  </p:ext>
                </p:extLst>
              </p:nvPr>
            </p:nvGraphicFramePr>
            <p:xfrm>
              <a:off x="655782" y="1118009"/>
              <a:ext cx="4792465" cy="2146112"/>
            </p:xfrm>
            <a:graphic>
              <a:graphicData uri="http://schemas.openxmlformats.org/drawingml/2006/table">
                <a:tbl>
                  <a:tblPr firstRow="1" bandRow="1">
                    <a:tableStyleId>{93296810-A885-4BE3-A3E7-6D5BEEA58F35}</a:tableStyleId>
                  </a:tblPr>
                  <a:tblGrid>
                    <a:gridCol w="1033169">
                      <a:extLst>
                        <a:ext uri="{9D8B030D-6E8A-4147-A177-3AD203B41FA5}">
                          <a16:colId xmlns:a16="http://schemas.microsoft.com/office/drawing/2014/main" val="2932851084"/>
                        </a:ext>
                      </a:extLst>
                    </a:gridCol>
                    <a:gridCol w="939824">
                      <a:extLst>
                        <a:ext uri="{9D8B030D-6E8A-4147-A177-3AD203B41FA5}">
                          <a16:colId xmlns:a16="http://schemas.microsoft.com/office/drawing/2014/main" val="2098779815"/>
                        </a:ext>
                      </a:extLst>
                    </a:gridCol>
                    <a:gridCol w="939824">
                      <a:extLst>
                        <a:ext uri="{9D8B030D-6E8A-4147-A177-3AD203B41FA5}">
                          <a16:colId xmlns:a16="http://schemas.microsoft.com/office/drawing/2014/main" val="2192002073"/>
                        </a:ext>
                      </a:extLst>
                    </a:gridCol>
                    <a:gridCol w="939824">
                      <a:extLst>
                        <a:ext uri="{9D8B030D-6E8A-4147-A177-3AD203B41FA5}">
                          <a16:colId xmlns:a16="http://schemas.microsoft.com/office/drawing/2014/main" val="4106245028"/>
                        </a:ext>
                      </a:extLst>
                    </a:gridCol>
                    <a:gridCol w="939824">
                      <a:extLst>
                        <a:ext uri="{9D8B030D-6E8A-4147-A177-3AD203B41FA5}">
                          <a16:colId xmlns:a16="http://schemas.microsoft.com/office/drawing/2014/main" val="2775535584"/>
                        </a:ext>
                      </a:extLst>
                    </a:gridCol>
                  </a:tblGrid>
                  <a:tr h="536528">
                    <a:tc>
                      <a:txBody>
                        <a:bodyPr/>
                        <a:lstStyle/>
                        <a:p>
                          <a:pPr algn="r"/>
                          <a:r>
                            <a:rPr lang="en-US" sz="1400" dirty="0">
                              <a:solidFill>
                                <a:schemeClr val="tx1"/>
                              </a:solidFill>
                              <a:latin typeface="Candara" panose="020E0502030303020204" pitchFamily="34" charset="0"/>
                            </a:rPr>
                            <a:t>type</a:t>
                          </a:r>
                        </a:p>
                      </a:txBody>
                      <a:tcPr anchor="ctr"/>
                    </a:tc>
                    <a:tc>
                      <a:txBody>
                        <a:bodyPr/>
                        <a:lstStyle/>
                        <a:p>
                          <a:endParaRPr lang="en-US"/>
                        </a:p>
                      </a:txBody>
                      <a:tcPr anchor="ctr">
                        <a:blipFill>
                          <a:blip r:embed="rId5"/>
                          <a:stretch>
                            <a:fillRect l="-111039" t="-1136" r="-303247" b="-310227"/>
                          </a:stretch>
                        </a:blipFill>
                      </a:tcPr>
                    </a:tc>
                    <a:tc>
                      <a:txBody>
                        <a:bodyPr/>
                        <a:lstStyle/>
                        <a:p>
                          <a:r>
                            <a:rPr lang="en-US" sz="1400" dirty="0">
                              <a:solidFill>
                                <a:schemeClr val="tx1"/>
                              </a:solidFill>
                              <a:latin typeface="Candara" panose="020E0502030303020204" pitchFamily="34" charset="0"/>
                            </a:rPr>
                            <a:t>PSNR</a:t>
                          </a:r>
                        </a:p>
                      </a:txBody>
                      <a:tcPr anchor="ctr"/>
                    </a:tc>
                    <a:tc>
                      <a:txBody>
                        <a:bodyPr/>
                        <a:lstStyle/>
                        <a:p>
                          <a:r>
                            <a:rPr lang="en-US" sz="1400" dirty="0">
                              <a:solidFill>
                                <a:schemeClr val="tx1"/>
                              </a:solidFill>
                              <a:latin typeface="Candara" panose="020E0502030303020204" pitchFamily="34" charset="0"/>
                            </a:rPr>
                            <a:t>precision</a:t>
                          </a:r>
                        </a:p>
                      </a:txBody>
                      <a:tcPr anchor="ctr"/>
                    </a:tc>
                    <a:tc>
                      <a:txBody>
                        <a:bodyPr/>
                        <a:lstStyle/>
                        <a:p>
                          <a:r>
                            <a:rPr lang="en-US" sz="1400" dirty="0">
                              <a:solidFill>
                                <a:schemeClr val="tx1"/>
                              </a:solidFill>
                              <a:latin typeface="Candara" panose="020E0502030303020204" pitchFamily="34" charset="0"/>
                            </a:rPr>
                            <a:t>recall</a:t>
                          </a:r>
                        </a:p>
                      </a:txBody>
                      <a:tcPr anchor="ctr"/>
                    </a:tc>
                    <a:extLst>
                      <a:ext uri="{0D108BD9-81ED-4DB2-BD59-A6C34878D82A}">
                        <a16:rowId xmlns:a16="http://schemas.microsoft.com/office/drawing/2014/main" val="2789552141"/>
                      </a:ext>
                    </a:extLst>
                  </a:tr>
                  <a:tr h="536528">
                    <a:tc>
                      <a:txBody>
                        <a:bodyPr/>
                        <a:lstStyle/>
                        <a:p>
                          <a:pPr algn="r"/>
                          <a:r>
                            <a:rPr lang="en-US" sz="1400" dirty="0">
                              <a:latin typeface="Candara" panose="020E0502030303020204" pitchFamily="34" charset="0"/>
                            </a:rPr>
                            <a:t>Au + Au</a:t>
                          </a:r>
                        </a:p>
                      </a:txBody>
                      <a:tcPr anchor="ctr"/>
                    </a:tc>
                    <a:tc>
                      <a:txBody>
                        <a:bodyPr/>
                        <a:lstStyle/>
                        <a:p>
                          <a:pPr algn="r" fontAlgn="ctr"/>
                          <a:r>
                            <a:rPr lang="en-US" sz="1400" dirty="0">
                              <a:effectLst/>
                              <a:latin typeface="Candara" panose="020E0502030303020204" pitchFamily="34" charset="0"/>
                            </a:rPr>
                            <a:t>0.0284</a:t>
                          </a:r>
                        </a:p>
                      </a:txBody>
                      <a:tcPr anchor="ctr"/>
                    </a:tc>
                    <a:tc>
                      <a:txBody>
                        <a:bodyPr/>
                        <a:lstStyle/>
                        <a:p>
                          <a:pPr algn="r" fontAlgn="ctr"/>
                          <a:r>
                            <a:rPr lang="en-US" sz="1400" dirty="0">
                              <a:effectLst/>
                              <a:latin typeface="Candara" panose="020E0502030303020204" pitchFamily="34" charset="0"/>
                            </a:rPr>
                            <a:t>26.0</a:t>
                          </a:r>
                        </a:p>
                      </a:txBody>
                      <a:tcPr anchor="ctr"/>
                    </a:tc>
                    <a:tc>
                      <a:txBody>
                        <a:bodyPr/>
                        <a:lstStyle/>
                        <a:p>
                          <a:pPr algn="r" fontAlgn="ctr"/>
                          <a:r>
                            <a:rPr lang="en-US" sz="1400" dirty="0">
                              <a:effectLst/>
                              <a:latin typeface="Candara" panose="020E0502030303020204" pitchFamily="34" charset="0"/>
                            </a:rPr>
                            <a:t>0.996</a:t>
                          </a:r>
                        </a:p>
                      </a:txBody>
                      <a:tcPr anchor="ctr"/>
                    </a:tc>
                    <a:tc>
                      <a:txBody>
                        <a:bodyPr/>
                        <a:lstStyle/>
                        <a:p>
                          <a:pPr algn="r" fontAlgn="ctr"/>
                          <a:r>
                            <a:rPr lang="en-US" sz="1400" dirty="0">
                              <a:effectLst/>
                              <a:latin typeface="Candara" panose="020E0502030303020204" pitchFamily="34" charset="0"/>
                            </a:rPr>
                            <a:t>0.988</a:t>
                          </a:r>
                        </a:p>
                      </a:txBody>
                      <a:tcPr anchor="ctr"/>
                    </a:tc>
                    <a:extLst>
                      <a:ext uri="{0D108BD9-81ED-4DB2-BD59-A6C34878D82A}">
                        <a16:rowId xmlns:a16="http://schemas.microsoft.com/office/drawing/2014/main" val="2919442748"/>
                      </a:ext>
                    </a:extLst>
                  </a:tr>
                  <a:tr h="536528">
                    <a:tc>
                      <a:txBody>
                        <a:bodyPr/>
                        <a:lstStyle/>
                        <a:p>
                          <a:pPr algn="r"/>
                          <a:r>
                            <a:rPr lang="en-US" sz="1400" dirty="0">
                              <a:latin typeface="Candara" panose="020E0502030303020204" pitchFamily="34" charset="0"/>
                            </a:rPr>
                            <a:t>p + p</a:t>
                          </a:r>
                        </a:p>
                      </a:txBody>
                      <a:tcPr anchor="ctr"/>
                    </a:tc>
                    <a:tc>
                      <a:txBody>
                        <a:bodyPr/>
                        <a:lstStyle/>
                        <a:p>
                          <a:pPr algn="r" fontAlgn="ctr"/>
                          <a:r>
                            <a:rPr lang="en-US" sz="1400" dirty="0">
                              <a:effectLst/>
                              <a:latin typeface="Candara" panose="020E0502030303020204" pitchFamily="34" charset="0"/>
                            </a:rPr>
                            <a:t>0.0073</a:t>
                          </a:r>
                        </a:p>
                      </a:txBody>
                      <a:tcPr anchor="ctr"/>
                    </a:tc>
                    <a:tc>
                      <a:txBody>
                        <a:bodyPr/>
                        <a:lstStyle/>
                        <a:p>
                          <a:pPr algn="r" fontAlgn="ctr"/>
                          <a:r>
                            <a:rPr lang="en-US" sz="1400" dirty="0">
                              <a:effectLst/>
                              <a:latin typeface="Candara" panose="020E0502030303020204" pitchFamily="34" charset="0"/>
                            </a:rPr>
                            <a:t>28.7</a:t>
                          </a:r>
                        </a:p>
                      </a:txBody>
                      <a:tcPr anchor="ctr"/>
                    </a:tc>
                    <a:tc>
                      <a:txBody>
                        <a:bodyPr/>
                        <a:lstStyle/>
                        <a:p>
                          <a:pPr algn="r" fontAlgn="ctr"/>
                          <a:r>
                            <a:rPr lang="en-US" sz="1400" dirty="0">
                              <a:effectLst/>
                              <a:latin typeface="Candara" panose="020E0502030303020204" pitchFamily="34" charset="0"/>
                            </a:rPr>
                            <a:t>0.994</a:t>
                          </a:r>
                        </a:p>
                      </a:txBody>
                      <a:tcPr anchor="ctr"/>
                    </a:tc>
                    <a:tc>
                      <a:txBody>
                        <a:bodyPr/>
                        <a:lstStyle/>
                        <a:p>
                          <a:pPr algn="r" fontAlgn="ctr"/>
                          <a:r>
                            <a:rPr lang="en-US" sz="1400" dirty="0">
                              <a:effectLst/>
                              <a:latin typeface="Candara" panose="020E0502030303020204" pitchFamily="34" charset="0"/>
                            </a:rPr>
                            <a:t>0.985</a:t>
                          </a:r>
                        </a:p>
                      </a:txBody>
                      <a:tcPr anchor="ctr"/>
                    </a:tc>
                    <a:extLst>
                      <a:ext uri="{0D108BD9-81ED-4DB2-BD59-A6C34878D82A}">
                        <a16:rowId xmlns:a16="http://schemas.microsoft.com/office/drawing/2014/main" val="3764382679"/>
                      </a:ext>
                    </a:extLst>
                  </a:tr>
                  <a:tr h="536528">
                    <a:tc>
                      <a:txBody>
                        <a:bodyPr/>
                        <a:lstStyle/>
                        <a:p>
                          <a:pPr algn="r"/>
                          <a:r>
                            <a:rPr lang="en-US" sz="1400" dirty="0">
                              <a:latin typeface="Candara" panose="020E0502030303020204" pitchFamily="34" charset="0"/>
                            </a:rPr>
                            <a:t>p + p</a:t>
                          </a:r>
                        </a:p>
                        <a:p>
                          <a:pPr algn="r"/>
                          <a:r>
                            <a:rPr lang="en-US" sz="1400" dirty="0">
                              <a:latin typeface="Candara" panose="020E0502030303020204" pitchFamily="34" charset="0"/>
                            </a:rPr>
                            <a:t>(scaled)</a:t>
                          </a:r>
                        </a:p>
                      </a:txBody>
                      <a:tcPr anchor="ctr"/>
                    </a:tc>
                    <a:tc>
                      <a:txBody>
                        <a:bodyPr/>
                        <a:lstStyle/>
                        <a:p>
                          <a:pPr algn="r" fontAlgn="ctr"/>
                          <a:r>
                            <a:rPr lang="en-US" sz="1400" dirty="0">
                              <a:effectLst/>
                              <a:latin typeface="Candara" panose="020E0502030303020204" pitchFamily="34" charset="0"/>
                            </a:rPr>
                            <a:t>0.0329</a:t>
                          </a:r>
                        </a:p>
                      </a:txBody>
                      <a:tcPr anchor="ctr"/>
                    </a:tc>
                    <a:tc>
                      <a:txBody>
                        <a:bodyPr/>
                        <a:lstStyle/>
                        <a:p>
                          <a:pPr algn="r" fontAlgn="ctr"/>
                          <a:endParaRPr lang="en-US" sz="1400" dirty="0">
                            <a:effectLst/>
                            <a:latin typeface="Candara" panose="020E0502030303020204" pitchFamily="34" charset="0"/>
                          </a:endParaRPr>
                        </a:p>
                      </a:txBody>
                      <a:tcPr anchor="ctr"/>
                    </a:tc>
                    <a:tc>
                      <a:txBody>
                        <a:bodyPr/>
                        <a:lstStyle/>
                        <a:p>
                          <a:pPr algn="r" fontAlgn="ctr"/>
                          <a:endParaRPr lang="en-US" sz="1400" dirty="0">
                            <a:effectLst/>
                            <a:latin typeface="Candara" panose="020E0502030303020204" pitchFamily="34" charset="0"/>
                          </a:endParaRPr>
                        </a:p>
                      </a:txBody>
                      <a:tcPr anchor="ctr"/>
                    </a:tc>
                    <a:tc>
                      <a:txBody>
                        <a:bodyPr/>
                        <a:lstStyle/>
                        <a:p>
                          <a:pPr algn="r" fontAlgn="ctr"/>
                          <a:endParaRPr lang="en-US" sz="1400" dirty="0">
                            <a:effectLst/>
                            <a:latin typeface="Candara" panose="020E0502030303020204" pitchFamily="34" charset="0"/>
                          </a:endParaRPr>
                        </a:p>
                      </a:txBody>
                      <a:tcPr anchor="ctr"/>
                    </a:tc>
                    <a:extLst>
                      <a:ext uri="{0D108BD9-81ED-4DB2-BD59-A6C34878D82A}">
                        <a16:rowId xmlns:a16="http://schemas.microsoft.com/office/drawing/2014/main" val="4046536576"/>
                      </a:ext>
                    </a:extLst>
                  </a:tr>
                </a:tbl>
              </a:graphicData>
            </a:graphic>
          </p:graphicFrame>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860AD074-B3EF-214A-1145-8092DFE4A0D9}"/>
                  </a:ext>
                </a:extLst>
              </p:cNvPr>
              <p:cNvSpPr txBox="1"/>
              <p:nvPr/>
            </p:nvSpPr>
            <p:spPr>
              <a:xfrm>
                <a:off x="655782" y="5391441"/>
                <a:ext cx="4792466" cy="738664"/>
              </a:xfrm>
              <a:prstGeom prst="rect">
                <a:avLst/>
              </a:prstGeom>
              <a:noFill/>
            </p:spPr>
            <p:txBody>
              <a:bodyPr wrap="square" rtlCol="0">
                <a:spAutoFit/>
              </a:bodyPr>
              <a:lstStyle/>
              <a:p>
                <a:r>
                  <a:rPr lang="en-US" sz="1400" b="0" dirty="0">
                    <a:latin typeface="Candara" panose="020E0502030303020204" pitchFamily="34" charset="0"/>
                  </a:rPr>
                  <a:t>When comparing </a:t>
                </a:r>
                <a14:m>
                  <m:oMath xmlns:m="http://schemas.openxmlformats.org/officeDocument/2006/math">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𝐿</m:t>
                        </m:r>
                      </m:e>
                      <m:sub>
                        <m:r>
                          <a:rPr lang="en-US" sz="1400" b="0" i="1" smtClean="0">
                            <a:latin typeface="Cambria Math" panose="02040503050406030204" pitchFamily="18" charset="0"/>
                          </a:rPr>
                          <m:t>1</m:t>
                        </m:r>
                      </m:sub>
                    </m:sSub>
                  </m:oMath>
                </a14:m>
                <a:r>
                  <a:rPr lang="en-US" sz="1400" dirty="0">
                    <a:latin typeface="Candara" panose="020E0502030303020204" pitchFamily="34" charset="0"/>
                  </a:rPr>
                  <a:t> and compression ratio, the number should be scaled by ratio of occupancy of the two datasets (0.108 / 0.024 = 4.5).</a:t>
                </a:r>
              </a:p>
            </p:txBody>
          </p:sp>
        </mc:Choice>
        <mc:Fallback xmlns="">
          <p:sp>
            <p:nvSpPr>
              <p:cNvPr id="14" name="TextBox 13">
                <a:extLst>
                  <a:ext uri="{FF2B5EF4-FFF2-40B4-BE49-F238E27FC236}">
                    <a16:creationId xmlns:a16="http://schemas.microsoft.com/office/drawing/2014/main" id="{860AD074-B3EF-214A-1145-8092DFE4A0D9}"/>
                  </a:ext>
                </a:extLst>
              </p:cNvPr>
              <p:cNvSpPr txBox="1">
                <a:spLocks noRot="1" noChangeAspect="1" noMove="1" noResize="1" noEditPoints="1" noAdjustHandles="1" noChangeArrowheads="1" noChangeShapeType="1" noTextEdit="1"/>
              </p:cNvSpPr>
              <p:nvPr/>
            </p:nvSpPr>
            <p:spPr>
              <a:xfrm>
                <a:off x="655782" y="5391441"/>
                <a:ext cx="4792466" cy="738664"/>
              </a:xfrm>
              <a:prstGeom prst="rect">
                <a:avLst/>
              </a:prstGeom>
              <a:blipFill>
                <a:blip r:embed="rId6"/>
                <a:stretch>
                  <a:fillRect l="-382" t="-820" b="-7377"/>
                </a:stretch>
              </a:blipFill>
            </p:spPr>
            <p:txBody>
              <a:bodyPr/>
              <a:lstStyle/>
              <a:p>
                <a:r>
                  <a:rPr lang="en-US">
                    <a:noFill/>
                  </a:rPr>
                  <a:t> </a:t>
                </a:r>
              </a:p>
            </p:txBody>
          </p:sp>
        </mc:Fallback>
      </mc:AlternateContent>
      <p:graphicFrame>
        <p:nvGraphicFramePr>
          <p:cNvPr id="17" name="Table 16">
            <a:extLst>
              <a:ext uri="{FF2B5EF4-FFF2-40B4-BE49-F238E27FC236}">
                <a16:creationId xmlns:a16="http://schemas.microsoft.com/office/drawing/2014/main" id="{CF2AAC82-E7D6-282C-292F-F2E10B94B034}"/>
              </a:ext>
            </a:extLst>
          </p:cNvPr>
          <p:cNvGraphicFramePr>
            <a:graphicFrameLocks noGrp="1"/>
          </p:cNvGraphicFramePr>
          <p:nvPr>
            <p:extLst>
              <p:ext uri="{D42A27DB-BD31-4B8C-83A1-F6EECF244321}">
                <p14:modId xmlns:p14="http://schemas.microsoft.com/office/powerpoint/2010/main" val="4007890006"/>
              </p:ext>
            </p:extLst>
          </p:nvPr>
        </p:nvGraphicFramePr>
        <p:xfrm>
          <a:off x="655782" y="3264121"/>
          <a:ext cx="4799300" cy="2146116"/>
        </p:xfrm>
        <a:graphic>
          <a:graphicData uri="http://schemas.openxmlformats.org/drawingml/2006/table">
            <a:tbl>
              <a:tblPr firstRow="1" bandRow="1">
                <a:tableStyleId>{93296810-A885-4BE3-A3E7-6D5BEEA58F35}</a:tableStyleId>
              </a:tblPr>
              <a:tblGrid>
                <a:gridCol w="1033169">
                  <a:extLst>
                    <a:ext uri="{9D8B030D-6E8A-4147-A177-3AD203B41FA5}">
                      <a16:colId xmlns:a16="http://schemas.microsoft.com/office/drawing/2014/main" val="90788500"/>
                    </a:ext>
                  </a:extLst>
                </a:gridCol>
                <a:gridCol w="1366481">
                  <a:extLst>
                    <a:ext uri="{9D8B030D-6E8A-4147-A177-3AD203B41FA5}">
                      <a16:colId xmlns:a16="http://schemas.microsoft.com/office/drawing/2014/main" val="2516314312"/>
                    </a:ext>
                  </a:extLst>
                </a:gridCol>
                <a:gridCol w="1199825">
                  <a:extLst>
                    <a:ext uri="{9D8B030D-6E8A-4147-A177-3AD203B41FA5}">
                      <a16:colId xmlns:a16="http://schemas.microsoft.com/office/drawing/2014/main" val="1136280340"/>
                    </a:ext>
                  </a:extLst>
                </a:gridCol>
                <a:gridCol w="1199825">
                  <a:extLst>
                    <a:ext uri="{9D8B030D-6E8A-4147-A177-3AD203B41FA5}">
                      <a16:colId xmlns:a16="http://schemas.microsoft.com/office/drawing/2014/main" val="4200184378"/>
                    </a:ext>
                  </a:extLst>
                </a:gridCol>
              </a:tblGrid>
              <a:tr h="536529">
                <a:tc>
                  <a:txBody>
                    <a:bodyPr/>
                    <a:lstStyle/>
                    <a:p>
                      <a:pPr algn="r"/>
                      <a:r>
                        <a:rPr lang="en-US" sz="1400" dirty="0">
                          <a:solidFill>
                            <a:schemeClr val="tx1"/>
                          </a:solidFill>
                          <a:latin typeface="Candara" panose="020E0502030303020204" pitchFamily="34" charset="0"/>
                        </a:rPr>
                        <a:t>type</a:t>
                      </a:r>
                    </a:p>
                  </a:txBody>
                  <a:tcPr anchor="ctr"/>
                </a:tc>
                <a:tc>
                  <a:txBody>
                    <a:bodyPr/>
                    <a:lstStyle/>
                    <a:p>
                      <a:r>
                        <a:rPr lang="en-US" sz="1400" dirty="0">
                          <a:solidFill>
                            <a:schemeClr val="tx1"/>
                          </a:solidFill>
                          <a:latin typeface="Candara" panose="020E0502030303020204" pitchFamily="34" charset="0"/>
                        </a:rPr>
                        <a:t>Retention </a:t>
                      </a:r>
                    </a:p>
                    <a:p>
                      <a:r>
                        <a:rPr lang="en-US" sz="1400" dirty="0">
                          <a:solidFill>
                            <a:schemeClr val="tx1"/>
                          </a:solidFill>
                          <a:latin typeface="Candara" panose="020E0502030303020204" pitchFamily="34" charset="0"/>
                        </a:rPr>
                        <a:t>ratio</a:t>
                      </a:r>
                    </a:p>
                  </a:txBody>
                  <a:tcPr anchor="ctr"/>
                </a:tc>
                <a:tc>
                  <a:txBody>
                    <a:bodyPr/>
                    <a:lstStyle/>
                    <a:p>
                      <a:r>
                        <a:rPr lang="en-US" sz="1400" dirty="0">
                          <a:solidFill>
                            <a:schemeClr val="tx1"/>
                          </a:solidFill>
                          <a:latin typeface="Candara" panose="020E0502030303020204" pitchFamily="34" charset="0"/>
                        </a:rPr>
                        <a:t>occupancy</a:t>
                      </a:r>
                    </a:p>
                  </a:txBody>
                  <a:tcPr anchor="ctr"/>
                </a:tc>
                <a:tc>
                  <a:txBody>
                    <a:bodyPr/>
                    <a:lstStyle/>
                    <a:p>
                      <a:r>
                        <a:rPr lang="en-US" sz="1400" dirty="0">
                          <a:solidFill>
                            <a:schemeClr val="tx1"/>
                          </a:solidFill>
                          <a:latin typeface="Candara" panose="020E0502030303020204" pitchFamily="34" charset="0"/>
                        </a:rPr>
                        <a:t>Compression </a:t>
                      </a:r>
                    </a:p>
                    <a:p>
                      <a:r>
                        <a:rPr lang="en-US" sz="1400" dirty="0">
                          <a:solidFill>
                            <a:schemeClr val="tx1"/>
                          </a:solidFill>
                          <a:latin typeface="Candara" panose="020E0502030303020204" pitchFamily="34" charset="0"/>
                        </a:rPr>
                        <a:t>ratio</a:t>
                      </a:r>
                    </a:p>
                  </a:txBody>
                  <a:tcPr anchor="ctr"/>
                </a:tc>
                <a:extLst>
                  <a:ext uri="{0D108BD9-81ED-4DB2-BD59-A6C34878D82A}">
                    <a16:rowId xmlns:a16="http://schemas.microsoft.com/office/drawing/2014/main" val="2473732637"/>
                  </a:ext>
                </a:extLst>
              </a:tr>
              <a:tr h="536529">
                <a:tc>
                  <a:txBody>
                    <a:bodyPr/>
                    <a:lstStyle/>
                    <a:p>
                      <a:pPr algn="r"/>
                      <a:r>
                        <a:rPr lang="en-US" sz="1400" dirty="0">
                          <a:latin typeface="Candara" panose="020E0502030303020204" pitchFamily="34" charset="0"/>
                        </a:rPr>
                        <a:t>Au + Au</a:t>
                      </a:r>
                    </a:p>
                  </a:txBody>
                  <a:tcPr anchor="ctr"/>
                </a:tc>
                <a:tc>
                  <a:txBody>
                    <a:bodyPr/>
                    <a:lstStyle/>
                    <a:p>
                      <a:pPr algn="r"/>
                      <a:r>
                        <a:rPr lang="en-US" sz="1400" dirty="0">
                          <a:latin typeface="Candara" panose="020E0502030303020204" pitchFamily="34" charset="0"/>
                        </a:rPr>
                        <a:t>0.133</a:t>
                      </a:r>
                    </a:p>
                  </a:txBody>
                  <a:tcPr anchor="ctr"/>
                </a:tc>
                <a:tc>
                  <a:txBody>
                    <a:bodyPr/>
                    <a:lstStyle/>
                    <a:p>
                      <a:pPr algn="r" fontAlgn="ctr"/>
                      <a:r>
                        <a:rPr lang="en-US" sz="1400" dirty="0">
                          <a:effectLst/>
                          <a:latin typeface="Candara" panose="020E0502030303020204" pitchFamily="34" charset="0"/>
                        </a:rPr>
                        <a:t>0.108</a:t>
                      </a:r>
                    </a:p>
                  </a:txBody>
                  <a:tcPr anchor="ctr"/>
                </a:tc>
                <a:tc>
                  <a:txBody>
                    <a:bodyPr/>
                    <a:lstStyle/>
                    <a:p>
                      <a:pPr algn="r" fontAlgn="ctr"/>
                      <a:r>
                        <a:rPr lang="en-US" sz="1400" dirty="0">
                          <a:effectLst/>
                          <a:latin typeface="Candara" panose="020E0502030303020204" pitchFamily="34" charset="0"/>
                        </a:rPr>
                        <a:t>34</a:t>
                      </a:r>
                    </a:p>
                  </a:txBody>
                  <a:tcPr anchor="ctr"/>
                </a:tc>
                <a:extLst>
                  <a:ext uri="{0D108BD9-81ED-4DB2-BD59-A6C34878D82A}">
                    <a16:rowId xmlns:a16="http://schemas.microsoft.com/office/drawing/2014/main" val="3303137831"/>
                  </a:ext>
                </a:extLst>
              </a:tr>
              <a:tr h="536529">
                <a:tc>
                  <a:txBody>
                    <a:bodyPr/>
                    <a:lstStyle/>
                    <a:p>
                      <a:pPr algn="r"/>
                      <a:r>
                        <a:rPr lang="en-US" sz="1400" dirty="0">
                          <a:latin typeface="Candara" panose="020E0502030303020204" pitchFamily="34" charset="0"/>
                        </a:rPr>
                        <a:t>p + p</a:t>
                      </a:r>
                    </a:p>
                  </a:txBody>
                  <a:tcPr anchor="ctr"/>
                </a:tc>
                <a:tc>
                  <a:txBody>
                    <a:bodyPr/>
                    <a:lstStyle/>
                    <a:p>
                      <a:pPr algn="r"/>
                      <a:r>
                        <a:rPr lang="en-US" sz="1400" b="0" kern="1200" dirty="0">
                          <a:solidFill>
                            <a:schemeClr val="dk1"/>
                          </a:solidFill>
                          <a:effectLst/>
                          <a:latin typeface="Candara" panose="020E0502030303020204" pitchFamily="34" charset="0"/>
                        </a:rPr>
                        <a:t>0.109</a:t>
                      </a:r>
                      <a:endParaRPr lang="en-US" sz="1400" dirty="0">
                        <a:latin typeface="Candara" panose="020E0502030303020204" pitchFamily="34" charset="0"/>
                      </a:endParaRPr>
                    </a:p>
                  </a:txBody>
                  <a:tcPr anchor="ctr"/>
                </a:tc>
                <a:tc>
                  <a:txBody>
                    <a:bodyPr/>
                    <a:lstStyle/>
                    <a:p>
                      <a:pPr algn="r" fontAlgn="ctr"/>
                      <a:r>
                        <a:rPr lang="en-US" sz="1400" dirty="0">
                          <a:effectLst/>
                          <a:latin typeface="Candara" panose="020E0502030303020204" pitchFamily="34" charset="0"/>
                        </a:rPr>
                        <a:t>0.024</a:t>
                      </a:r>
                    </a:p>
                  </a:txBody>
                  <a:tcPr anchor="ctr"/>
                </a:tc>
                <a:tc>
                  <a:txBody>
                    <a:bodyPr/>
                    <a:lstStyle/>
                    <a:p>
                      <a:pPr algn="r" fontAlgn="ctr"/>
                      <a:r>
                        <a:rPr lang="en-US" sz="1400" dirty="0">
                          <a:effectLst/>
                          <a:latin typeface="Candara" panose="020E0502030303020204" pitchFamily="34" charset="0"/>
                        </a:rPr>
                        <a:t>185</a:t>
                      </a:r>
                    </a:p>
                  </a:txBody>
                  <a:tcPr anchor="ctr"/>
                </a:tc>
                <a:extLst>
                  <a:ext uri="{0D108BD9-81ED-4DB2-BD59-A6C34878D82A}">
                    <a16:rowId xmlns:a16="http://schemas.microsoft.com/office/drawing/2014/main" val="3232782166"/>
                  </a:ext>
                </a:extLst>
              </a:tr>
              <a:tr h="536529">
                <a:tc>
                  <a:txBody>
                    <a:bodyPr/>
                    <a:lstStyle/>
                    <a:p>
                      <a:pPr algn="r"/>
                      <a:r>
                        <a:rPr lang="en-US" sz="1400" dirty="0">
                          <a:latin typeface="Candara" panose="020E0502030303020204" pitchFamily="34" charset="0"/>
                        </a:rPr>
                        <a:t>p + p</a:t>
                      </a:r>
                    </a:p>
                    <a:p>
                      <a:pPr algn="r"/>
                      <a:r>
                        <a:rPr lang="en-US" sz="1400" dirty="0">
                          <a:latin typeface="Candara" panose="020E0502030303020204" pitchFamily="34" charset="0"/>
                        </a:rPr>
                        <a:t>(scaled)</a:t>
                      </a:r>
                    </a:p>
                  </a:txBody>
                  <a:tcPr anchor="ctr"/>
                </a:tc>
                <a:tc>
                  <a:txBody>
                    <a:bodyPr/>
                    <a:lstStyle/>
                    <a:p>
                      <a:pPr algn="r"/>
                      <a:endParaRPr lang="en-US" sz="1400" dirty="0">
                        <a:latin typeface="Candara" panose="020E0502030303020204" pitchFamily="34" charset="0"/>
                      </a:endParaRPr>
                    </a:p>
                  </a:txBody>
                  <a:tcPr anchor="ctr"/>
                </a:tc>
                <a:tc>
                  <a:txBody>
                    <a:bodyPr/>
                    <a:lstStyle/>
                    <a:p>
                      <a:pPr algn="r" fontAlgn="ctr"/>
                      <a:endParaRPr lang="en-US" sz="1400" dirty="0">
                        <a:effectLst/>
                        <a:latin typeface="Candara" panose="020E0502030303020204" pitchFamily="34" charset="0"/>
                      </a:endParaRPr>
                    </a:p>
                  </a:txBody>
                  <a:tcPr anchor="ctr"/>
                </a:tc>
                <a:tc>
                  <a:txBody>
                    <a:bodyPr/>
                    <a:lstStyle/>
                    <a:p>
                      <a:pPr algn="r" fontAlgn="ctr"/>
                      <a:r>
                        <a:rPr lang="en-US" sz="1400" dirty="0">
                          <a:effectLst/>
                          <a:latin typeface="Candara" panose="020E0502030303020204" pitchFamily="34" charset="0"/>
                        </a:rPr>
                        <a:t>152</a:t>
                      </a:r>
                    </a:p>
                  </a:txBody>
                  <a:tcPr anchor="ctr"/>
                </a:tc>
                <a:extLst>
                  <a:ext uri="{0D108BD9-81ED-4DB2-BD59-A6C34878D82A}">
                    <a16:rowId xmlns:a16="http://schemas.microsoft.com/office/drawing/2014/main" val="3725610764"/>
                  </a:ext>
                </a:extLst>
              </a:tr>
            </a:tbl>
          </a:graphicData>
        </a:graphic>
      </p:graphicFrame>
    </p:spTree>
    <p:extLst>
      <p:ext uri="{BB962C8B-B14F-4D97-AF65-F5344CB8AC3E}">
        <p14:creationId xmlns:p14="http://schemas.microsoft.com/office/powerpoint/2010/main" val="12130591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91AF722-FF3B-7828-B278-CAF5B12D9649}"/>
              </a:ext>
            </a:extLst>
          </p:cNvPr>
          <p:cNvSpPr>
            <a:spLocks noGrp="1"/>
          </p:cNvSpPr>
          <p:nvPr>
            <p:ph type="sldNum" sz="quarter" idx="4"/>
          </p:nvPr>
        </p:nvSpPr>
        <p:spPr/>
        <p:txBody>
          <a:bodyPr/>
          <a:lstStyle/>
          <a:p>
            <a:fld id="{933A556B-7C63-244D-9B7C-B0EA8042B330}" type="slidenum">
              <a:rPr lang="en-US" smtClean="0"/>
              <a:pPr/>
              <a:t>35</a:t>
            </a:fld>
            <a:endParaRPr lang="en-US" dirty="0"/>
          </a:p>
        </p:txBody>
      </p:sp>
      <p:sp>
        <p:nvSpPr>
          <p:cNvPr id="3" name="Title 2">
            <a:extLst>
              <a:ext uri="{FF2B5EF4-FFF2-40B4-BE49-F238E27FC236}">
                <a16:creationId xmlns:a16="http://schemas.microsoft.com/office/drawing/2014/main" id="{6F023FF7-D2D9-124F-16A5-E37F33DEE4AF}"/>
              </a:ext>
            </a:extLst>
          </p:cNvPr>
          <p:cNvSpPr>
            <a:spLocks noGrp="1"/>
          </p:cNvSpPr>
          <p:nvPr>
            <p:ph type="ctrTitle"/>
          </p:nvPr>
        </p:nvSpPr>
        <p:spPr/>
        <p:txBody>
          <a:bodyPr/>
          <a:lstStyle/>
          <a:p>
            <a:pPr algn="ctr"/>
            <a:r>
              <a:rPr lang="en-US" dirty="0"/>
              <a:t>Thank you!</a:t>
            </a:r>
          </a:p>
        </p:txBody>
      </p:sp>
    </p:spTree>
    <p:extLst>
      <p:ext uri="{BB962C8B-B14F-4D97-AF65-F5344CB8AC3E}">
        <p14:creationId xmlns:p14="http://schemas.microsoft.com/office/powerpoint/2010/main" val="2186402783"/>
      </p:ext>
    </p:extLst>
  </p:cSld>
  <p:clrMapOvr>
    <a:masterClrMapping/>
  </p:clrMapOvr>
</p:sld>
</file>

<file path=ppt/theme/theme1.xml><?xml version="1.0" encoding="utf-8"?>
<a:theme xmlns:a="http://schemas.openxmlformats.org/drawingml/2006/main" name="BNL">
  <a:themeElements>
    <a:clrScheme name="BNL Color Palette">
      <a:dk1>
        <a:srgbClr val="000000"/>
      </a:dk1>
      <a:lt1>
        <a:srgbClr val="FFFFFF"/>
      </a:lt1>
      <a:dk2>
        <a:srgbClr val="000000"/>
      </a:dk2>
      <a:lt2>
        <a:srgbClr val="FFFFFF"/>
      </a:lt2>
      <a:accent1>
        <a:srgbClr val="105C78"/>
      </a:accent1>
      <a:accent2>
        <a:srgbClr val="00ADDC"/>
      </a:accent2>
      <a:accent3>
        <a:srgbClr val="B2D33B"/>
      </a:accent3>
      <a:accent4>
        <a:srgbClr val="F68B1F"/>
      </a:accent4>
      <a:accent5>
        <a:srgbClr val="B72467"/>
      </a:accent5>
      <a:accent6>
        <a:srgbClr val="FFCD34"/>
      </a:accent6>
      <a:hlink>
        <a:srgbClr val="4881C3"/>
      </a:hlink>
      <a:folHlink>
        <a:srgbClr val="51499E"/>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NL_PPT_Template_2021_Widescreen_Compressed_060121" id="{12E83E08-87E0-F644-89EB-87DEB220AE0B}" vid="{EBE5DD67-AF26-1345-A97E-9F8C3AF25A6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89561e60-dc75-4c28-a1c9-2e8d8870196b}" enabled="0" method="" siteId="{89561e60-dc75-4c28-a1c9-2e8d8870196b}" removed="1"/>
</clbl:labelList>
</file>

<file path=docProps/app.xml><?xml version="1.0" encoding="utf-8"?>
<Properties xmlns="http://schemas.openxmlformats.org/officeDocument/2006/extended-properties" xmlns:vt="http://schemas.openxmlformats.org/officeDocument/2006/docPropsVTypes">
  <Template>BNL_PPT_Template</Template>
  <TotalTime>2934</TotalTime>
  <Words>913</Words>
  <Application>Microsoft Office PowerPoint</Application>
  <PresentationFormat>Widescreen</PresentationFormat>
  <Paragraphs>174</Paragraphs>
  <Slides>35</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35</vt:i4>
      </vt:variant>
    </vt:vector>
  </HeadingPairs>
  <TitlesOfParts>
    <vt:vector size="40" baseType="lpstr">
      <vt:lpstr>Arial</vt:lpstr>
      <vt:lpstr>Calibri</vt:lpstr>
      <vt:lpstr>Cambria Math</vt:lpstr>
      <vt:lpstr>Candara</vt:lpstr>
      <vt:lpstr>BNL</vt:lpstr>
      <vt:lpstr>Neural Compression for sPHENIX TPC Data</vt:lpstr>
      <vt:lpstr>The sPHENIX Experiment</vt:lpstr>
      <vt:lpstr>Detector model at sPHENIX</vt:lpstr>
      <vt:lpstr>Time projection Chamber (TPC)</vt:lpstr>
      <vt:lpstr>PowerPoint Presentation</vt:lpstr>
      <vt:lpstr>TPC Data</vt:lpstr>
      <vt:lpstr>PowerPoint Presentation</vt:lpstr>
      <vt:lpstr>PowerPoint Presentation</vt:lpstr>
      <vt:lpstr>PowerPoint Presentation</vt:lpstr>
      <vt:lpstr>Neural Compression, stage 1</vt:lpstr>
      <vt:lpstr>PowerPoint Presentation</vt:lpstr>
      <vt:lpstr>PowerPoint Presentation</vt:lpstr>
      <vt:lpstr>PowerPoint Presentation</vt:lpstr>
      <vt:lpstr>PowerPoint Presentation</vt:lpstr>
      <vt:lpstr>PowerPoint Presentation</vt:lpstr>
      <vt:lpstr>PowerPoint Presentation</vt:lpstr>
      <vt:lpstr>Neural Compression, stage 2</vt:lpstr>
      <vt:lpstr>Use 2D Convolution to make BCAE Faster</vt:lpstr>
      <vt:lpstr>Throughput comparison two computing modes</vt:lpstr>
      <vt:lpstr>Throughput comparison two computing modes</vt:lpstr>
      <vt:lpstr>Throughput comparison two computing modes</vt:lpstr>
      <vt:lpstr>Performance comparison</vt:lpstr>
      <vt:lpstr>Neural Compression, stage 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subject/>
  <dc:creator>懿 黄</dc:creator>
  <cp:keywords/>
  <dc:description/>
  <cp:lastModifiedBy>Huang, Yi</cp:lastModifiedBy>
  <cp:revision>11</cp:revision>
  <dcterms:created xsi:type="dcterms:W3CDTF">2023-10-25T17:58:10Z</dcterms:created>
  <dcterms:modified xsi:type="dcterms:W3CDTF">2026-10-22T12:32:05Z</dcterms:modified>
  <cp:category/>
</cp:coreProperties>
</file>