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9" r:id="rId2"/>
    <p:sldId id="260" r:id="rId3"/>
    <p:sldId id="263" r:id="rId4"/>
    <p:sldId id="264" r:id="rId5"/>
    <p:sldId id="265" r:id="rId6"/>
    <p:sldId id="266" r:id="rId7"/>
    <p:sldId id="256" r:id="rId8"/>
    <p:sldId id="257" r:id="rId9"/>
    <p:sldId id="258" r:id="rId10"/>
    <p:sldId id="261" r:id="rId11"/>
    <p:sldId id="262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9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F9A4-1B15-4526-B747-4F38D64191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79-89C7-45CE-9683-7790F061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3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F9A4-1B15-4526-B747-4F38D64191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79-89C7-45CE-9683-7790F061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5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F9A4-1B15-4526-B747-4F38D64191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79-89C7-45CE-9683-7790F061915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178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F9A4-1B15-4526-B747-4F38D64191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79-89C7-45CE-9683-7790F061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34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F9A4-1B15-4526-B747-4F38D64191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79-89C7-45CE-9683-7790F061915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502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F9A4-1B15-4526-B747-4F38D64191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79-89C7-45CE-9683-7790F061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5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F9A4-1B15-4526-B747-4F38D64191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79-89C7-45CE-9683-7790F061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56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F9A4-1B15-4526-B747-4F38D64191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79-89C7-45CE-9683-7790F061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F9A4-1B15-4526-B747-4F38D64191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79-89C7-45CE-9683-7790F061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5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F9A4-1B15-4526-B747-4F38D64191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79-89C7-45CE-9683-7790F061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9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F9A4-1B15-4526-B747-4F38D64191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79-89C7-45CE-9683-7790F061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F9A4-1B15-4526-B747-4F38D64191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79-89C7-45CE-9683-7790F061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F9A4-1B15-4526-B747-4F38D64191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79-89C7-45CE-9683-7790F061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F9A4-1B15-4526-B747-4F38D64191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79-89C7-45CE-9683-7790F061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3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F9A4-1B15-4526-B747-4F38D64191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79-89C7-45CE-9683-7790F061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2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3679-89C7-45CE-9683-7790F06191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F9A4-1B15-4526-B747-4F38D64191FC}" type="datetimeFigureOut">
              <a:rPr lang="en-US" smtClean="0"/>
              <a:t>6/2/2026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1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F9A4-1B15-4526-B747-4F38D64191FC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8B3679-89C7-45CE-9683-7790F061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0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132D4-4933-B48D-5923-43478539C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PHGarfield  0.9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1EB53-9836-A8B9-7CE8-C761575AF1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T.K. Hemmick</a:t>
            </a:r>
          </a:p>
        </p:txBody>
      </p:sp>
    </p:spTree>
    <p:extLst>
      <p:ext uri="{BB962C8B-B14F-4D97-AF65-F5344CB8AC3E}">
        <p14:creationId xmlns:p14="http://schemas.microsoft.com/office/powerpoint/2010/main" val="295948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51A50-0BA7-AF31-12A1-1B06EE113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659" y="626289"/>
            <a:ext cx="4111980" cy="60387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060C61-9071-81BF-2216-A5C6E700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233" t="40126" r="30024" b="38411"/>
          <a:stretch>
            <a:fillRect/>
          </a:stretch>
        </p:blipFill>
        <p:spPr>
          <a:xfrm>
            <a:off x="7080307" y="626289"/>
            <a:ext cx="3766658" cy="3145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E57698-D67B-CE0E-D61A-523E40F05B0B}"/>
              </a:ext>
            </a:extLst>
          </p:cNvPr>
          <p:cNvSpPr txBox="1"/>
          <p:nvPr/>
        </p:nvSpPr>
        <p:spPr>
          <a:xfrm>
            <a:off x="1914605" y="102230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10AB1-80A1-F554-0454-4E6190EF9150}"/>
              </a:ext>
            </a:extLst>
          </p:cNvPr>
          <p:cNvSpPr txBox="1"/>
          <p:nvPr/>
        </p:nvSpPr>
        <p:spPr>
          <a:xfrm>
            <a:off x="1865669" y="560409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20761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152870-9C55-B87E-3A56-37C91D947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147" y="1036099"/>
            <a:ext cx="3638374" cy="52296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D63592-10ED-78F4-BBCD-B6619BF45A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791" t="44486" r="30358" b="35382"/>
          <a:stretch>
            <a:fillRect/>
          </a:stretch>
        </p:blipFill>
        <p:spPr>
          <a:xfrm>
            <a:off x="7013195" y="1677798"/>
            <a:ext cx="3750679" cy="27935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EBD65D-4321-FB68-AF1C-75343324DCB1}"/>
              </a:ext>
            </a:extLst>
          </p:cNvPr>
          <p:cNvSpPr txBox="1"/>
          <p:nvPr/>
        </p:nvSpPr>
        <p:spPr>
          <a:xfrm>
            <a:off x="1864271" y="115653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8324B-E42B-B391-0930-B95599077611}"/>
              </a:ext>
            </a:extLst>
          </p:cNvPr>
          <p:cNvSpPr txBox="1"/>
          <p:nvPr/>
        </p:nvSpPr>
        <p:spPr>
          <a:xfrm>
            <a:off x="1815335" y="573832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402860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E10E6-1E69-6C23-539D-F70E4BFD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92092"/>
          </a:xfrm>
        </p:spPr>
        <p:txBody>
          <a:bodyPr/>
          <a:lstStyle/>
          <a:p>
            <a:r>
              <a:rPr lang="en-US" dirty="0"/>
              <a:t>What else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DF6EF-88AF-B29F-33E9-89AE3714F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0" y="3759395"/>
            <a:ext cx="7992557" cy="300293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Space charge creates an E-field and can also go in Garfield!</a:t>
            </a:r>
          </a:p>
          <a:p>
            <a:r>
              <a:rPr lang="en-US" dirty="0"/>
              <a:t>Ross has the “</a:t>
            </a:r>
            <a:r>
              <a:rPr lang="en-US" dirty="0" err="1"/>
              <a:t>Rossiger</a:t>
            </a:r>
            <a:r>
              <a:rPr lang="en-US" dirty="0"/>
              <a:t>” machinery to go from a detailed S.C. to E-field.</a:t>
            </a:r>
          </a:p>
          <a:p>
            <a:r>
              <a:rPr lang="en-US" dirty="0"/>
              <a:t>The basic concept is this:</a:t>
            </a:r>
          </a:p>
          <a:p>
            <a:pPr lvl="1"/>
            <a:r>
              <a:rPr lang="en-US" dirty="0"/>
              <a:t>Corrections are “correct” when the RDCA distributions are zero &amp; flat.</a:t>
            </a:r>
          </a:p>
          <a:p>
            <a:pPr lvl="1"/>
            <a:r>
              <a:rPr lang="en-US" dirty="0"/>
              <a:t>We can devise “amplifiable” contributions:</a:t>
            </a:r>
          </a:p>
          <a:p>
            <a:pPr lvl="2"/>
            <a:r>
              <a:rPr lang="en-US" dirty="0"/>
              <a:t>Scale SC field up or down by a multiplicative factor.</a:t>
            </a:r>
          </a:p>
          <a:p>
            <a:pPr lvl="2"/>
            <a:r>
              <a:rPr lang="en-US" dirty="0"/>
              <a:t>Scale Drift Velocity up or down by a multiplicative factor.</a:t>
            </a:r>
          </a:p>
          <a:p>
            <a:pPr lvl="2"/>
            <a:r>
              <a:rPr lang="en-US" dirty="0"/>
              <a:t>We’ve got to right when the RDCA shows that a helix fit hits the beam spot.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83A68-0C77-22DC-7E89-7CEFF61535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436" t="53578"/>
          <a:stretch>
            <a:fillRect/>
          </a:stretch>
        </p:blipFill>
        <p:spPr>
          <a:xfrm>
            <a:off x="260058" y="868261"/>
            <a:ext cx="5293453" cy="281063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838509-1A8D-7C73-D5F9-0B0297A8B423}"/>
              </a:ext>
            </a:extLst>
          </p:cNvPr>
          <p:cNvCxnSpPr/>
          <p:nvPr/>
        </p:nvCxnSpPr>
        <p:spPr>
          <a:xfrm flipV="1">
            <a:off x="1719744" y="562063"/>
            <a:ext cx="0" cy="503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54060A-6B5B-C6C4-4481-BBEFDE26E1D2}"/>
              </a:ext>
            </a:extLst>
          </p:cNvPr>
          <p:cNvCxnSpPr/>
          <p:nvPr/>
        </p:nvCxnSpPr>
        <p:spPr>
          <a:xfrm flipV="1">
            <a:off x="643157" y="1033244"/>
            <a:ext cx="0" cy="503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6409CA-B3AA-C7A3-E497-672CC6B11821}"/>
              </a:ext>
            </a:extLst>
          </p:cNvPr>
          <p:cNvCxnSpPr/>
          <p:nvPr/>
        </p:nvCxnSpPr>
        <p:spPr>
          <a:xfrm flipV="1">
            <a:off x="5271083" y="2062293"/>
            <a:ext cx="0" cy="503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E96648-C6EF-672C-6FDA-E2CC545F37D7}"/>
              </a:ext>
            </a:extLst>
          </p:cNvPr>
          <p:cNvCxnSpPr/>
          <p:nvPr/>
        </p:nvCxnSpPr>
        <p:spPr>
          <a:xfrm flipV="1">
            <a:off x="2969703" y="2688671"/>
            <a:ext cx="0" cy="503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4818301-5D50-EFCF-D2BA-DA681ED947B0}"/>
              </a:ext>
            </a:extLst>
          </p:cNvPr>
          <p:cNvSpPr/>
          <p:nvPr/>
        </p:nvSpPr>
        <p:spPr>
          <a:xfrm>
            <a:off x="2147582" y="1921079"/>
            <a:ext cx="1505824" cy="1119930"/>
          </a:xfrm>
          <a:custGeom>
            <a:avLst/>
            <a:gdLst>
              <a:gd name="csX0" fmla="*/ 0 w 1505824"/>
              <a:gd name="csY0" fmla="*/ 0 h 1119930"/>
              <a:gd name="csX1" fmla="*/ 369115 w 1505824"/>
              <a:gd name="csY1" fmla="*/ 247475 h 1119930"/>
              <a:gd name="csX2" fmla="*/ 784370 w 1505824"/>
              <a:gd name="csY2" fmla="*/ 528506 h 1119930"/>
              <a:gd name="csX3" fmla="*/ 1069596 w 1505824"/>
              <a:gd name="csY3" fmla="*/ 746620 h 1119930"/>
              <a:gd name="csX4" fmla="*/ 1375794 w 1505824"/>
              <a:gd name="csY4" fmla="*/ 998290 h 1119930"/>
              <a:gd name="csX5" fmla="*/ 1505824 w 1505824"/>
              <a:gd name="csY5" fmla="*/ 1119930 h 11199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505824" h="1119930">
                <a:moveTo>
                  <a:pt x="0" y="0"/>
                </a:moveTo>
                <a:lnTo>
                  <a:pt x="369115" y="247475"/>
                </a:lnTo>
                <a:cubicBezTo>
                  <a:pt x="499843" y="335559"/>
                  <a:pt x="667623" y="445315"/>
                  <a:pt x="784370" y="528506"/>
                </a:cubicBezTo>
                <a:cubicBezTo>
                  <a:pt x="901117" y="611697"/>
                  <a:pt x="971025" y="668323"/>
                  <a:pt x="1069596" y="746620"/>
                </a:cubicBezTo>
                <a:cubicBezTo>
                  <a:pt x="1168167" y="824917"/>
                  <a:pt x="1303089" y="936072"/>
                  <a:pt x="1375794" y="998290"/>
                </a:cubicBezTo>
                <a:cubicBezTo>
                  <a:pt x="1448499" y="1060508"/>
                  <a:pt x="1477161" y="1090219"/>
                  <a:pt x="1505824" y="111993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F2BDA7-9974-328C-D462-A217C0C81E30}"/>
              </a:ext>
            </a:extLst>
          </p:cNvPr>
          <p:cNvSpPr txBox="1"/>
          <p:nvPr/>
        </p:nvSpPr>
        <p:spPr>
          <a:xfrm>
            <a:off x="3653406" y="937848"/>
            <a:ext cx="18567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Modules make a “pillar” of IBF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3B6A7-7116-FA63-A667-112403C9CB49}"/>
              </a:ext>
            </a:extLst>
          </p:cNvPr>
          <p:cNvSpPr txBox="1"/>
          <p:nvPr/>
        </p:nvSpPr>
        <p:spPr>
          <a:xfrm>
            <a:off x="318783" y="2730346"/>
            <a:ext cx="15309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Dead Stripes cut “holes” in the pillars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624D7B-623B-F37C-FB7E-91EF342A2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872" y="904815"/>
            <a:ext cx="4894979" cy="27534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632061-436B-E140-FEFB-054B7CF4C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7237" y="90102"/>
            <a:ext cx="2367839" cy="183097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84F1FB-09D3-3D83-3470-2DC56E20654B}"/>
              </a:ext>
            </a:extLst>
          </p:cNvPr>
          <p:cNvSpPr txBox="1"/>
          <p:nvPr/>
        </p:nvSpPr>
        <p:spPr>
          <a:xfrm>
            <a:off x="8775702" y="4303747"/>
            <a:ext cx="3246966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 Gain variations lead to pillar-by-pillar distortions.</a:t>
            </a:r>
          </a:p>
          <a:p>
            <a:endParaRPr lang="en-US" dirty="0"/>
          </a:p>
          <a:p>
            <a:r>
              <a:rPr lang="en-US" dirty="0"/>
              <a:t>Are these correlated with Mariia’s observation that the module edge distortions are not all the same?</a:t>
            </a:r>
          </a:p>
        </p:txBody>
      </p:sp>
    </p:spTree>
    <p:extLst>
      <p:ext uri="{BB962C8B-B14F-4D97-AF65-F5344CB8AC3E}">
        <p14:creationId xmlns:p14="http://schemas.microsoft.com/office/powerpoint/2010/main" val="2241786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1061-E2A6-2612-F19F-B00C1412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38231"/>
          </a:xfrm>
        </p:spPr>
        <p:txBody>
          <a:bodyPr/>
          <a:lstStyle/>
          <a:p>
            <a:r>
              <a:rPr lang="en-US" dirty="0"/>
              <a:t>Other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E1D59-A6F9-F451-F835-8AE57049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04" y="1543785"/>
            <a:ext cx="9183925" cy="4873793"/>
          </a:xfrm>
        </p:spPr>
        <p:txBody>
          <a:bodyPr>
            <a:normAutofit/>
          </a:bodyPr>
          <a:lstStyle/>
          <a:p>
            <a:r>
              <a:rPr lang="en-US" dirty="0"/>
              <a:t>CDB needs an update.</a:t>
            </a:r>
          </a:p>
          <a:p>
            <a:r>
              <a:rPr lang="en-US" dirty="0"/>
              <a:t>Presently it only allows for ideal module placement.</a:t>
            </a:r>
          </a:p>
          <a:p>
            <a:r>
              <a:rPr lang="en-US" dirty="0"/>
              <a:t>It needs to have survey data</a:t>
            </a:r>
          </a:p>
          <a:p>
            <a:pPr lvl="1"/>
            <a:r>
              <a:rPr lang="en-US" dirty="0"/>
              <a:t>And ideal…</a:t>
            </a:r>
          </a:p>
          <a:p>
            <a:pPr lvl="1"/>
            <a:r>
              <a:rPr lang="en-US" dirty="0"/>
              <a:t>And real…</a:t>
            </a:r>
          </a:p>
          <a:p>
            <a:r>
              <a:rPr lang="en-US" dirty="0"/>
              <a:t>The future of the </a:t>
            </a:r>
            <a:r>
              <a:rPr lang="en-US" dirty="0" err="1"/>
              <a:t>PolyLines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My preference is that we USE THEM as drift alleys and be done with it.</a:t>
            </a:r>
          </a:p>
          <a:p>
            <a:pPr lvl="1"/>
            <a:r>
              <a:rPr lang="en-US" dirty="0"/>
              <a:t>It is also possible to form “Distortion Maps” from these.</a:t>
            </a:r>
          </a:p>
          <a:p>
            <a:pPr lvl="2"/>
            <a:r>
              <a:rPr lang="en-US" dirty="0"/>
              <a:t>Distortion map = difference between naïve and true.</a:t>
            </a:r>
          </a:p>
          <a:p>
            <a:pPr lvl="2"/>
            <a:r>
              <a:rPr lang="en-US" dirty="0"/>
              <a:t>But if we TUNE the naïve is the calculation still OK?</a:t>
            </a:r>
          </a:p>
          <a:p>
            <a:pPr lvl="2"/>
            <a:r>
              <a:rPr lang="en-US" dirty="0"/>
              <a:t>If we align detectors with uncorrected data is it still OK?</a:t>
            </a:r>
          </a:p>
          <a:p>
            <a:pPr lvl="2"/>
            <a:r>
              <a:rPr lang="en-US" dirty="0"/>
              <a:t>Is it all circular thinking?????</a:t>
            </a:r>
          </a:p>
        </p:txBody>
      </p:sp>
      <p:pic>
        <p:nvPicPr>
          <p:cNvPr id="1026" name="Picture 2" descr="Circular Thinking Cartoons and Comics - funny pictures from CartoonStock">
            <a:extLst>
              <a:ext uri="{FF2B5EF4-FFF2-40B4-BE49-F238E27FC236}">
                <a16:creationId xmlns:a16="http://schemas.microsoft.com/office/drawing/2014/main" id="{8F4D42C3-DFCE-C8FE-F8A5-FA31551CD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378" y="81924"/>
            <a:ext cx="3945775" cy="44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7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2CB1-B163-93D2-46C5-4279C7ED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67593"/>
          </a:xfrm>
        </p:spPr>
        <p:txBody>
          <a:bodyPr/>
          <a:lstStyle/>
          <a:p>
            <a:r>
              <a:rPr lang="en-US" dirty="0"/>
              <a:t>Basic concept behind PHGarfield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6130E-483A-0A27-B15C-CAE0D45DD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16" y="3603072"/>
            <a:ext cx="9343316" cy="3254928"/>
          </a:xfrm>
        </p:spPr>
        <p:txBody>
          <a:bodyPr>
            <a:normAutofit/>
          </a:bodyPr>
          <a:lstStyle/>
          <a:p>
            <a:r>
              <a:rPr lang="en-US" sz="1600" dirty="0"/>
              <a:t>Static distortions have become a focus of ongoing tracking studies.</a:t>
            </a:r>
          </a:p>
          <a:p>
            <a:r>
              <a:rPr lang="en-US" sz="1600" dirty="0"/>
              <a:t>Indications from Mariia have shown that distortions N/S are not the same.</a:t>
            </a:r>
          </a:p>
          <a:p>
            <a:r>
              <a:rPr lang="en-US" sz="1600" dirty="0"/>
              <a:t>Historical reconstruction of the field survey shows a strong asymmetry (maybe)</a:t>
            </a:r>
          </a:p>
          <a:p>
            <a:r>
              <a:rPr lang="en-US" sz="1600" dirty="0"/>
              <a:t>Current work on the RDCA (do the track circles hit the origin) shows N/S asymmetry.</a:t>
            </a:r>
          </a:p>
          <a:p>
            <a:endParaRPr lang="en-US" sz="1600" dirty="0"/>
          </a:p>
          <a:p>
            <a:r>
              <a:rPr lang="en-US" sz="1600" dirty="0"/>
              <a:t>Concept:</a:t>
            </a:r>
          </a:p>
          <a:p>
            <a:pPr lvl="1"/>
            <a:r>
              <a:rPr lang="en-US" sz="1400" dirty="0"/>
              <a:t>Embed Garfield into sPHENIX libraries to use it as a field tool.</a:t>
            </a:r>
          </a:p>
          <a:p>
            <a:pPr lvl="1"/>
            <a:r>
              <a:rPr lang="en-US" sz="1400" dirty="0"/>
              <a:t>Start with pad locations and follow “reverse field lines” toward CM.</a:t>
            </a:r>
          </a:p>
          <a:p>
            <a:pPr lvl="1"/>
            <a:r>
              <a:rPr lang="en-US" sz="1400" dirty="0"/>
              <a:t>Straightforward distortions come from following the line backwards!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59D35-A09E-62C0-0677-C2025BC2B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40" y="656439"/>
            <a:ext cx="3981241" cy="2724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CE191C-2000-2C0B-C177-4648A46E0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601" y="656439"/>
            <a:ext cx="4432092" cy="2724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557E46-6E4E-C3B4-48BD-787D7CB80B64}"/>
              </a:ext>
            </a:extLst>
          </p:cNvPr>
          <p:cNvSpPr txBox="1"/>
          <p:nvPr/>
        </p:nvSpPr>
        <p:spPr>
          <a:xfrm>
            <a:off x="9781563" y="1543574"/>
            <a:ext cx="180363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Are we really off by 200 mm?</a:t>
            </a:r>
          </a:p>
        </p:txBody>
      </p:sp>
    </p:spTree>
    <p:extLst>
      <p:ext uri="{BB962C8B-B14F-4D97-AF65-F5344CB8AC3E}">
        <p14:creationId xmlns:p14="http://schemas.microsoft.com/office/powerpoint/2010/main" val="100258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900E-D624-CD3B-163D-C9C3AA59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04675"/>
          </a:xfrm>
        </p:spPr>
        <p:txBody>
          <a:bodyPr/>
          <a:lstStyle/>
          <a:p>
            <a:r>
              <a:rPr lang="en-US" dirty="0"/>
              <a:t>PHGarfield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A08452-30FE-E6E8-1856-ABEA25AB22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578" y="4606659"/>
                <a:ext cx="6063220" cy="2156132"/>
              </a:xfr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Garfield runs based on a “gas file”</a:t>
                </a:r>
              </a:p>
              <a:p>
                <a:pPr lvl="1"/>
                <a:r>
                  <a:rPr lang="en-US" dirty="0"/>
                  <a:t>Tabulates electron drift parameters wrt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∢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𝑏𝑒𝑡𝑤𝑒𝑒𝑛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Will propagate electrons for you.</a:t>
                </a:r>
              </a:p>
              <a:p>
                <a:pPr lvl="1"/>
                <a:r>
                  <a:rPr lang="en-US" dirty="0"/>
                  <a:t>Our process:</a:t>
                </a:r>
              </a:p>
              <a:p>
                <a:pPr lvl="2"/>
                <a:r>
                  <a:rPr lang="en-US" dirty="0"/>
                  <a:t>Start at the pad plane,</a:t>
                </a:r>
              </a:p>
              <a:p>
                <a:pPr lvl="2"/>
                <a:r>
                  <a:rPr lang="en-US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Step toward CM following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A08452-30FE-E6E8-1856-ABEA25AB22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578" y="4606659"/>
                <a:ext cx="6063220" cy="2156132"/>
              </a:xfrm>
              <a:blipFill>
                <a:blip r:embed="rId2"/>
                <a:stretch>
                  <a:fillRect t="-25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2250ED6-7FEC-2640-8187-CEF8382AE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14" y="646003"/>
            <a:ext cx="11287387" cy="38420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3F39172C-D82E-CCCB-DA1A-E61087DBE094}"/>
              </a:ext>
            </a:extLst>
          </p:cNvPr>
          <p:cNvSpPr/>
          <p:nvPr/>
        </p:nvSpPr>
        <p:spPr>
          <a:xfrm>
            <a:off x="6358854" y="3120705"/>
            <a:ext cx="197141" cy="3082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7B9D33-B8E2-021E-5E6A-3C649091EA37}"/>
              </a:ext>
            </a:extLst>
          </p:cNvPr>
          <p:cNvSpPr txBox="1"/>
          <p:nvPr/>
        </p:nvSpPr>
        <p:spPr>
          <a:xfrm>
            <a:off x="6628700" y="3090186"/>
            <a:ext cx="206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TPC Pad Locations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B9B65331-6761-5D20-10D8-4D54367B65A0}"/>
              </a:ext>
            </a:extLst>
          </p:cNvPr>
          <p:cNvSpPr/>
          <p:nvPr/>
        </p:nvSpPr>
        <p:spPr>
          <a:xfrm>
            <a:off x="9707459" y="3535987"/>
            <a:ext cx="197141" cy="308295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F79FCE-2FEC-C418-5CFA-F0F1BDA27879}"/>
              </a:ext>
            </a:extLst>
          </p:cNvPr>
          <p:cNvSpPr txBox="1"/>
          <p:nvPr/>
        </p:nvSpPr>
        <p:spPr>
          <a:xfrm>
            <a:off x="9977305" y="350546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Garfield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EE3A234B-252E-7D60-6628-6C4D3CF97105}"/>
              </a:ext>
            </a:extLst>
          </p:cNvPr>
          <p:cNvCxnSpPr/>
          <p:nvPr/>
        </p:nvCxnSpPr>
        <p:spPr>
          <a:xfrm flipV="1">
            <a:off x="7147420" y="3208789"/>
            <a:ext cx="3183622" cy="29667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532172C-D003-1444-7118-816354F78300}"/>
              </a:ext>
            </a:extLst>
          </p:cNvPr>
          <p:cNvSpPr txBox="1"/>
          <p:nvPr/>
        </p:nvSpPr>
        <p:spPr>
          <a:xfrm>
            <a:off x="10339846" y="2892212"/>
            <a:ext cx="101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sPHENIX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B-field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2E345A6-26D5-91B9-00FA-22F4A2C72A83}"/>
              </a:ext>
            </a:extLst>
          </p:cNvPr>
          <p:cNvSpPr/>
          <p:nvPr/>
        </p:nvSpPr>
        <p:spPr>
          <a:xfrm>
            <a:off x="10219778" y="3984824"/>
            <a:ext cx="197141" cy="415201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5815CF-8238-71DC-0D92-FD47E175D7BE}"/>
              </a:ext>
            </a:extLst>
          </p:cNvPr>
          <p:cNvSpPr txBox="1"/>
          <p:nvPr/>
        </p:nvSpPr>
        <p:spPr>
          <a:xfrm>
            <a:off x="10448890" y="3996762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Garfield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D5D954-5610-2F1D-FB8C-D2E5B11CA9D6}"/>
              </a:ext>
            </a:extLst>
          </p:cNvPr>
          <p:cNvSpPr txBox="1"/>
          <p:nvPr/>
        </p:nvSpPr>
        <p:spPr>
          <a:xfrm>
            <a:off x="6803472" y="2061648"/>
            <a:ext cx="116410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Graphics!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8EA295-7A05-A93E-B3E9-D20F87C7F975}"/>
              </a:ext>
            </a:extLst>
          </p:cNvPr>
          <p:cNvCxnSpPr/>
          <p:nvPr/>
        </p:nvCxnSpPr>
        <p:spPr>
          <a:xfrm flipH="1">
            <a:off x="5452844" y="2244055"/>
            <a:ext cx="1346433" cy="32297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1D84222-22BB-8C58-2B33-CCCD78DD7996}"/>
              </a:ext>
            </a:extLst>
          </p:cNvPr>
          <p:cNvSpPr txBox="1">
            <a:spLocks/>
          </p:cNvSpPr>
          <p:nvPr/>
        </p:nvSpPr>
        <p:spPr>
          <a:xfrm>
            <a:off x="6358854" y="4598080"/>
            <a:ext cx="5729682" cy="21561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Gas file calculation is SLOOOWWW…</a:t>
            </a:r>
          </a:p>
          <a:p>
            <a:r>
              <a:rPr lang="en-US" dirty="0"/>
              <a:t>Electron drift if FAST!</a:t>
            </a:r>
          </a:p>
          <a:p>
            <a:r>
              <a:rPr lang="en-US" dirty="0"/>
              <a:t>Strategy:</a:t>
            </a:r>
          </a:p>
          <a:p>
            <a:pPr lvl="1"/>
            <a:r>
              <a:rPr lang="en-US" dirty="0"/>
              <a:t>Pre-calculate the full grid of gas files.</a:t>
            </a:r>
          </a:p>
          <a:p>
            <a:pPr lvl="1"/>
            <a:r>
              <a:rPr lang="en-US" dirty="0"/>
              <a:t>Read the gas files in and use them for fast tracking.</a:t>
            </a:r>
          </a:p>
        </p:txBody>
      </p:sp>
    </p:spTree>
    <p:extLst>
      <p:ext uri="{BB962C8B-B14F-4D97-AF65-F5344CB8AC3E}">
        <p14:creationId xmlns:p14="http://schemas.microsoft.com/office/powerpoint/2010/main" val="31526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9E81-6D4F-335B-D9B8-4F8649AE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21453"/>
          </a:xfrm>
        </p:spPr>
        <p:txBody>
          <a:bodyPr/>
          <a:lstStyle/>
          <a:p>
            <a:r>
              <a:rPr lang="en-US" dirty="0"/>
              <a:t>GasModel.cc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08685-8F76-55E6-A03A-4BC69E92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78" y="792760"/>
            <a:ext cx="5366934" cy="2257071"/>
          </a:xfrm>
        </p:spPr>
        <p:txBody>
          <a:bodyPr>
            <a:normAutofit/>
          </a:bodyPr>
          <a:lstStyle/>
          <a:p>
            <a:r>
              <a:rPr lang="en-US" dirty="0"/>
              <a:t>Compiles to an executable.</a:t>
            </a:r>
          </a:p>
          <a:p>
            <a:r>
              <a:rPr lang="en-US" dirty="0"/>
              <a:t>Send many jobs to the condor queue:</a:t>
            </a:r>
          </a:p>
          <a:p>
            <a:pPr lvl="1"/>
            <a:r>
              <a:rPr lang="en-US" dirty="0"/>
              <a:t>Current map:</a:t>
            </a:r>
          </a:p>
          <a:p>
            <a:pPr lvl="2"/>
            <a:r>
              <a:rPr lang="en-US" dirty="0"/>
              <a:t>1x E;  50x B;  50x Angle</a:t>
            </a:r>
          </a:p>
          <a:p>
            <a:pPr lvl="2"/>
            <a:r>
              <a:rPr lang="en-US" dirty="0"/>
              <a:t>Send to 50 condor queues</a:t>
            </a:r>
          </a:p>
          <a:p>
            <a:pPr lvl="2"/>
            <a:r>
              <a:rPr lang="en-US" dirty="0"/>
              <a:t>6 hours per job (we easily can go much finer)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FAB52F-BB05-A9E1-1EB3-9935BBF3D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950" y="27264"/>
            <a:ext cx="3909202" cy="6803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F6A688B1-FB1B-4D18-8CB2-88807FF4AB2F}"/>
              </a:ext>
            </a:extLst>
          </p:cNvPr>
          <p:cNvSpPr/>
          <p:nvPr/>
        </p:nvSpPr>
        <p:spPr>
          <a:xfrm>
            <a:off x="7675927" y="1699194"/>
            <a:ext cx="440422" cy="30573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2AF24AB9-31DB-14A3-682E-8E80F26CE70B}"/>
              </a:ext>
            </a:extLst>
          </p:cNvPr>
          <p:cNvSpPr/>
          <p:nvPr/>
        </p:nvSpPr>
        <p:spPr>
          <a:xfrm>
            <a:off x="7671731" y="5012422"/>
            <a:ext cx="440423" cy="157713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38608-7ED7-13C9-0708-C941F1F5E9DB}"/>
              </a:ext>
            </a:extLst>
          </p:cNvPr>
          <p:cNvSpPr txBox="1"/>
          <p:nvPr/>
        </p:nvSpPr>
        <p:spPr>
          <a:xfrm rot="16200000">
            <a:off x="5996111" y="3043209"/>
            <a:ext cx="28745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Grid specs for a single job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DD8AB-A39B-0074-86E9-792A8238BD99}"/>
              </a:ext>
            </a:extLst>
          </p:cNvPr>
          <p:cNvSpPr txBox="1"/>
          <p:nvPr/>
        </p:nvSpPr>
        <p:spPr>
          <a:xfrm rot="16200000">
            <a:off x="6653343" y="5616321"/>
            <a:ext cx="166744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Calculate Grid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717C58-F209-4C70-14FB-FB2FB7A6C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744" y="170695"/>
            <a:ext cx="3106138" cy="11491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ECBA32-9750-29EC-8D4C-B56A87619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16" y="3334624"/>
            <a:ext cx="4366954" cy="342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D9C32E-CEE0-130E-2789-E5CD0BAEA2EF}"/>
              </a:ext>
            </a:extLst>
          </p:cNvPr>
          <p:cNvSpPr txBox="1"/>
          <p:nvPr/>
        </p:nvSpPr>
        <p:spPr>
          <a:xfrm>
            <a:off x="6028198" y="942566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Condor Job File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1C7059-B0D2-33DB-A08F-0FD76B0DEF78}"/>
              </a:ext>
            </a:extLst>
          </p:cNvPr>
          <p:cNvSpPr txBox="1"/>
          <p:nvPr/>
        </p:nvSpPr>
        <p:spPr>
          <a:xfrm>
            <a:off x="2647439" y="3394743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Launcher Script</a:t>
            </a:r>
          </a:p>
        </p:txBody>
      </p:sp>
    </p:spTree>
    <p:extLst>
      <p:ext uri="{BB962C8B-B14F-4D97-AF65-F5344CB8AC3E}">
        <p14:creationId xmlns:p14="http://schemas.microsoft.com/office/powerpoint/2010/main" val="382619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B27-320D-D474-1BDE-A71C100B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79508"/>
          </a:xfrm>
        </p:spPr>
        <p:txBody>
          <a:bodyPr/>
          <a:lstStyle/>
          <a:p>
            <a:r>
              <a:rPr lang="en-US" dirty="0"/>
              <a:t>PHGarfield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B22F-0146-B788-49D8-61A03A56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18" y="697065"/>
            <a:ext cx="6704310" cy="2390980"/>
          </a:xfrm>
        </p:spPr>
        <p:txBody>
          <a:bodyPr/>
          <a:lstStyle/>
          <a:p>
            <a:r>
              <a:rPr lang="en-US" dirty="0"/>
              <a:t>Units are something of an issue:</a:t>
            </a:r>
          </a:p>
          <a:p>
            <a:pPr lvl="1"/>
            <a:r>
              <a:rPr lang="en-US" dirty="0"/>
              <a:t>CLHEP:  mm, V/mm, kiloTesla;  Garfield:  cm, V/cm, Tesla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9CB852-4C71-925D-A405-29336CB38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037" y="3803511"/>
            <a:ext cx="9007088" cy="2971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6FEA64-27C8-82AD-3931-0A54D7890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659" y="29361"/>
            <a:ext cx="4809203" cy="4570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C68B17-A845-8044-602D-CB95AB957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57" y="1530990"/>
            <a:ext cx="4922539" cy="20513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489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181F-D168-DFB1-4849-6EB5E322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59204"/>
          </a:xfrm>
        </p:spPr>
        <p:txBody>
          <a:bodyPr/>
          <a:lstStyle/>
          <a:p>
            <a:r>
              <a:rPr lang="en-US" dirty="0"/>
              <a:t>Spot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9615E-9DA0-4DF0-1ABA-515185C6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12" y="3819888"/>
            <a:ext cx="8596668" cy="580129"/>
          </a:xfrm>
        </p:spPr>
        <p:txBody>
          <a:bodyPr/>
          <a:lstStyle/>
          <a:p>
            <a:r>
              <a:rPr lang="en-US" dirty="0"/>
              <a:t>All this looks great, so let’s visualize the static distortions!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C7F91-5804-F42C-10C5-7926FBD24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0" y="813433"/>
            <a:ext cx="11570292" cy="2701854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6F0A8EF4-681E-AD64-D6CA-327396F62E68}"/>
              </a:ext>
            </a:extLst>
          </p:cNvPr>
          <p:cNvSpPr/>
          <p:nvPr/>
        </p:nvSpPr>
        <p:spPr>
          <a:xfrm>
            <a:off x="8217017" y="817777"/>
            <a:ext cx="155196" cy="6293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F01EAB-8E9B-FE2E-0F93-7A08F43E45F8}"/>
              </a:ext>
            </a:extLst>
          </p:cNvPr>
          <p:cNvSpPr txBox="1"/>
          <p:nvPr/>
        </p:nvSpPr>
        <p:spPr>
          <a:xfrm>
            <a:off x="8372213" y="947773"/>
            <a:ext cx="322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E-field, B-field, Drift Velocity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2298246-3F20-3C94-9120-A6DB980A8A17}"/>
              </a:ext>
            </a:extLst>
          </p:cNvPr>
          <p:cNvSpPr/>
          <p:nvPr/>
        </p:nvSpPr>
        <p:spPr>
          <a:xfrm>
            <a:off x="5730619" y="1447101"/>
            <a:ext cx="326231" cy="138837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967C9-FEC0-20C1-1CE9-DCE29164B599}"/>
              </a:ext>
            </a:extLst>
          </p:cNvPr>
          <p:cNvSpPr txBox="1"/>
          <p:nvPr/>
        </p:nvSpPr>
        <p:spPr>
          <a:xfrm>
            <a:off x="6135152" y="1956624"/>
            <a:ext cx="15972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Pad Locations</a:t>
            </a:r>
          </a:p>
        </p:txBody>
      </p:sp>
    </p:spTree>
    <p:extLst>
      <p:ext uri="{BB962C8B-B14F-4D97-AF65-F5344CB8AC3E}">
        <p14:creationId xmlns:p14="http://schemas.microsoft.com/office/powerpoint/2010/main" val="1738140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9EF9C9-67AB-A249-D747-C4DABEFB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832" y="160539"/>
            <a:ext cx="4174378" cy="5834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080F3A-48A7-BE22-05A3-3A930A4BDD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55" t="6734" r="52350" b="46034"/>
          <a:stretch>
            <a:fillRect/>
          </a:stretch>
        </p:blipFill>
        <p:spPr>
          <a:xfrm>
            <a:off x="8373066" y="160539"/>
            <a:ext cx="3728907" cy="60640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039481-BF16-FE3F-AF26-CB5324A286CD}"/>
              </a:ext>
            </a:extLst>
          </p:cNvPr>
          <p:cNvSpPr txBox="1"/>
          <p:nvPr/>
        </p:nvSpPr>
        <p:spPr>
          <a:xfrm>
            <a:off x="0" y="6488668"/>
            <a:ext cx="71333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NOTE:  The cylinder is to guide the eye and is bigger then the TPC.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205F8-5B75-66D0-DAF8-6B156F66D716}"/>
              </a:ext>
            </a:extLst>
          </p:cNvPr>
          <p:cNvSpPr txBox="1"/>
          <p:nvPr/>
        </p:nvSpPr>
        <p:spPr>
          <a:xfrm>
            <a:off x="3076481" y="44346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BBF26-2B9C-88E9-372E-6E0E5C88ACA9}"/>
              </a:ext>
            </a:extLst>
          </p:cNvPr>
          <p:cNvSpPr txBox="1"/>
          <p:nvPr/>
        </p:nvSpPr>
        <p:spPr>
          <a:xfrm>
            <a:off x="3027545" y="502525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061C2F-543F-2365-5E74-7BA2F1B16F7F}"/>
              </a:ext>
            </a:extLst>
          </p:cNvPr>
          <p:cNvSpPr txBox="1"/>
          <p:nvPr/>
        </p:nvSpPr>
        <p:spPr>
          <a:xfrm>
            <a:off x="9078144" y="5810416"/>
            <a:ext cx="24016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Dramatic radial shift!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12A780-6E63-B4CD-E119-B16F3D4C0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7" y="1201759"/>
            <a:ext cx="3187464" cy="31185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593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5B2030-BCEE-0426-1CB7-AFDD0497B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166" y="515921"/>
            <a:ext cx="4365385" cy="61868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B0C518-1776-C24E-4EC3-B9A2F32A8B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506" t="11706" r="42142" b="47752"/>
          <a:stretch>
            <a:fillRect/>
          </a:stretch>
        </p:blipFill>
        <p:spPr>
          <a:xfrm>
            <a:off x="7722066" y="853580"/>
            <a:ext cx="1782661" cy="55813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756B9E-C806-2088-5FA2-8E01AC340D64}"/>
              </a:ext>
            </a:extLst>
          </p:cNvPr>
          <p:cNvSpPr txBox="1"/>
          <p:nvPr/>
        </p:nvSpPr>
        <p:spPr>
          <a:xfrm>
            <a:off x="1780381" y="99714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3F64CF-301C-1270-99F5-296124E3D77C}"/>
              </a:ext>
            </a:extLst>
          </p:cNvPr>
          <p:cNvSpPr txBox="1"/>
          <p:nvPr/>
        </p:nvSpPr>
        <p:spPr>
          <a:xfrm>
            <a:off x="1731445" y="557892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245659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2E753-07BE-5660-C69E-3E7914721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703" y="914400"/>
            <a:ext cx="3352800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878DCD-37A8-76A2-5525-3E5B60E618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45" t="42591" r="55796" b="42230"/>
          <a:stretch>
            <a:fillRect/>
          </a:stretch>
        </p:blipFill>
        <p:spPr>
          <a:xfrm>
            <a:off x="5796791" y="1656826"/>
            <a:ext cx="5857305" cy="32800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C22A71-AA39-57B9-5EFC-1A9EAC031242}"/>
              </a:ext>
            </a:extLst>
          </p:cNvPr>
          <p:cNvSpPr txBox="1"/>
          <p:nvPr/>
        </p:nvSpPr>
        <p:spPr>
          <a:xfrm>
            <a:off x="1444352" y="9144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37DA4-FD73-08DD-1063-7FC540283B61}"/>
              </a:ext>
            </a:extLst>
          </p:cNvPr>
          <p:cNvSpPr txBox="1"/>
          <p:nvPr/>
        </p:nvSpPr>
        <p:spPr>
          <a:xfrm>
            <a:off x="1395416" y="5496187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09611-2192-1C06-6CF2-9156FF68997C}"/>
              </a:ext>
            </a:extLst>
          </p:cNvPr>
          <p:cNvSpPr txBox="1"/>
          <p:nvPr/>
        </p:nvSpPr>
        <p:spPr>
          <a:xfrm>
            <a:off x="6827668" y="4501734"/>
            <a:ext cx="38587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Dramatically different radial shifts!</a:t>
            </a:r>
          </a:p>
        </p:txBody>
      </p:sp>
    </p:spTree>
    <p:extLst>
      <p:ext uri="{BB962C8B-B14F-4D97-AF65-F5344CB8AC3E}">
        <p14:creationId xmlns:p14="http://schemas.microsoft.com/office/powerpoint/2010/main" val="34787559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592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Trebuchet MS</vt:lpstr>
      <vt:lpstr>Wingdings 3</vt:lpstr>
      <vt:lpstr>Facet</vt:lpstr>
      <vt:lpstr>PHGarfield  0.9</vt:lpstr>
      <vt:lpstr>Basic concept behind PHGarfield</vt:lpstr>
      <vt:lpstr>PHGarfield</vt:lpstr>
      <vt:lpstr>GasModel.cc</vt:lpstr>
      <vt:lpstr>PHGarfield</vt:lpstr>
      <vt:lpstr>Spot Checks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else can we do?</vt:lpstr>
      <vt:lpstr>Other things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Hemmick</dc:creator>
  <cp:lastModifiedBy>Tom Hemmick</cp:lastModifiedBy>
  <cp:revision>3</cp:revision>
  <dcterms:created xsi:type="dcterms:W3CDTF">2026-06-02T16:27:35Z</dcterms:created>
  <dcterms:modified xsi:type="dcterms:W3CDTF">2026-06-02T18:07:29Z</dcterms:modified>
</cp:coreProperties>
</file>