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4"/>
  </p:notesMasterIdLst>
  <p:sldIdLst>
    <p:sldId id="256" r:id="rId2"/>
    <p:sldId id="325" r:id="rId3"/>
    <p:sldId id="319" r:id="rId4"/>
    <p:sldId id="320" r:id="rId5"/>
    <p:sldId id="321" r:id="rId6"/>
    <p:sldId id="308" r:id="rId7"/>
    <p:sldId id="300" r:id="rId8"/>
    <p:sldId id="301" r:id="rId9"/>
    <p:sldId id="302" r:id="rId10"/>
    <p:sldId id="309" r:id="rId11"/>
    <p:sldId id="311" r:id="rId12"/>
    <p:sldId id="322" r:id="rId13"/>
    <p:sldId id="269" r:id="rId14"/>
    <p:sldId id="323" r:id="rId15"/>
    <p:sldId id="297" r:id="rId16"/>
    <p:sldId id="298" r:id="rId17"/>
    <p:sldId id="295" r:id="rId18"/>
    <p:sldId id="305" r:id="rId19"/>
    <p:sldId id="260" r:id="rId20"/>
    <p:sldId id="315" r:id="rId21"/>
    <p:sldId id="265" r:id="rId22"/>
    <p:sldId id="286" r:id="rId23"/>
    <p:sldId id="284" r:id="rId24"/>
    <p:sldId id="285" r:id="rId25"/>
    <p:sldId id="271" r:id="rId26"/>
    <p:sldId id="287" r:id="rId27"/>
    <p:sldId id="259" r:id="rId28"/>
    <p:sldId id="278" r:id="rId29"/>
    <p:sldId id="290" r:id="rId30"/>
    <p:sldId id="257" r:id="rId31"/>
    <p:sldId id="258" r:id="rId32"/>
    <p:sldId id="314" r:id="rId33"/>
    <p:sldId id="268" r:id="rId34"/>
    <p:sldId id="291" r:id="rId35"/>
    <p:sldId id="324" r:id="rId36"/>
    <p:sldId id="279" r:id="rId37"/>
    <p:sldId id="326" r:id="rId38"/>
    <p:sldId id="281" r:id="rId39"/>
    <p:sldId id="303" r:id="rId40"/>
    <p:sldId id="282" r:id="rId41"/>
    <p:sldId id="283" r:id="rId42"/>
    <p:sldId id="304" r:id="rId43"/>
    <p:sldId id="316" r:id="rId44"/>
    <p:sldId id="292" r:id="rId45"/>
    <p:sldId id="306" r:id="rId46"/>
    <p:sldId id="307" r:id="rId47"/>
    <p:sldId id="310" r:id="rId48"/>
    <p:sldId id="312" r:id="rId49"/>
    <p:sldId id="317" r:id="rId50"/>
    <p:sldId id="318" r:id="rId51"/>
    <p:sldId id="289" r:id="rId52"/>
    <p:sldId id="293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BD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55"/>
    <p:restoredTop sz="94635"/>
  </p:normalViewPr>
  <p:slideViewPr>
    <p:cSldViewPr snapToGrid="0">
      <p:cViewPr varScale="1">
        <p:scale>
          <a:sx n="140" d="100"/>
          <a:sy n="140" d="100"/>
        </p:scale>
        <p:origin x="104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BB394-9EEF-E843-B782-927374E88EDE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4E2CA5-087D-C94B-AAD8-3BB2DA295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673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4E2CA5-087D-C94B-AAD8-3BB2DA2953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883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55C10-82C3-FDF6-6DB7-F58086611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6E6EF9-6EB3-CEAF-B993-3D87604C1D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D0DDC7-EA2A-3791-B171-FA7D24E9E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D691-9B82-E64C-8DBE-6A43D7685D6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77616-42EB-A2D1-AFEA-845BC17BE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F6D65-851F-3F3D-6EA1-CE901598C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F3909-91F7-3D49-B6B6-92E0409B0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906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92390-F5BA-0039-900F-13F0E9630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30CCF0-10EC-2177-4809-4B19A7631E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519C92-BDD4-2400-16A6-59BB1287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D691-9B82-E64C-8DBE-6A43D7685D6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9ADF4-2DC8-8473-7D5F-87FE64E14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E8964-8D18-D730-B70B-3F50380B2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F3909-91F7-3D49-B6B6-92E0409B0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199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8B2BD2-0803-3F2D-82D5-593EB7FF32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206035-3F78-C1B2-03FB-92675CEBF8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FA9935-BFAF-9090-A30F-2EFB35412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D691-9B82-E64C-8DBE-6A43D7685D6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AD9B6-158F-EB16-EBE3-59CC5E836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22311-B8DA-A728-3A60-F57CD8EB8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F3909-91F7-3D49-B6B6-92E0409B0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129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75667-7726-9396-DB71-94BCBB250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70131-40FB-86EA-DA33-43F92EBA9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32BD4E-B390-C315-4F4D-18C1E270E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D691-9B82-E64C-8DBE-6A43D7685D6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541594-6825-8B38-51C1-8607F4D9D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2120F-C66D-282B-0726-E56DA7D55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F3909-91F7-3D49-B6B6-92E0409B0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560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154C1-C0B9-EAAB-A85E-C558EB7AD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363B14-49DE-F949-25F6-9376F84FF4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F7210-6BA0-F414-6023-46A363264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D691-9B82-E64C-8DBE-6A43D7685D6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D23829-0018-9879-7050-34D4DC155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BAD7A8-14D8-3350-F011-ED88958CD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F3909-91F7-3D49-B6B6-92E0409B0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545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610A1-DF43-5877-2531-41513B97B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F0944-DC6F-1C3D-DDF6-305BA1D5C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FE129B-AA2B-8898-6AA1-33A49749A6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BD837A-A081-B151-7CDF-DF9C9FE42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D691-9B82-E64C-8DBE-6A43D7685D6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C2E8E3-A5A3-9E92-EBAD-B38F16372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A0D584-B0D8-54AE-26A5-60A05DA25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F3909-91F7-3D49-B6B6-92E0409B0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755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AF39E-9A9F-C704-C322-7EEE947B6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88F62E-EB5B-18AD-F5DC-E730176C5C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7D77FC-8165-A9CB-FEC0-C7C2E197A4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EF709E-3D02-409B-2CEC-9CD9738D85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68B1E9-D667-F22D-F4D2-F63AEC7102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1B6805-050E-2849-22DB-F67D57FFC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D691-9B82-E64C-8DBE-6A43D7685D6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DAD647-675A-9EFC-B8F5-0CC54D60B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0AF946-474C-3056-104E-D1B273C3A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F3909-91F7-3D49-B6B6-92E0409B0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722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D87E1-4A8E-3FA9-B8E8-624C5D46E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BF86D7-3BF4-4708-71D6-31C2EB481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D691-9B82-E64C-8DBE-6A43D7685D6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CA3320-1915-726C-1562-C11780447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222EF5-8D49-9F9B-C731-A6B9F2595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F3909-91F7-3D49-B6B6-92E0409B0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374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911D01-4FF4-8DCC-D90F-A16273D46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D691-9B82-E64C-8DBE-6A43D7685D6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8948DB-7BAF-EC43-1F61-B027B213F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94EC60-0EC2-D56D-FB54-B831A33BD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F3909-91F7-3D49-B6B6-92E0409B0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645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0E4AF-9E2C-C870-24E8-45A987DB5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8CDA0-5B4F-6CC0-E14E-A5AACC888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A19C90-6300-EB87-43E2-8F9D516CB4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1E61E2-02D2-46AF-2AC0-CAA0B085B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D691-9B82-E64C-8DBE-6A43D7685D6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49CD68-1204-4DDB-AE29-C64C9087E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0417D8-37E4-ED6E-F350-9310712C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F3909-91F7-3D49-B6B6-92E0409B0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283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6EEAE-1B6F-08EE-3685-EAC951880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955C20-85C3-7B50-FD69-DC573672A7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6A3296-C71F-532A-B676-AA1699C237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7E61FD-2240-F71F-EBDA-0E276C386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D691-9B82-E64C-8DBE-6A43D7685D6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204A60-33E6-CC2B-951A-F1E3B38DB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AEB886-EEE6-FCFB-9FBD-EF682098A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F3909-91F7-3D49-B6B6-92E0409B0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290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D7CF5D-423D-5FB5-39D0-38EB829DD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F5CD7-9C58-5CE9-3343-CD045557F1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0BAEF1-FB64-4EDA-2812-2502778CCE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9ED691-9B82-E64C-8DBE-6A43D7685D6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2F3D7-B9DF-0EF8-3488-880CEBB69A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1538C-D91A-A6CB-0C0D-1AF92470DE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9F3909-91F7-3D49-B6B6-92E0409B0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859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30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9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40.png"/><Relationship Id="rId2" Type="http://schemas.openxmlformats.org/officeDocument/2006/relationships/image" Target="../media/image4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38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5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6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8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0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2.png"/><Relationship Id="rId7" Type="http://schemas.openxmlformats.org/officeDocument/2006/relationships/image" Target="../media/image94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0.png"/><Relationship Id="rId4" Type="http://schemas.openxmlformats.org/officeDocument/2006/relationships/image" Target="../media/image99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0.png"/><Relationship Id="rId4" Type="http://schemas.openxmlformats.org/officeDocument/2006/relationships/image" Target="../media/image134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C3065-D0B5-D645-7FCB-F517C10B4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1" y="2067887"/>
            <a:ext cx="9144000" cy="1516310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TPC Local Calibrations:</a:t>
            </a:r>
            <a:br>
              <a:rPr lang="en-US" dirty="0"/>
            </a:br>
            <a:r>
              <a:rPr lang="en-US" sz="4000" dirty="0">
                <a:solidFill>
                  <a:srgbClr val="00B050"/>
                </a:solidFill>
              </a:rPr>
              <a:t>New Distortion Handling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A308F4-FA38-BDD5-E1FE-F58401CB2B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029" t="5136" r="66468" b="69100"/>
          <a:stretch>
            <a:fillRect/>
          </a:stretch>
        </p:blipFill>
        <p:spPr>
          <a:xfrm>
            <a:off x="9787157" y="4069709"/>
            <a:ext cx="2256639" cy="2654179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D18B8BD7-B2C6-7BD4-9060-AD5DC6FA3D12}"/>
              </a:ext>
            </a:extLst>
          </p:cNvPr>
          <p:cNvSpPr/>
          <p:nvPr/>
        </p:nvSpPr>
        <p:spPr>
          <a:xfrm>
            <a:off x="7853845" y="5138257"/>
            <a:ext cx="1858161" cy="68370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Speaker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0D2C17-F277-27C3-3E46-4424613D96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04" y="4074015"/>
            <a:ext cx="2649873" cy="2649873"/>
          </a:xfrm>
          <a:prstGeom prst="rect">
            <a:avLst/>
          </a:prstGeom>
        </p:spPr>
      </p:pic>
      <p:sp>
        <p:nvSpPr>
          <p:cNvPr id="8" name="Arrow: Left 7">
            <a:extLst>
              <a:ext uri="{FF2B5EF4-FFF2-40B4-BE49-F238E27FC236}">
                <a16:creationId xmlns:a16="http://schemas.microsoft.com/office/drawing/2014/main" id="{10583ACD-7BFB-2AF5-3D88-E81D6024AFE2}"/>
              </a:ext>
            </a:extLst>
          </p:cNvPr>
          <p:cNvSpPr/>
          <p:nvPr/>
        </p:nvSpPr>
        <p:spPr>
          <a:xfrm>
            <a:off x="2873228" y="5054946"/>
            <a:ext cx="1893466" cy="68370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Credit</a:t>
            </a:r>
          </a:p>
        </p:txBody>
      </p:sp>
    </p:spTree>
    <p:extLst>
      <p:ext uri="{BB962C8B-B14F-4D97-AF65-F5344CB8AC3E}">
        <p14:creationId xmlns:p14="http://schemas.microsoft.com/office/powerpoint/2010/main" val="870839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B6961-2F00-6FDC-CC9C-2B47285D8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BC4B3-A9D3-9C2B-3990-86F02550E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Polylines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E5E1C2-674C-7B5C-9D37-75116C63D2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3998370" y="47501"/>
            <a:ext cx="8193630" cy="67629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4007A5-3EC8-EDAF-06D7-7BE375FF5B8A}"/>
              </a:ext>
            </a:extLst>
          </p:cNvPr>
          <p:cNvSpPr txBox="1"/>
          <p:nvPr/>
        </p:nvSpPr>
        <p:spPr>
          <a:xfrm>
            <a:off x="593766" y="2541319"/>
            <a:ext cx="346537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Exaggerated example</a:t>
            </a:r>
          </a:p>
          <a:p>
            <a:endParaRPr lang="en-US" sz="2800" dirty="0"/>
          </a:p>
          <a:p>
            <a:r>
              <a:rPr lang="en-US" sz="2800" dirty="0"/>
              <a:t>Coefficients </a:t>
            </a:r>
          </a:p>
          <a:p>
            <a:r>
              <a:rPr lang="en-US" sz="2800" dirty="0"/>
              <a:t>South 10 North 10</a:t>
            </a:r>
          </a:p>
        </p:txBody>
      </p:sp>
    </p:spTree>
    <p:extLst>
      <p:ext uri="{BB962C8B-B14F-4D97-AF65-F5344CB8AC3E}">
        <p14:creationId xmlns:p14="http://schemas.microsoft.com/office/powerpoint/2010/main" val="1526127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EC1EC-2669-33EE-800B-97A0342DB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E8B80-0494-3516-B4D4-D54A5FDCB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Polylines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459A85C-31DF-0752-D940-748D2D4B4B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3998370" y="47501"/>
            <a:ext cx="8193630" cy="67629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06ADBD-CEF5-E9AE-DD33-E4DE1EB16392}"/>
              </a:ext>
            </a:extLst>
          </p:cNvPr>
          <p:cNvSpPr txBox="1"/>
          <p:nvPr/>
        </p:nvSpPr>
        <p:spPr>
          <a:xfrm>
            <a:off x="593766" y="2541319"/>
            <a:ext cx="346537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Exaggerated example</a:t>
            </a:r>
          </a:p>
          <a:p>
            <a:endParaRPr lang="en-US" sz="2800" dirty="0"/>
          </a:p>
          <a:p>
            <a:r>
              <a:rPr lang="en-US" sz="2800" dirty="0"/>
              <a:t>Coefficients </a:t>
            </a:r>
          </a:p>
          <a:p>
            <a:r>
              <a:rPr lang="en-US" sz="2800" dirty="0"/>
              <a:t>South 20 North 20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63948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6EF3B-43A4-C97F-9061-9D111BE53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912923"/>
          </a:xfrm>
        </p:spPr>
        <p:txBody>
          <a:bodyPr/>
          <a:lstStyle/>
          <a:p>
            <a:r>
              <a:rPr lang="en-US" dirty="0"/>
              <a:t>How to apply this information: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6A63E2-D2AC-8F55-29CD-D25B25C26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7" y="1095781"/>
            <a:ext cx="11460060" cy="5623801"/>
          </a:xfrm>
        </p:spPr>
        <p:txBody>
          <a:bodyPr>
            <a:normAutofit/>
          </a:bodyPr>
          <a:lstStyle/>
          <a:p>
            <a:r>
              <a:rPr lang="en-US" dirty="0"/>
              <a:t>Result now has a drift velocity that is:</a:t>
            </a:r>
          </a:p>
          <a:p>
            <a:pPr lvl="1"/>
            <a:r>
              <a:rPr lang="en-US" dirty="0"/>
              <a:t>Not simply directed along Zed.</a:t>
            </a:r>
          </a:p>
          <a:p>
            <a:pPr lvl="1"/>
            <a:r>
              <a:rPr lang="en-US" dirty="0"/>
              <a:t>Not a constant.</a:t>
            </a:r>
          </a:p>
          <a:p>
            <a:pPr lvl="1"/>
            <a:r>
              <a:rPr lang="en-US" dirty="0"/>
              <a:t>Both radial (E from SC) and azimuthal (</a:t>
            </a:r>
            <a:r>
              <a:rPr lang="en-US" dirty="0" err="1"/>
              <a:t>ExB</a:t>
            </a:r>
            <a:r>
              <a:rPr lang="en-US" dirty="0"/>
              <a:t>) components.</a:t>
            </a:r>
          </a:p>
          <a:p>
            <a:r>
              <a:rPr lang="en-US" dirty="0"/>
              <a:t>The firing of a pad follows the Polyline backwards in time to place the charge into a 3D location within the TPC volume.</a:t>
            </a:r>
          </a:p>
          <a:p>
            <a:r>
              <a:rPr lang="en-US" dirty="0"/>
              <a:t>Desired:</a:t>
            </a:r>
          </a:p>
          <a:p>
            <a:pPr lvl="1"/>
            <a:r>
              <a:rPr lang="en-US" dirty="0"/>
              <a:t>Comment these in three-space without snapping to ACTs</a:t>
            </a:r>
          </a:p>
          <a:p>
            <a:pPr lvl="2"/>
            <a:r>
              <a:rPr lang="en-US" dirty="0"/>
              <a:t>Uncorrected distortions can be huge and make non-physical trajectories.</a:t>
            </a:r>
          </a:p>
          <a:p>
            <a:pPr lvl="2"/>
            <a:r>
              <a:rPr lang="en-US" dirty="0"/>
              <a:t>Trajectories can appear non-physical when the SC correction is wrong.</a:t>
            </a:r>
          </a:p>
          <a:p>
            <a:pPr lvl="2"/>
            <a:r>
              <a:rPr lang="en-US" dirty="0"/>
              <a:t>Need a “loose” algorithm that connects the hits to allow us to scan over too high and too low SC corrections to deduce experimentally the size of the distortion.</a:t>
            </a:r>
          </a:p>
          <a:p>
            <a:pPr lvl="1"/>
            <a:r>
              <a:rPr lang="en-US" dirty="0"/>
              <a:t>Level of SC determined without bias toward “good tracks” “Matched tracks” …</a:t>
            </a:r>
          </a:p>
          <a:p>
            <a:pPr lvl="1"/>
            <a:r>
              <a:rPr lang="en-US" dirty="0"/>
              <a:t>Corrected trajectory for each TPC-only track can return precision info to ACTs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543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17EF1-3F92-3017-DD01-B67A0914E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3F9B1-2A50-A519-C005-FB6AF750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222" y="-181384"/>
            <a:ext cx="10515600" cy="1325563"/>
          </a:xfrm>
        </p:spPr>
        <p:txBody>
          <a:bodyPr/>
          <a:lstStyle/>
          <a:p>
            <a:r>
              <a:rPr lang="en-US" dirty="0"/>
              <a:t>TPC-only Algorithm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4CF53-5EA7-9250-DF48-7BC32FB6B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121" y="1831836"/>
            <a:ext cx="4003964" cy="460375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Tpc_ModuleTracks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4C109D-4133-6C97-DC9A-3007E50672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76" t="2225"/>
          <a:stretch>
            <a:fillRect/>
          </a:stretch>
        </p:blipFill>
        <p:spPr>
          <a:xfrm>
            <a:off x="4559302" y="904079"/>
            <a:ext cx="2319579" cy="17563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21E6A6-453F-BEB8-7803-34A7F5223F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0312" y="1004332"/>
            <a:ext cx="1948161" cy="146910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FF4E424-3BF3-8CA5-B8A7-54062C5F28E5}"/>
              </a:ext>
            </a:extLst>
          </p:cNvPr>
          <p:cNvSpPr txBox="1"/>
          <p:nvPr/>
        </p:nvSpPr>
        <p:spPr>
          <a:xfrm>
            <a:off x="4112360" y="822070"/>
            <a:ext cx="2699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Assigned to module track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C19B80-AD7D-B634-BDE7-ED5F39E2B4C8}"/>
              </a:ext>
            </a:extLst>
          </p:cNvPr>
          <p:cNvSpPr txBox="1"/>
          <p:nvPr/>
        </p:nvSpPr>
        <p:spPr>
          <a:xfrm>
            <a:off x="7592675" y="635000"/>
            <a:ext cx="2685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 assigned to any track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E6D1550-C992-4702-2628-5997E4E77E74}"/>
              </a:ext>
            </a:extLst>
          </p:cNvPr>
          <p:cNvSpPr txBox="1">
            <a:spLocks/>
          </p:cNvSpPr>
          <p:nvPr/>
        </p:nvSpPr>
        <p:spPr>
          <a:xfrm>
            <a:off x="400504" y="3765495"/>
            <a:ext cx="4003964" cy="4603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TPC_AssembledTracks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F35DE4D-3EEC-61D6-E615-B1732FD471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7369" y="2938182"/>
            <a:ext cx="2681106" cy="184698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4D43C5B-8292-46BE-026D-3D5F4CE1BF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4468" y="3034004"/>
            <a:ext cx="2818553" cy="160145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3D8F56A-61A6-CA9D-980C-E94182B3AA94}"/>
              </a:ext>
            </a:extLst>
          </p:cNvPr>
          <p:cNvSpPr txBox="1"/>
          <p:nvPr/>
        </p:nvSpPr>
        <p:spPr>
          <a:xfrm>
            <a:off x="4139086" y="2673575"/>
            <a:ext cx="3349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 pad phi, layer radius, time bin)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F38474A-7E54-B4A1-2EFA-F218061F06C9}"/>
              </a:ext>
            </a:extLst>
          </p:cNvPr>
          <p:cNvSpPr txBox="1"/>
          <p:nvPr/>
        </p:nvSpPr>
        <p:spPr>
          <a:xfrm>
            <a:off x="8105820" y="2564515"/>
            <a:ext cx="1586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 x, y, time bin)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53D146A0-53AB-B562-5A51-3B7A76DF2162}"/>
              </a:ext>
            </a:extLst>
          </p:cNvPr>
          <p:cNvSpPr txBox="1">
            <a:spLocks/>
          </p:cNvSpPr>
          <p:nvPr/>
        </p:nvSpPr>
        <p:spPr>
          <a:xfrm>
            <a:off x="441121" y="5207847"/>
            <a:ext cx="4003964" cy="4603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TPC_PolyTracks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410C6F5-7296-28D5-E3B2-DF47F03A25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5002" y="4572303"/>
            <a:ext cx="2681106" cy="221267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6E9D197-F3E6-77F1-9C47-51E76B038CC1}"/>
              </a:ext>
            </a:extLst>
          </p:cNvPr>
          <p:cNvSpPr txBox="1"/>
          <p:nvPr/>
        </p:nvSpPr>
        <p:spPr>
          <a:xfrm>
            <a:off x="3656386" y="5256119"/>
            <a:ext cx="18058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Hits </a:t>
            </a:r>
          </a:p>
          <a:p>
            <a:pPr algn="ctr"/>
            <a:r>
              <a:rPr lang="en-US" dirty="0"/>
              <a:t>hardware coordinates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CB00BC5-AE1E-2298-7FC2-8C2DCE022BBA}"/>
              </a:ext>
            </a:extLst>
          </p:cNvPr>
          <p:cNvSpPr txBox="1"/>
          <p:nvPr/>
        </p:nvSpPr>
        <p:spPr>
          <a:xfrm>
            <a:off x="8645587" y="5207847"/>
            <a:ext cx="18058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Hits </a:t>
            </a:r>
          </a:p>
          <a:p>
            <a:pPr algn="ctr"/>
            <a:r>
              <a:rPr lang="en-US" dirty="0"/>
              <a:t>Physics space</a:t>
            </a:r>
          </a:p>
          <a:p>
            <a:pPr algn="ctr"/>
            <a:r>
              <a:rPr lang="en-US" dirty="0" err="1"/>
              <a:t>x,y,z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9A4E179-5059-C615-F76C-BE95EDFE95F1}"/>
              </a:ext>
            </a:extLst>
          </p:cNvPr>
          <p:cNvSpPr txBox="1"/>
          <p:nvPr/>
        </p:nvSpPr>
        <p:spPr>
          <a:xfrm>
            <a:off x="10278475" y="5412092"/>
            <a:ext cx="1805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Final clusters</a:t>
            </a:r>
          </a:p>
          <a:p>
            <a:pPr algn="ctr"/>
            <a:r>
              <a:rPr lang="en-US" dirty="0" err="1"/>
              <a:t>x,y,z</a:t>
            </a:r>
            <a:endParaRPr lang="en-US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22F22EF-050B-7C7E-38B1-C519B0F3E738}"/>
              </a:ext>
            </a:extLst>
          </p:cNvPr>
          <p:cNvCxnSpPr/>
          <p:nvPr/>
        </p:nvCxnSpPr>
        <p:spPr>
          <a:xfrm>
            <a:off x="5194300" y="5489503"/>
            <a:ext cx="619444" cy="0"/>
          </a:xfrm>
          <a:prstGeom prst="straightConnector1">
            <a:avLst/>
          </a:prstGeom>
          <a:ln w="63500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FCBA675-3009-A136-60C1-BB188C21D11A}"/>
              </a:ext>
            </a:extLst>
          </p:cNvPr>
          <p:cNvCxnSpPr/>
          <p:nvPr/>
        </p:nvCxnSpPr>
        <p:spPr>
          <a:xfrm>
            <a:off x="8279639" y="5951169"/>
            <a:ext cx="619444" cy="0"/>
          </a:xfrm>
          <a:prstGeom prst="straightConnector1">
            <a:avLst/>
          </a:prstGeom>
          <a:ln w="63500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D4D101C-9CC6-F29E-7FC7-52EF10D566DF}"/>
              </a:ext>
            </a:extLst>
          </p:cNvPr>
          <p:cNvCxnSpPr/>
          <p:nvPr/>
        </p:nvCxnSpPr>
        <p:spPr>
          <a:xfrm>
            <a:off x="10141696" y="5951169"/>
            <a:ext cx="619444" cy="0"/>
          </a:xfrm>
          <a:prstGeom prst="straightConnector1">
            <a:avLst/>
          </a:prstGeom>
          <a:ln w="63500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5FEA075-39CD-9611-041F-D761C2AD1B1C}"/>
              </a:ext>
            </a:extLst>
          </p:cNvPr>
          <p:cNvSpPr txBox="1"/>
          <p:nvPr/>
        </p:nvSpPr>
        <p:spPr>
          <a:xfrm>
            <a:off x="6172446" y="5099233"/>
            <a:ext cx="1955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 and B polylines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6F510F9-B073-187D-2E50-430EFD177216}"/>
              </a:ext>
            </a:extLst>
          </p:cNvPr>
          <p:cNvSpPr txBox="1"/>
          <p:nvPr/>
        </p:nvSpPr>
        <p:spPr>
          <a:xfrm>
            <a:off x="5603276" y="6081674"/>
            <a:ext cx="3141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Reverse drift from pad plane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ABD6B0-6A7E-43F6-33B8-798F15CA49F6}"/>
              </a:ext>
            </a:extLst>
          </p:cNvPr>
          <p:cNvSpPr txBox="1"/>
          <p:nvPr/>
        </p:nvSpPr>
        <p:spPr>
          <a:xfrm>
            <a:off x="38349" y="6477854"/>
            <a:ext cx="564579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We will comment on algorithm performance at the end.</a:t>
            </a:r>
          </a:p>
        </p:txBody>
      </p:sp>
    </p:spTree>
    <p:extLst>
      <p:ext uri="{BB962C8B-B14F-4D97-AF65-F5344CB8AC3E}">
        <p14:creationId xmlns:p14="http://schemas.microsoft.com/office/powerpoint/2010/main" val="743238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27819-AD9B-03C3-57DB-94064EEF3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914196"/>
          </a:xfrm>
        </p:spPr>
        <p:txBody>
          <a:bodyPr/>
          <a:lstStyle/>
          <a:p>
            <a:r>
              <a:rPr lang="en-US" dirty="0"/>
              <a:t>Overview of the Process.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3430A-8127-1C2A-BF94-DEA9A7E76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165" y="3787328"/>
            <a:ext cx="10515600" cy="268058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figure on the left has been used to say that R</a:t>
            </a:r>
            <a:r>
              <a:rPr lang="en-US" baseline="-25000" dirty="0"/>
              <a:t>DCA</a:t>
            </a:r>
            <a:r>
              <a:rPr lang="en-US" dirty="0"/>
              <a:t> errors are not primarily from space charge since the effect seems to be leveling off with time.</a:t>
            </a:r>
          </a:p>
          <a:p>
            <a:r>
              <a:rPr lang="en-US" dirty="0"/>
              <a:t>We believe that this interpretation is premature since beam intensity does not fall linearly with time.</a:t>
            </a:r>
          </a:p>
          <a:p>
            <a:r>
              <a:rPr lang="en-US" dirty="0"/>
              <a:t>The figure on the right shows that when plotted vs beam load, the R</a:t>
            </a:r>
            <a:r>
              <a:rPr lang="en-US" baseline="-25000" dirty="0"/>
              <a:t>DCA</a:t>
            </a:r>
            <a:r>
              <a:rPr lang="en-US" dirty="0"/>
              <a:t> error does vary linearly with load.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425EF4-95AF-EF40-2DD5-E0CE30D35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18" y="1327052"/>
            <a:ext cx="6423420" cy="204742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0F3EF83-3D55-A1F0-3828-D1AD2A1D8062}"/>
              </a:ext>
            </a:extLst>
          </p:cNvPr>
          <p:cNvSpPr txBox="1">
            <a:spLocks/>
          </p:cNvSpPr>
          <p:nvPr/>
        </p:nvSpPr>
        <p:spPr>
          <a:xfrm>
            <a:off x="6790887" y="691688"/>
            <a:ext cx="5038288" cy="277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Test scenario:</a:t>
            </a:r>
          </a:p>
          <a:p>
            <a:r>
              <a:rPr lang="en-US" dirty="0"/>
              <a:t>Use the 1</a:t>
            </a:r>
            <a:r>
              <a:rPr lang="en-US" baseline="30000" dirty="0"/>
              <a:t>st</a:t>
            </a:r>
            <a:r>
              <a:rPr lang="en-US" dirty="0"/>
              <a:t> order space charge.</a:t>
            </a:r>
          </a:p>
          <a:p>
            <a:pPr lvl="1"/>
            <a:r>
              <a:rPr lang="en-US" dirty="0"/>
              <a:t>Can be upgraded.</a:t>
            </a:r>
          </a:p>
          <a:p>
            <a:r>
              <a:rPr lang="en-US" dirty="0"/>
              <a:t>Solve TPC-only tracking with varying Space charge with a convergence criterion of </a:t>
            </a:r>
            <a:r>
              <a:rPr lang="en-US" dirty="0">
                <a:solidFill>
                  <a:srgbClr val="00B050"/>
                </a:solidFill>
              </a:rPr>
              <a:t>“good R</a:t>
            </a:r>
            <a:r>
              <a:rPr lang="en-US" baseline="-25000" dirty="0">
                <a:solidFill>
                  <a:srgbClr val="00B050"/>
                </a:solidFill>
              </a:rPr>
              <a:t>DCA</a:t>
            </a:r>
            <a:r>
              <a:rPr lang="en-US" dirty="0">
                <a:solidFill>
                  <a:srgbClr val="00B050"/>
                </a:solidFill>
              </a:rPr>
              <a:t>”</a:t>
            </a:r>
          </a:p>
          <a:p>
            <a:r>
              <a:rPr lang="en-US" dirty="0"/>
              <a:t>Look at physical variables to see if there is improvement.</a:t>
            </a:r>
          </a:p>
        </p:txBody>
      </p:sp>
    </p:spTree>
    <p:extLst>
      <p:ext uri="{BB962C8B-B14F-4D97-AF65-F5344CB8AC3E}">
        <p14:creationId xmlns:p14="http://schemas.microsoft.com/office/powerpoint/2010/main" val="488980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5214-58C1-4501-9FAE-23BE90DA3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337" y="194747"/>
            <a:ext cx="10856053" cy="1325563"/>
          </a:xfrm>
        </p:spPr>
        <p:txBody>
          <a:bodyPr/>
          <a:lstStyle/>
          <a:p>
            <a:r>
              <a:rPr lang="en-US" dirty="0"/>
              <a:t>With only magnetic field. Before SC 1</a:t>
            </a:r>
            <a:r>
              <a:rPr lang="en-US" baseline="30000" dirty="0"/>
              <a:t>st</a:t>
            </a:r>
            <a:r>
              <a:rPr lang="en-US" dirty="0"/>
              <a:t> order SC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6C811B-C7ED-87F1-2479-DD2FBF5B8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20505"/>
            <a:ext cx="4056828" cy="13728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384C50-3232-78A5-4806-5FC43F968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51709"/>
            <a:ext cx="3559871" cy="22218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6B0B9C-93FE-D56B-B602-A9C8766D2C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3261" y="2440268"/>
            <a:ext cx="2695413" cy="16822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2C504-17A5-5327-1D43-64DBD80806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1793" y="4351709"/>
            <a:ext cx="3559871" cy="222181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896A9CD-0785-8EE4-1CDB-CEF0FFEBDF0F}"/>
              </a:ext>
            </a:extLst>
          </p:cNvPr>
          <p:cNvSpPr txBox="1"/>
          <p:nvPr/>
        </p:nvSpPr>
        <p:spPr>
          <a:xfrm>
            <a:off x="2153309" y="1690688"/>
            <a:ext cx="10358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err="1"/>
              <a:t>p+p</a:t>
            </a:r>
            <a:endParaRPr lang="en-US" sz="4000" i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54A4C9-CFD5-ADF5-94D3-1F0534961381}"/>
              </a:ext>
            </a:extLst>
          </p:cNvPr>
          <p:cNvSpPr txBox="1"/>
          <p:nvPr/>
        </p:nvSpPr>
        <p:spPr>
          <a:xfrm>
            <a:off x="9213136" y="1492980"/>
            <a:ext cx="12653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/>
              <a:t>O+O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0A9AC41-1735-C34C-120F-04210B6AC604}"/>
              </a:ext>
            </a:extLst>
          </p:cNvPr>
          <p:cNvSpPr txBox="1"/>
          <p:nvPr/>
        </p:nvSpPr>
        <p:spPr>
          <a:xfrm>
            <a:off x="10570173" y="2542744"/>
            <a:ext cx="16681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Mean values for such distributions don’t even make a lot of sense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91C7636-6E83-C03E-460A-C60E6C08F0DD}"/>
              </a:ext>
            </a:extLst>
          </p:cNvPr>
          <p:cNvCxnSpPr/>
          <p:nvPr/>
        </p:nvCxnSpPr>
        <p:spPr>
          <a:xfrm>
            <a:off x="6628674" y="2044631"/>
            <a:ext cx="0" cy="436852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3E49C143-22E5-BB66-5889-82C7760F82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7988" y="2506291"/>
            <a:ext cx="3933260" cy="133106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2797A67-E40B-10B8-0124-37D5C94EC4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56636" y="4276432"/>
            <a:ext cx="3680483" cy="229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714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6E1D2-858D-6992-2E51-40144773E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FDC3E-8514-A8DC-CD19-6738508CE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8" y="76656"/>
            <a:ext cx="10515600" cy="1325563"/>
          </a:xfrm>
        </p:spPr>
        <p:txBody>
          <a:bodyPr/>
          <a:lstStyle/>
          <a:p>
            <a:r>
              <a:rPr lang="en-US" dirty="0"/>
              <a:t>After SC 1</a:t>
            </a:r>
            <a:r>
              <a:rPr lang="en-US" baseline="30000" dirty="0"/>
              <a:t>st</a:t>
            </a:r>
            <a:r>
              <a:rPr lang="en-US" dirty="0"/>
              <a:t> order correction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19E6E1-FB2D-0C5B-07B1-0C46837639B3}"/>
              </a:ext>
            </a:extLst>
          </p:cNvPr>
          <p:cNvSpPr txBox="1"/>
          <p:nvPr/>
        </p:nvSpPr>
        <p:spPr>
          <a:xfrm>
            <a:off x="2153309" y="1690688"/>
            <a:ext cx="10358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err="1"/>
              <a:t>p+p</a:t>
            </a:r>
            <a:endParaRPr lang="en-US" sz="4000" i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7D3B62-8975-30FE-7997-3BC5995129D7}"/>
              </a:ext>
            </a:extLst>
          </p:cNvPr>
          <p:cNvSpPr txBox="1"/>
          <p:nvPr/>
        </p:nvSpPr>
        <p:spPr>
          <a:xfrm>
            <a:off x="9213136" y="1492980"/>
            <a:ext cx="12653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/>
              <a:t>O+O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D5C4FB-E161-2532-BD50-8AB3FC0B3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933" y="2580096"/>
            <a:ext cx="3829720" cy="12960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2EDE633-F1F0-C221-6E7D-8B8CAA44A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558" y="2577630"/>
            <a:ext cx="2338918" cy="14597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245EFA7-1B66-6352-04B6-48587C4929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315332"/>
            <a:ext cx="3559871" cy="22218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007571-419A-676A-DB8C-D46D4C3C54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9170" y="4351710"/>
            <a:ext cx="3302931" cy="20614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9AC6FB4-89B4-4CB5-5239-8D19AD4EDCF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238223" y="4395512"/>
            <a:ext cx="3302932" cy="206144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9DCF08B-2813-0C4E-5117-D2B01E61536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633055" y="2466345"/>
            <a:ext cx="2517223" cy="157106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5B1324B-B501-122A-D142-D6223ADCC40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287276" y="4431426"/>
            <a:ext cx="3302932" cy="206144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3CA1D3F-7522-0550-E2DB-72377C5096E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136527" y="2692034"/>
            <a:ext cx="3762781" cy="1273373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852A48D-1BB0-BA3A-E907-A3E75D622F8A}"/>
              </a:ext>
            </a:extLst>
          </p:cNvPr>
          <p:cNvCxnSpPr/>
          <p:nvPr/>
        </p:nvCxnSpPr>
        <p:spPr>
          <a:xfrm>
            <a:off x="6180501" y="2124349"/>
            <a:ext cx="0" cy="436852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49C81D21-4B58-CB36-0D2C-87584621EA70}"/>
              </a:ext>
            </a:extLst>
          </p:cNvPr>
          <p:cNvSpPr txBox="1"/>
          <p:nvPr/>
        </p:nvSpPr>
        <p:spPr>
          <a:xfrm>
            <a:off x="8556966" y="40742"/>
            <a:ext cx="363503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Demonstrates reasonable “tuning”</a:t>
            </a:r>
          </a:p>
        </p:txBody>
      </p:sp>
    </p:spTree>
    <p:extLst>
      <p:ext uri="{BB962C8B-B14F-4D97-AF65-F5344CB8AC3E}">
        <p14:creationId xmlns:p14="http://schemas.microsoft.com/office/powerpoint/2010/main" val="1914966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C79EA-8979-7F90-3C24-FC1FA1A15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146" y="-259104"/>
            <a:ext cx="10515600" cy="1325563"/>
          </a:xfrm>
        </p:spPr>
        <p:txBody>
          <a:bodyPr/>
          <a:lstStyle/>
          <a:p>
            <a:r>
              <a:rPr lang="en-US" dirty="0"/>
              <a:t>Momentum Spectra &amp; DCA Before and after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96A36C0-F2DB-827F-EB36-466532BB75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02522" y="1251613"/>
            <a:ext cx="4488956" cy="28016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94E33D-DFEE-114A-6991-29F7438F2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217607"/>
            <a:ext cx="4487117" cy="28005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65B1FD-DBF3-FD1D-12DF-19CD265B83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4018137"/>
            <a:ext cx="4488956" cy="280167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2AFBAD0-D3BD-AE29-ABC1-0CB3425E901C}"/>
              </a:ext>
            </a:extLst>
          </p:cNvPr>
          <p:cNvCxnSpPr>
            <a:cxnSpLocks/>
          </p:cNvCxnSpPr>
          <p:nvPr/>
        </p:nvCxnSpPr>
        <p:spPr>
          <a:xfrm>
            <a:off x="6180501" y="1482811"/>
            <a:ext cx="0" cy="501006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F09CDF4-9111-EA0D-3684-457828575E03}"/>
              </a:ext>
            </a:extLst>
          </p:cNvPr>
          <p:cNvSpPr txBox="1"/>
          <p:nvPr/>
        </p:nvSpPr>
        <p:spPr>
          <a:xfrm>
            <a:off x="1905361" y="774925"/>
            <a:ext cx="2587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err="1"/>
              <a:t>p+p</a:t>
            </a:r>
            <a:r>
              <a:rPr lang="en-US" sz="4000" i="1" dirty="0"/>
              <a:t> Before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59BF7C0-04DD-6335-D24A-2B66337DE0E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102522" y="4053292"/>
            <a:ext cx="4432628" cy="276652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EF2C989-1181-9453-23CF-AF8819716FE5}"/>
              </a:ext>
            </a:extLst>
          </p:cNvPr>
          <p:cNvSpPr txBox="1"/>
          <p:nvPr/>
        </p:nvSpPr>
        <p:spPr>
          <a:xfrm>
            <a:off x="7957707" y="774925"/>
            <a:ext cx="21923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err="1"/>
              <a:t>p+p</a:t>
            </a:r>
            <a:r>
              <a:rPr lang="en-US" sz="4000" i="1" dirty="0"/>
              <a:t> After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2AAE92-920A-5706-C9E7-4AFDBA2CA53D}"/>
              </a:ext>
            </a:extLst>
          </p:cNvPr>
          <p:cNvSpPr txBox="1"/>
          <p:nvPr/>
        </p:nvSpPr>
        <p:spPr>
          <a:xfrm>
            <a:off x="3476575" y="2294707"/>
            <a:ext cx="1509259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Non-physical</a:t>
            </a:r>
            <a:br>
              <a:rPr lang="en-US" dirty="0"/>
            </a:br>
            <a:r>
              <a:rPr lang="en-US" dirty="0"/>
              <a:t>Differences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26A614-FE94-6744-48C4-073EB60A8DA3}"/>
              </a:ext>
            </a:extLst>
          </p:cNvPr>
          <p:cNvSpPr txBox="1"/>
          <p:nvPr/>
        </p:nvSpPr>
        <p:spPr>
          <a:xfrm>
            <a:off x="8729977" y="2941038"/>
            <a:ext cx="1275990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Excellent</a:t>
            </a:r>
          </a:p>
          <a:p>
            <a:pPr algn="ctr"/>
            <a:r>
              <a:rPr lang="en-US" dirty="0"/>
              <a:t>Agreement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B7FB26-7AFC-4191-202B-EB27986661F3}"/>
              </a:ext>
            </a:extLst>
          </p:cNvPr>
          <p:cNvSpPr txBox="1"/>
          <p:nvPr/>
        </p:nvSpPr>
        <p:spPr>
          <a:xfrm>
            <a:off x="3998026" y="5418402"/>
            <a:ext cx="80855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Larger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8A6936-DAD5-9DC7-EC61-C8B98EA2F90C}"/>
              </a:ext>
            </a:extLst>
          </p:cNvPr>
          <p:cNvSpPr txBox="1"/>
          <p:nvPr/>
        </p:nvSpPr>
        <p:spPr>
          <a:xfrm>
            <a:off x="9413033" y="5326853"/>
            <a:ext cx="95250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Smaller</a:t>
            </a:r>
          </a:p>
        </p:txBody>
      </p:sp>
    </p:spTree>
    <p:extLst>
      <p:ext uri="{BB962C8B-B14F-4D97-AF65-F5344CB8AC3E}">
        <p14:creationId xmlns:p14="http://schemas.microsoft.com/office/powerpoint/2010/main" val="4279058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C5372-FCAB-757A-0393-C9DBCF2A5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00DD1-90FB-79F5-6F8A-85B353702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146" y="-259104"/>
            <a:ext cx="10515600" cy="1325563"/>
          </a:xfrm>
        </p:spPr>
        <p:txBody>
          <a:bodyPr/>
          <a:lstStyle/>
          <a:p>
            <a:r>
              <a:rPr lang="en-US" dirty="0"/>
              <a:t>Before and after - </a:t>
            </a:r>
            <a:r>
              <a:rPr lang="en-US" dirty="0" err="1"/>
              <a:t>rDCA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865BD0-809B-798F-F029-C2C576BBBB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7102522" y="1251613"/>
            <a:ext cx="4488956" cy="28016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48B799-40AF-2E99-0DB3-76019BF1E9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8201" y="1217607"/>
            <a:ext cx="4487115" cy="28005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9545DC-79D4-991E-20FB-0E87697CCC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8200" y="4018137"/>
            <a:ext cx="4488955" cy="280167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365007-311A-35A1-7AD3-7AEFFFF46D7C}"/>
              </a:ext>
            </a:extLst>
          </p:cNvPr>
          <p:cNvCxnSpPr>
            <a:cxnSpLocks/>
          </p:cNvCxnSpPr>
          <p:nvPr/>
        </p:nvCxnSpPr>
        <p:spPr>
          <a:xfrm>
            <a:off x="6180501" y="1482811"/>
            <a:ext cx="0" cy="501006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BCE4BA3-37AF-9534-0BD0-961EE0DBE298}"/>
              </a:ext>
            </a:extLst>
          </p:cNvPr>
          <p:cNvSpPr txBox="1"/>
          <p:nvPr/>
        </p:nvSpPr>
        <p:spPr>
          <a:xfrm>
            <a:off x="1905361" y="774925"/>
            <a:ext cx="27604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/>
              <a:t>O+O Before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51EB6BD-D1F7-1C8A-83D1-F8435C9E155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102522" y="4053292"/>
            <a:ext cx="4432628" cy="276652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B625F89-0099-CDBB-53C0-8155750C2308}"/>
              </a:ext>
            </a:extLst>
          </p:cNvPr>
          <p:cNvSpPr txBox="1"/>
          <p:nvPr/>
        </p:nvSpPr>
        <p:spPr>
          <a:xfrm>
            <a:off x="7957707" y="774925"/>
            <a:ext cx="23654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/>
              <a:t>O+O After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70A44C-7FC8-016E-EBF0-020F4A55B8C8}"/>
              </a:ext>
            </a:extLst>
          </p:cNvPr>
          <p:cNvSpPr txBox="1"/>
          <p:nvPr/>
        </p:nvSpPr>
        <p:spPr>
          <a:xfrm>
            <a:off x="3476575" y="2294707"/>
            <a:ext cx="1509259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Non-physical</a:t>
            </a:r>
            <a:br>
              <a:rPr lang="en-US" dirty="0"/>
            </a:br>
            <a:r>
              <a:rPr lang="en-US" dirty="0"/>
              <a:t>Differences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5E390B-3B2C-0569-F0A6-67984596EEA6}"/>
              </a:ext>
            </a:extLst>
          </p:cNvPr>
          <p:cNvSpPr txBox="1"/>
          <p:nvPr/>
        </p:nvSpPr>
        <p:spPr>
          <a:xfrm>
            <a:off x="8729977" y="2941038"/>
            <a:ext cx="1275990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Excellent</a:t>
            </a:r>
          </a:p>
          <a:p>
            <a:pPr algn="ctr"/>
            <a:r>
              <a:rPr lang="en-US" dirty="0"/>
              <a:t>Agreement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2106B3-6708-DB0E-3C54-211650EC8C0F}"/>
              </a:ext>
            </a:extLst>
          </p:cNvPr>
          <p:cNvSpPr txBox="1"/>
          <p:nvPr/>
        </p:nvSpPr>
        <p:spPr>
          <a:xfrm>
            <a:off x="3998026" y="5418402"/>
            <a:ext cx="80855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Larger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6A1393-2DE7-082C-53CA-46B1BDA442DA}"/>
              </a:ext>
            </a:extLst>
          </p:cNvPr>
          <p:cNvSpPr txBox="1"/>
          <p:nvPr/>
        </p:nvSpPr>
        <p:spPr>
          <a:xfrm>
            <a:off x="9413033" y="5326853"/>
            <a:ext cx="95250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Smaller</a:t>
            </a:r>
          </a:p>
        </p:txBody>
      </p:sp>
    </p:spTree>
    <p:extLst>
      <p:ext uri="{BB962C8B-B14F-4D97-AF65-F5344CB8AC3E}">
        <p14:creationId xmlns:p14="http://schemas.microsoft.com/office/powerpoint/2010/main" val="6631240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D6A35-734C-EFAF-490C-5BEA54B1E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765758" cy="1325563"/>
          </a:xfrm>
        </p:spPr>
        <p:txBody>
          <a:bodyPr/>
          <a:lstStyle/>
          <a:p>
            <a:r>
              <a:rPr lang="en-US" dirty="0"/>
              <a:t>Electric field for Space charge coefficients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A4AC3D2F-B885-5BF4-BF7C-8B45BB19DF82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948479382"/>
                  </p:ext>
                </p:extLst>
              </p:nvPr>
            </p:nvGraphicFramePr>
            <p:xfrm>
              <a:off x="326318" y="1973788"/>
              <a:ext cx="7277640" cy="42690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67584">
                      <a:extLst>
                        <a:ext uri="{9D8B030D-6E8A-4147-A177-3AD203B41FA5}">
                          <a16:colId xmlns:a16="http://schemas.microsoft.com/office/drawing/2014/main" val="45323017"/>
                        </a:ext>
                      </a:extLst>
                    </a:gridCol>
                    <a:gridCol w="1460810">
                      <a:extLst>
                        <a:ext uri="{9D8B030D-6E8A-4147-A177-3AD203B41FA5}">
                          <a16:colId xmlns:a16="http://schemas.microsoft.com/office/drawing/2014/main" val="3695850105"/>
                        </a:ext>
                      </a:extLst>
                    </a:gridCol>
                    <a:gridCol w="1468810">
                      <a:extLst>
                        <a:ext uri="{9D8B030D-6E8A-4147-A177-3AD203B41FA5}">
                          <a16:colId xmlns:a16="http://schemas.microsoft.com/office/drawing/2014/main" val="138583388"/>
                        </a:ext>
                      </a:extLst>
                    </a:gridCol>
                    <a:gridCol w="2028867">
                      <a:extLst>
                        <a:ext uri="{9D8B030D-6E8A-4147-A177-3AD203B41FA5}">
                          <a16:colId xmlns:a16="http://schemas.microsoft.com/office/drawing/2014/main" val="3983544121"/>
                        </a:ext>
                      </a:extLst>
                    </a:gridCol>
                    <a:gridCol w="1251569">
                      <a:extLst>
                        <a:ext uri="{9D8B030D-6E8A-4147-A177-3AD203B41FA5}">
                          <a16:colId xmlns:a16="http://schemas.microsoft.com/office/drawing/2014/main" val="156385962"/>
                        </a:ext>
                      </a:extLst>
                    </a:gridCol>
                  </a:tblGrid>
                  <a:tr h="710367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kern="1200" dirty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SC coefficient  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kern="1200" dirty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south</a:t>
                          </a:r>
                        </a:p>
                        <a:p>
                          <a:pPr algn="ctr"/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kern="1200" dirty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SC coefficient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kern="1200" dirty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north</a:t>
                          </a:r>
                        </a:p>
                        <a:p>
                          <a:pPr algn="ctr"/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dirty="0"/>
                            <a:t>Undamaged </a:t>
                          </a:r>
                          <a:r>
                            <a:rPr lang="en-US" sz="1400" dirty="0"/>
                            <a:t>GEM 4 current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MBD NS rate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28648413"/>
                      </a:ext>
                    </a:extLst>
                  </a:tr>
                  <a:tr h="100484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 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6x6 </a:t>
                          </a:r>
                          <a:r>
                            <a:rPr lang="en-US" sz="1800" kern="1200" dirty="0" err="1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Au+Au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(76905)</a:t>
                          </a:r>
                        </a:p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N.R1.G4  - 895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N.R2.G4  - 535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N.R3.G4 -  506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S.R1.G4  - 770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S.R2.G4  - 520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S.R3.G4  - 505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1.54 kHz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71855671"/>
                      </a:ext>
                    </a:extLst>
                  </a:tr>
                  <a:tr h="11601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kern="1200" dirty="0" err="1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p+p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(79513)</a:t>
                          </a:r>
                        </a:p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50" dirty="0"/>
                            <a:t>N.R1.G4  - 3.2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050" dirty="0"/>
                            <a:t>A</a:t>
                          </a:r>
                        </a:p>
                        <a:p>
                          <a:pPr algn="ctr"/>
                          <a:r>
                            <a:rPr lang="en-US" sz="1050" dirty="0"/>
                            <a:t>N.R2.G4  - 1.92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050" dirty="0"/>
                            <a:t>A </a:t>
                          </a:r>
                        </a:p>
                        <a:p>
                          <a:pPr algn="ctr"/>
                          <a:r>
                            <a:rPr lang="en-US" sz="1050" dirty="0"/>
                            <a:t>N.R3.G4  - 1.9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050" dirty="0"/>
                            <a:t>A </a:t>
                          </a:r>
                        </a:p>
                        <a:p>
                          <a:pPr algn="ctr"/>
                          <a:r>
                            <a:rPr lang="en-US" sz="1050" dirty="0"/>
                            <a:t>S.R1.G4  - 3.16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050" dirty="0"/>
                            <a:t>A </a:t>
                          </a:r>
                        </a:p>
                        <a:p>
                          <a:pPr algn="ctr"/>
                          <a:r>
                            <a:rPr lang="en-US" sz="1050" dirty="0"/>
                            <a:t>S.R2.G4 - 2.07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050" dirty="0"/>
                            <a:t>A</a:t>
                          </a:r>
                        </a:p>
                        <a:p>
                          <a:pPr algn="ctr"/>
                          <a:r>
                            <a:rPr lang="en-US" sz="1050" dirty="0"/>
                            <a:t> S.R3.G4  - 1.96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050" dirty="0"/>
                            <a:t>A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232.228 kHz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97806329"/>
                      </a:ext>
                    </a:extLst>
                  </a:tr>
                  <a:tr h="11601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O+O 111x111 (82626)</a:t>
                          </a:r>
                        </a:p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5.4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5.8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/>
                            <a:t>N.R1.G4  - 10.6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100" dirty="0"/>
                            <a:t>A</a:t>
                          </a:r>
                        </a:p>
                        <a:p>
                          <a:pPr algn="ctr"/>
                          <a:r>
                            <a:rPr lang="en-US" sz="1100" dirty="0"/>
                            <a:t>N.R2.G4  - 6.75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100" dirty="0"/>
                            <a:t>A </a:t>
                          </a:r>
                        </a:p>
                        <a:p>
                          <a:pPr algn="ctr"/>
                          <a:r>
                            <a:rPr lang="en-US" sz="1100" dirty="0"/>
                            <a:t>N.R3.G4  - 6.43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100" dirty="0"/>
                            <a:t>A </a:t>
                          </a:r>
                        </a:p>
                        <a:p>
                          <a:pPr algn="ctr"/>
                          <a:r>
                            <a:rPr lang="en-US" sz="1100" dirty="0"/>
                            <a:t>S.R1.G4  - 11.2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100" dirty="0"/>
                            <a:t>A </a:t>
                          </a:r>
                        </a:p>
                        <a:p>
                          <a:pPr algn="ctr"/>
                          <a:r>
                            <a:rPr lang="en-US" sz="1100" dirty="0"/>
                            <a:t>S.R2.G4  - 7.39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100" dirty="0"/>
                            <a:t>A</a:t>
                          </a:r>
                        </a:p>
                        <a:p>
                          <a:pPr algn="ctr"/>
                          <a:r>
                            <a:rPr lang="en-US" sz="1100" dirty="0"/>
                            <a:t> S.R3.G4  - 6.42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100" dirty="0"/>
                            <a:t>A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245 kHz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7038189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A4AC3D2F-B885-5BF4-BF7C-8B45BB19DF82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948479382"/>
                  </p:ext>
                </p:extLst>
              </p:nvPr>
            </p:nvGraphicFramePr>
            <p:xfrm>
              <a:off x="326318" y="1973788"/>
              <a:ext cx="7277640" cy="42690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67584">
                      <a:extLst>
                        <a:ext uri="{9D8B030D-6E8A-4147-A177-3AD203B41FA5}">
                          <a16:colId xmlns:a16="http://schemas.microsoft.com/office/drawing/2014/main" val="45323017"/>
                        </a:ext>
                      </a:extLst>
                    </a:gridCol>
                    <a:gridCol w="1460810">
                      <a:extLst>
                        <a:ext uri="{9D8B030D-6E8A-4147-A177-3AD203B41FA5}">
                          <a16:colId xmlns:a16="http://schemas.microsoft.com/office/drawing/2014/main" val="3695850105"/>
                        </a:ext>
                      </a:extLst>
                    </a:gridCol>
                    <a:gridCol w="1468810">
                      <a:extLst>
                        <a:ext uri="{9D8B030D-6E8A-4147-A177-3AD203B41FA5}">
                          <a16:colId xmlns:a16="http://schemas.microsoft.com/office/drawing/2014/main" val="138583388"/>
                        </a:ext>
                      </a:extLst>
                    </a:gridCol>
                    <a:gridCol w="2028867">
                      <a:extLst>
                        <a:ext uri="{9D8B030D-6E8A-4147-A177-3AD203B41FA5}">
                          <a16:colId xmlns:a16="http://schemas.microsoft.com/office/drawing/2014/main" val="3983544121"/>
                        </a:ext>
                      </a:extLst>
                    </a:gridCol>
                    <a:gridCol w="1251569">
                      <a:extLst>
                        <a:ext uri="{9D8B030D-6E8A-4147-A177-3AD203B41FA5}">
                          <a16:colId xmlns:a16="http://schemas.microsoft.com/office/drawing/2014/main" val="156385962"/>
                        </a:ext>
                      </a:extLst>
                    </a:gridCol>
                  </a:tblGrid>
                  <a:tr h="73152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kern="1200" dirty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SC coefficient  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kern="1200" dirty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south</a:t>
                          </a:r>
                        </a:p>
                        <a:p>
                          <a:pPr algn="ctr"/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kern="1200" dirty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SC coefficient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kern="1200" dirty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north</a:t>
                          </a:r>
                        </a:p>
                        <a:p>
                          <a:pPr algn="ctr"/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dirty="0"/>
                            <a:t>Undamaged </a:t>
                          </a:r>
                          <a:r>
                            <a:rPr lang="en-US" sz="1400" dirty="0"/>
                            <a:t>GEM 4 current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MBD NS rate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28648413"/>
                      </a:ext>
                    </a:extLst>
                  </a:tr>
                  <a:tr h="118872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 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6x6 </a:t>
                          </a:r>
                          <a:r>
                            <a:rPr lang="en-US" sz="1800" kern="1200" dirty="0" err="1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Au+Au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(76905)</a:t>
                          </a:r>
                        </a:p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N.R1.G4  - 895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N.R2.G4  - 535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N.R3.G4 -  506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S.R1.G4  - 770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S.R2.G4  - 520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S.R3.G4  - 505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1.54 kHz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71855671"/>
                      </a:ext>
                    </a:extLst>
                  </a:tr>
                  <a:tr h="11601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kern="1200" dirty="0" err="1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p+p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(79513)</a:t>
                          </a:r>
                        </a:p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97500" t="-168132" r="-63125" b="-1043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232.228 kHz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97806329"/>
                      </a:ext>
                    </a:extLst>
                  </a:tr>
                  <a:tr h="118872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O+O 111x111 (82626)</a:t>
                          </a:r>
                        </a:p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5.4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5.8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97500" t="-259574" r="-63125" b="-10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245 kHz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7038189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A24A10B9-76C4-6000-3C80-FAC4A2B8C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8540" y="0"/>
            <a:ext cx="4167141" cy="685800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2E12CD7-6ECE-E99F-0227-5430605F4B6D}"/>
              </a:ext>
            </a:extLst>
          </p:cNvPr>
          <p:cNvCxnSpPr>
            <a:cxnSpLocks/>
          </p:cNvCxnSpPr>
          <p:nvPr/>
        </p:nvCxnSpPr>
        <p:spPr>
          <a:xfrm>
            <a:off x="129903" y="2830057"/>
            <a:ext cx="0" cy="3412791"/>
          </a:xfrm>
          <a:prstGeom prst="straightConnector1">
            <a:avLst/>
          </a:prstGeom>
          <a:ln w="666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89CAC48-27C7-734F-26ED-B34C5C0C5A43}"/>
              </a:ext>
            </a:extLst>
          </p:cNvPr>
          <p:cNvSpPr txBox="1"/>
          <p:nvPr/>
        </p:nvSpPr>
        <p:spPr>
          <a:xfrm>
            <a:off x="421104" y="3550898"/>
            <a:ext cx="3095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One of the smallest load runs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70CD45-E9E9-51A6-7B4F-70D1ACCF76AA}"/>
              </a:ext>
            </a:extLst>
          </p:cNvPr>
          <p:cNvSpPr txBox="1"/>
          <p:nvPr/>
        </p:nvSpPr>
        <p:spPr>
          <a:xfrm>
            <a:off x="421104" y="5949443"/>
            <a:ext cx="2910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One of the largest load runs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F06F199-F8AA-8CFD-C550-667D6674B17A}"/>
              </a:ext>
            </a:extLst>
          </p:cNvPr>
          <p:cNvSpPr/>
          <p:nvPr/>
        </p:nvSpPr>
        <p:spPr>
          <a:xfrm>
            <a:off x="1858161" y="3920230"/>
            <a:ext cx="574646" cy="33718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7CFBB5-E0B0-DF2E-008B-5D19CC60163E}"/>
              </a:ext>
            </a:extLst>
          </p:cNvPr>
          <p:cNvSpPr txBox="1"/>
          <p:nvPr/>
        </p:nvSpPr>
        <p:spPr>
          <a:xfrm>
            <a:off x="143163" y="6427514"/>
            <a:ext cx="5952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NOTE:  “Normal” S.C. density estimated by AI for this run.</a:t>
            </a:r>
          </a:p>
        </p:txBody>
      </p:sp>
    </p:spTree>
    <p:extLst>
      <p:ext uri="{BB962C8B-B14F-4D97-AF65-F5344CB8AC3E}">
        <p14:creationId xmlns:p14="http://schemas.microsoft.com/office/powerpoint/2010/main" val="3914476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82BCA-F37D-52EC-C581-33FBE686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775982"/>
          </a:xfrm>
        </p:spPr>
        <p:txBody>
          <a:bodyPr/>
          <a:lstStyle/>
          <a:p>
            <a:r>
              <a:rPr lang="en-US" dirty="0"/>
              <a:t>Executive Summary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1D37B04-B32F-7FC6-532D-44B248AFDCE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05500" y="1016086"/>
                <a:ext cx="10515600" cy="5531521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en-US" b="1" dirty="0"/>
                  <a:t>Executive Summary</a:t>
                </a:r>
              </a:p>
              <a:p>
                <a:r>
                  <a:rPr lang="en-US" dirty="0"/>
                  <a:t>We developed an independent TPC-internal reconstruction workflow:</a:t>
                </a:r>
              </a:p>
              <a:p>
                <a:pPr lvl="1"/>
                <a:r>
                  <a:rPr lang="en-US" dirty="0"/>
                  <a:t>index-space pattern recognition </a:t>
                </a:r>
              </a:p>
              <a:p>
                <a:pPr lvl="1"/>
                <a:r>
                  <a:rPr lang="en-US" dirty="0"/>
                  <a:t>PHGarfield reverse drift </a:t>
                </a:r>
              </a:p>
              <a:p>
                <a:pPr lvl="1"/>
                <a:r>
                  <a:rPr lang="en-US" dirty="0"/>
                  <a:t>magnetic field </a:t>
                </a:r>
              </a:p>
              <a:p>
                <a:pPr lvl="1"/>
                <a:r>
                  <a:rPr lang="en-US" dirty="0"/>
                  <a:t>first-order space-charge model </a:t>
                </a:r>
              </a:p>
              <a:p>
                <a:pPr lvl="1"/>
                <a:r>
                  <a:rPr lang="en-US" dirty="0"/>
                  <a:t>internal fit 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b="1" dirty="0"/>
                  <a:t>Even at 1</a:t>
                </a:r>
                <a:r>
                  <a:rPr lang="en-US" b="1" baseline="30000" dirty="0"/>
                  <a:t>st</a:t>
                </a:r>
                <a:r>
                  <a:rPr lang="en-US" b="1" dirty="0"/>
                  <a:t> Order, this handling of Space Charge delivers:</a:t>
                </a:r>
              </a:p>
              <a:p>
                <a:r>
                  <a:rPr lang="en-US" dirty="0"/>
                  <a:t>✓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/>
                        </m:ctrlPr>
                      </m:sSubPr>
                      <m:e>
                        <m:r>
                          <a:rPr lang="en-US" i="1"/>
                          <m:t>𝑅</m:t>
                        </m:r>
                      </m:e>
                      <m:sub>
                        <m:r>
                          <a:rPr lang="en-US" i="1"/>
                          <m:t>𝐷𝐶𝐴</m:t>
                        </m:r>
                      </m:sub>
                    </m:sSub>
                  </m:oMath>
                </a14:m>
                <a:r>
                  <a:rPr lang="en-US" dirty="0"/>
                  <a:t>consistent with zero </a:t>
                </a:r>
              </a:p>
              <a:p>
                <a:r>
                  <a:rPr lang="en-US" dirty="0"/>
                  <a:t>✓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/>
                        </m:ctrlPr>
                      </m:sSubSupPr>
                      <m:e>
                        <m:r>
                          <a:rPr lang="en-US" i="1"/>
                          <m:t>𝐾</m:t>
                        </m:r>
                      </m:e>
                      <m:sub>
                        <m:r>
                          <a:rPr lang="en-US" i="1"/>
                          <m:t>𝑆</m:t>
                        </m:r>
                      </m:sub>
                      <m:sup>
                        <m:r>
                          <a:rPr lang="en-US"/>
                          <m:t>0</m:t>
                        </m:r>
                      </m:sup>
                    </m:sSubSup>
                  </m:oMath>
                </a14:m>
                <a:r>
                  <a:rPr lang="en-US" dirty="0"/>
                  <a:t>mass at PDG value </a:t>
                </a:r>
              </a:p>
              <a:p>
                <a:r>
                  <a:rPr lang="en-US" dirty="0"/>
                  <a:t>✓ charge symmetry restored in </a:t>
                </a:r>
                <a14:m>
                  <m:oMath xmlns:m="http://schemas.openxmlformats.org/officeDocument/2006/math">
                    <m:r>
                      <a:rPr lang="en-US" i="1"/>
                      <m:t>𝑑𝐸</m:t>
                    </m:r>
                    <m:r>
                      <a:rPr lang="en-US"/>
                      <m:t>/</m:t>
                    </m:r>
                    <m:r>
                      <a:rPr lang="en-US" i="1"/>
                      <m:t>𝑑𝑥</m:t>
                    </m:r>
                  </m:oMath>
                </a14:m>
                <a:endParaRPr lang="en-US" dirty="0"/>
              </a:p>
              <a:p>
                <a:r>
                  <a:rPr lang="en-US" dirty="0"/>
                  <a:t>✓ </a:t>
                </a:r>
                <a14:m>
                  <m:oMath xmlns:m="http://schemas.openxmlformats.org/officeDocument/2006/math">
                    <m:r>
                      <a:rPr lang="en-US" i="1"/>
                      <m:t>𝑧</m:t>
                    </m:r>
                  </m:oMath>
                </a14:m>
                <a:r>
                  <a:rPr lang="en-US" dirty="0"/>
                  <a:t>-dependent residuals removed </a:t>
                </a:r>
              </a:p>
              <a:p>
                <a:r>
                  <a:rPr lang="en-US" dirty="0"/>
                  <a:t>✓ Side &amp; charge-sign match in momenta spectra</a:t>
                </a:r>
              </a:p>
              <a:p>
                <a:r>
                  <a:rPr lang="en-US" dirty="0"/>
                  <a:t>✓ competitive execution speed 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b="1" dirty="0"/>
                  <a:t>Goal:</a:t>
                </a:r>
              </a:p>
              <a:p>
                <a:r>
                  <a:rPr lang="en-US" dirty="0"/>
                  <a:t>Provide improved TPC inputs to the existing reconstruction framework.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1D37B04-B32F-7FC6-532D-44B248AFDC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5500" y="1016086"/>
                <a:ext cx="10515600" cy="5531521"/>
              </a:xfrm>
              <a:blipFill>
                <a:blip r:embed="rId2"/>
                <a:stretch>
                  <a:fillRect l="-464" t="-17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29315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2301A-45BD-01B2-38B0-7E6B15200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C2902-4A4D-A6F3-B4C3-A84C3D952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765758" cy="1325563"/>
          </a:xfrm>
        </p:spPr>
        <p:txBody>
          <a:bodyPr/>
          <a:lstStyle/>
          <a:p>
            <a:r>
              <a:rPr lang="en-US" dirty="0"/>
              <a:t>Electric field for Space charge coefficients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8C8CFDD4-96DC-890C-326F-E85FFE54C6D0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326318" y="1973788"/>
              <a:ext cx="7277640" cy="42690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67584">
                      <a:extLst>
                        <a:ext uri="{9D8B030D-6E8A-4147-A177-3AD203B41FA5}">
                          <a16:colId xmlns:a16="http://schemas.microsoft.com/office/drawing/2014/main" val="45323017"/>
                        </a:ext>
                      </a:extLst>
                    </a:gridCol>
                    <a:gridCol w="1460810">
                      <a:extLst>
                        <a:ext uri="{9D8B030D-6E8A-4147-A177-3AD203B41FA5}">
                          <a16:colId xmlns:a16="http://schemas.microsoft.com/office/drawing/2014/main" val="3695850105"/>
                        </a:ext>
                      </a:extLst>
                    </a:gridCol>
                    <a:gridCol w="1468810">
                      <a:extLst>
                        <a:ext uri="{9D8B030D-6E8A-4147-A177-3AD203B41FA5}">
                          <a16:colId xmlns:a16="http://schemas.microsoft.com/office/drawing/2014/main" val="138583388"/>
                        </a:ext>
                      </a:extLst>
                    </a:gridCol>
                    <a:gridCol w="2028867">
                      <a:extLst>
                        <a:ext uri="{9D8B030D-6E8A-4147-A177-3AD203B41FA5}">
                          <a16:colId xmlns:a16="http://schemas.microsoft.com/office/drawing/2014/main" val="3983544121"/>
                        </a:ext>
                      </a:extLst>
                    </a:gridCol>
                    <a:gridCol w="1251569">
                      <a:extLst>
                        <a:ext uri="{9D8B030D-6E8A-4147-A177-3AD203B41FA5}">
                          <a16:colId xmlns:a16="http://schemas.microsoft.com/office/drawing/2014/main" val="156385962"/>
                        </a:ext>
                      </a:extLst>
                    </a:gridCol>
                  </a:tblGrid>
                  <a:tr h="710367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kern="1200" dirty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SC coefficient  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kern="1200" dirty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south</a:t>
                          </a:r>
                        </a:p>
                        <a:p>
                          <a:pPr algn="ctr"/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kern="1200" dirty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SC coefficient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kern="1200" dirty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north</a:t>
                          </a:r>
                        </a:p>
                        <a:p>
                          <a:pPr algn="ctr"/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dirty="0"/>
                            <a:t>Undamaged </a:t>
                          </a:r>
                          <a:r>
                            <a:rPr lang="en-US" sz="1400" dirty="0"/>
                            <a:t>GEM 4 current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MBD NS rate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28648413"/>
                      </a:ext>
                    </a:extLst>
                  </a:tr>
                  <a:tr h="100484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 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6x6 </a:t>
                          </a:r>
                          <a:r>
                            <a:rPr lang="en-US" sz="1800" kern="1200" dirty="0" err="1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Au+Au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(76905)</a:t>
                          </a:r>
                        </a:p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N.R1.G4  - 895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N.R2.G4  - 535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N.R3.G4 -  506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S.R1.G4  - 770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S.R2.G4  - 520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S.R3.G4  - 505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1.54 kHz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71855671"/>
                      </a:ext>
                    </a:extLst>
                  </a:tr>
                  <a:tr h="11601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kern="1200" dirty="0" err="1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p+p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(79513)</a:t>
                          </a:r>
                        </a:p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50" dirty="0"/>
                            <a:t>N.R1.G4  - 3.2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050" dirty="0"/>
                            <a:t>A</a:t>
                          </a:r>
                        </a:p>
                        <a:p>
                          <a:pPr algn="ctr"/>
                          <a:r>
                            <a:rPr lang="en-US" sz="1050" dirty="0"/>
                            <a:t>N.R2.G4  - 1.92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050" dirty="0"/>
                            <a:t>A </a:t>
                          </a:r>
                        </a:p>
                        <a:p>
                          <a:pPr algn="ctr"/>
                          <a:r>
                            <a:rPr lang="en-US" sz="1050" dirty="0"/>
                            <a:t>N.R3.G4  - 1.9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050" dirty="0"/>
                            <a:t>A </a:t>
                          </a:r>
                        </a:p>
                        <a:p>
                          <a:pPr algn="ctr"/>
                          <a:r>
                            <a:rPr lang="en-US" sz="1050" dirty="0"/>
                            <a:t>S.R1.G4  - 3.16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050" dirty="0"/>
                            <a:t>A </a:t>
                          </a:r>
                        </a:p>
                        <a:p>
                          <a:pPr algn="ctr"/>
                          <a:r>
                            <a:rPr lang="en-US" sz="1050" dirty="0"/>
                            <a:t>S.R2.G4 - 2.07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050" dirty="0"/>
                            <a:t>A</a:t>
                          </a:r>
                        </a:p>
                        <a:p>
                          <a:pPr algn="ctr"/>
                          <a:r>
                            <a:rPr lang="en-US" sz="1050" dirty="0"/>
                            <a:t> S.R3.G4  - 1.96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050" dirty="0"/>
                            <a:t>A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232.228 kHz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97806329"/>
                      </a:ext>
                    </a:extLst>
                  </a:tr>
                  <a:tr h="11601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O+O 111x111 (82626)</a:t>
                          </a:r>
                        </a:p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5.4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5.8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/>
                            <a:t>N.R1.G4  - 10.6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100" dirty="0"/>
                            <a:t>A</a:t>
                          </a:r>
                        </a:p>
                        <a:p>
                          <a:pPr algn="ctr"/>
                          <a:r>
                            <a:rPr lang="en-US" sz="1100" dirty="0"/>
                            <a:t>N.R2.G4  - 6.75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100" dirty="0"/>
                            <a:t>A </a:t>
                          </a:r>
                        </a:p>
                        <a:p>
                          <a:pPr algn="ctr"/>
                          <a:r>
                            <a:rPr lang="en-US" sz="1100" dirty="0"/>
                            <a:t>N.R3.G4  - 6.43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100" dirty="0"/>
                            <a:t>A </a:t>
                          </a:r>
                        </a:p>
                        <a:p>
                          <a:pPr algn="ctr"/>
                          <a:r>
                            <a:rPr lang="en-US" sz="1100" dirty="0"/>
                            <a:t>S.R1.G4  - 11.2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100" dirty="0"/>
                            <a:t>A </a:t>
                          </a:r>
                        </a:p>
                        <a:p>
                          <a:pPr algn="ctr"/>
                          <a:r>
                            <a:rPr lang="en-US" sz="1100" dirty="0"/>
                            <a:t>S.R2.G4  - 7.39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100" dirty="0"/>
                            <a:t>A</a:t>
                          </a:r>
                        </a:p>
                        <a:p>
                          <a:pPr algn="ctr"/>
                          <a:r>
                            <a:rPr lang="en-US" sz="1100" dirty="0"/>
                            <a:t> S.R3.G4  - 6.42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</m:oMath>
                          </a14:m>
                          <a:r>
                            <a:rPr lang="en-US" sz="1100" dirty="0"/>
                            <a:t>A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245 kHz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7038189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8C8CFDD4-96DC-890C-326F-E85FFE54C6D0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326318" y="1973788"/>
              <a:ext cx="7277640" cy="42690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67584">
                      <a:extLst>
                        <a:ext uri="{9D8B030D-6E8A-4147-A177-3AD203B41FA5}">
                          <a16:colId xmlns:a16="http://schemas.microsoft.com/office/drawing/2014/main" val="45323017"/>
                        </a:ext>
                      </a:extLst>
                    </a:gridCol>
                    <a:gridCol w="1460810">
                      <a:extLst>
                        <a:ext uri="{9D8B030D-6E8A-4147-A177-3AD203B41FA5}">
                          <a16:colId xmlns:a16="http://schemas.microsoft.com/office/drawing/2014/main" val="3695850105"/>
                        </a:ext>
                      </a:extLst>
                    </a:gridCol>
                    <a:gridCol w="1468810">
                      <a:extLst>
                        <a:ext uri="{9D8B030D-6E8A-4147-A177-3AD203B41FA5}">
                          <a16:colId xmlns:a16="http://schemas.microsoft.com/office/drawing/2014/main" val="138583388"/>
                        </a:ext>
                      </a:extLst>
                    </a:gridCol>
                    <a:gridCol w="2028867">
                      <a:extLst>
                        <a:ext uri="{9D8B030D-6E8A-4147-A177-3AD203B41FA5}">
                          <a16:colId xmlns:a16="http://schemas.microsoft.com/office/drawing/2014/main" val="3983544121"/>
                        </a:ext>
                      </a:extLst>
                    </a:gridCol>
                    <a:gridCol w="1251569">
                      <a:extLst>
                        <a:ext uri="{9D8B030D-6E8A-4147-A177-3AD203B41FA5}">
                          <a16:colId xmlns:a16="http://schemas.microsoft.com/office/drawing/2014/main" val="156385962"/>
                        </a:ext>
                      </a:extLst>
                    </a:gridCol>
                  </a:tblGrid>
                  <a:tr h="73152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kern="1200" dirty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SC coefficient  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kern="1200" dirty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south</a:t>
                          </a:r>
                        </a:p>
                        <a:p>
                          <a:pPr algn="ctr"/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kern="1200" dirty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SC coefficient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kern="1200" dirty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north</a:t>
                          </a:r>
                        </a:p>
                        <a:p>
                          <a:pPr algn="ctr"/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0" dirty="0"/>
                            <a:t>Undamaged </a:t>
                          </a:r>
                          <a:r>
                            <a:rPr lang="en-US" sz="1400" dirty="0"/>
                            <a:t>GEM 4 current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MBD NS rate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28648413"/>
                      </a:ext>
                    </a:extLst>
                  </a:tr>
                  <a:tr h="118872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 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6x6 </a:t>
                          </a:r>
                          <a:r>
                            <a:rPr lang="en-US" sz="1800" kern="1200" dirty="0" err="1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Au+Au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(76905)</a:t>
                          </a:r>
                        </a:p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N.R1.G4  - 895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N.R2.G4  - 535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N.R3.G4 -  506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S.R1.G4  - 770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S.R2.G4  - 520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0" dirty="0"/>
                            <a:t>S.R3.G4  - 505 </a:t>
                          </a:r>
                          <a:r>
                            <a:rPr lang="en-US" sz="1100" b="0" dirty="0" err="1"/>
                            <a:t>nA</a:t>
                          </a:r>
                          <a:endParaRPr lang="en-US" sz="11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1.54 kHz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71855671"/>
                      </a:ext>
                    </a:extLst>
                  </a:tr>
                  <a:tr h="11601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kern="1200" dirty="0" err="1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p+p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(79513)</a:t>
                          </a:r>
                        </a:p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97500" t="-168132" r="-63125" b="-1043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232.228 kHz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97806329"/>
                      </a:ext>
                    </a:extLst>
                  </a:tr>
                  <a:tr h="118872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O+O 111x111 (82626)</a:t>
                          </a:r>
                        </a:p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5.4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5.8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97500" t="-259574" r="-63125" b="-10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245 kHz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70381891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CD3B4E4-488F-0D36-0E70-2989CC611669}"/>
              </a:ext>
            </a:extLst>
          </p:cNvPr>
          <p:cNvCxnSpPr>
            <a:cxnSpLocks/>
          </p:cNvCxnSpPr>
          <p:nvPr/>
        </p:nvCxnSpPr>
        <p:spPr>
          <a:xfrm>
            <a:off x="129903" y="2830057"/>
            <a:ext cx="0" cy="3412791"/>
          </a:xfrm>
          <a:prstGeom prst="straightConnector1">
            <a:avLst/>
          </a:prstGeom>
          <a:ln w="666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A10CC2E-F09B-0E99-2C37-4D031976C3D1}"/>
              </a:ext>
            </a:extLst>
          </p:cNvPr>
          <p:cNvSpPr txBox="1"/>
          <p:nvPr/>
        </p:nvSpPr>
        <p:spPr>
          <a:xfrm>
            <a:off x="421104" y="3550898"/>
            <a:ext cx="3095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One of the smallest load runs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E029E7-944E-4528-45E7-9A7EA0B9186A}"/>
              </a:ext>
            </a:extLst>
          </p:cNvPr>
          <p:cNvSpPr txBox="1"/>
          <p:nvPr/>
        </p:nvSpPr>
        <p:spPr>
          <a:xfrm>
            <a:off x="421104" y="5949443"/>
            <a:ext cx="2910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One of the largest load runs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63AF75-FCF1-AC06-83E0-6D1E33C32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4142" y="1724718"/>
            <a:ext cx="4627858" cy="354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9991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D1561-E9CC-ED9E-6F09-B58280750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A52D531-B66F-FBC6-2BA3-3D765E89ADF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249159"/>
                <a:ext cx="3454400" cy="1325563"/>
              </a:xfrm>
            </p:spPr>
            <p:txBody>
              <a:bodyPr/>
              <a:lstStyle/>
              <a:p>
                <a:r>
                  <a:rPr lang="en-US" b="0" dirty="0" err="1"/>
                  <a:t>rDCA</a:t>
                </a:r>
                <a:r>
                  <a:rPr lang="en-US" b="0" dirty="0"/>
                  <a:t> vs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A52D531-B66F-FBC6-2BA3-3D765E89AD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249159"/>
                <a:ext cx="3454400" cy="1325563"/>
              </a:xfrm>
              <a:blipFill>
                <a:blip r:embed="rId2"/>
                <a:stretch>
                  <a:fillRect l="-73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7DEF6CF0-6FAA-0CC8-9BDA-C76F2734B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088" y="1580211"/>
            <a:ext cx="2901344" cy="21318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FD8CCB-8E14-72C1-B3C0-3A11AF58DD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6256" y="1388163"/>
            <a:ext cx="9295744" cy="23239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0A37782-95E4-F56C-4373-763A9DB8BB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209" y="4209627"/>
            <a:ext cx="4038314" cy="25204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2929ED6-BE04-CCC2-AFAF-A4F9A2FFB2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2600" y="4105257"/>
            <a:ext cx="7772400" cy="263027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7E0AC41-5B13-2531-E43C-F49E04128225}"/>
              </a:ext>
            </a:extLst>
          </p:cNvPr>
          <p:cNvSpPr txBox="1"/>
          <p:nvPr/>
        </p:nvSpPr>
        <p:spPr>
          <a:xfrm>
            <a:off x="5334292" y="1052272"/>
            <a:ext cx="193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Standard tracking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55F8C29-828A-3140-D282-35BCE70BF873}"/>
              </a:ext>
            </a:extLst>
          </p:cNvPr>
          <p:cNvSpPr txBox="1"/>
          <p:nvPr/>
        </p:nvSpPr>
        <p:spPr>
          <a:xfrm>
            <a:off x="5224159" y="3776197"/>
            <a:ext cx="1743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TPC SA tracking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5BF2730-BE1E-3992-1864-244405941C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4128" y="-29868"/>
            <a:ext cx="4448823" cy="141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5397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D8C7A-CC7B-616D-6774-7E2555F5B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E88E1E4-AC23-B6D5-EB13-F03855CE900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65125"/>
                <a:ext cx="3454400" cy="1325563"/>
              </a:xfrm>
            </p:spPr>
            <p:txBody>
              <a:bodyPr/>
              <a:lstStyle/>
              <a:p>
                <a:r>
                  <a:rPr lang="en-US" b="0" dirty="0"/>
                  <a:t>rDCA vs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E88E1E4-AC23-B6D5-EB13-F03855CE900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65125"/>
                <a:ext cx="3454400" cy="1325563"/>
              </a:xfrm>
              <a:blipFill>
                <a:blip r:embed="rId2"/>
                <a:stretch>
                  <a:fillRect l="-73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B24951CA-0167-14F3-0C5A-8FCD4A640E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32" y="1389531"/>
            <a:ext cx="3547380" cy="26760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57092E-330E-D05B-86CA-2FFD0C94ED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65625"/>
            <a:ext cx="3723167" cy="27923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FDA5341-759F-E071-7235-07150311FE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4325" y="239643"/>
            <a:ext cx="3684784" cy="229977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61DE02B-789C-8403-BF91-6ACEA69C16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4504" y="2741454"/>
            <a:ext cx="6211720" cy="387690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8987645-DD91-DBBB-F495-474E18E105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5580" y="239644"/>
            <a:ext cx="3684784" cy="22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0906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9A1862A-4419-09D5-192C-2598BE11520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5145" y="36369"/>
                <a:ext cx="10515600" cy="13255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 Residuals </a:t>
                </a:r>
                <a:br>
                  <a:rPr lang="en-US" dirty="0"/>
                </a:br>
                <a:r>
                  <a:rPr lang="en-US" dirty="0"/>
                  <a:t>Cluster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 vs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𝐿𝑎𝑦𝑒𝑟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9A1862A-4419-09D5-192C-2598BE11520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5145" y="36369"/>
                <a:ext cx="10515600" cy="1325563"/>
              </a:xfrm>
              <a:blipFill>
                <a:blip r:embed="rId2"/>
                <a:stretch>
                  <a:fillRect l="-2292" t="-13208" b="-207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9896CB2E-EE53-D97E-95A3-9790DD621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5" y="2411837"/>
            <a:ext cx="2697588" cy="29264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385220-32E7-9C39-743E-5BBC41D2EE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2938" y="2411836"/>
            <a:ext cx="2697588" cy="29264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4F1C2F-DA86-08F1-6EA9-29AE97211838}"/>
              </a:ext>
            </a:extLst>
          </p:cNvPr>
          <p:cNvSpPr txBox="1"/>
          <p:nvPr/>
        </p:nvSpPr>
        <p:spPr>
          <a:xfrm>
            <a:off x="337917" y="1835997"/>
            <a:ext cx="4781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Standard tracking: No distortion corrections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1AB05B-20D1-B62D-67D5-DCF8BDA23D48}"/>
              </a:ext>
            </a:extLst>
          </p:cNvPr>
          <p:cNvSpPr txBox="1"/>
          <p:nvPr/>
        </p:nvSpPr>
        <p:spPr>
          <a:xfrm>
            <a:off x="6096000" y="3656329"/>
            <a:ext cx="4974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TPC SA tracking: Magnetic field + Electric field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3D5B23-4C8E-A459-B5A0-D98C5A5B39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3023" y="3988850"/>
            <a:ext cx="6708977" cy="27432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60E764B-7864-273F-FFB1-33428BDEBCDE}"/>
              </a:ext>
            </a:extLst>
          </p:cNvPr>
          <p:cNvSpPr txBox="1"/>
          <p:nvPr/>
        </p:nvSpPr>
        <p:spPr>
          <a:xfrm>
            <a:off x="6739389" y="139112"/>
            <a:ext cx="4761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Standard tracking: All distortion corrections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4F04E5E-2B5F-1801-18EC-E41138475E9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264084" y="541228"/>
            <a:ext cx="2833888" cy="307426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54E8E9E-8E92-B6DC-49B1-A4CD11BE668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262967" y="545255"/>
            <a:ext cx="2833888" cy="307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0631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376DB-32BA-91F9-D212-226B21A1D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17844DD-4B51-BD2B-BB49-CE6A9242098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23178" y="49139"/>
                <a:ext cx="10515600" cy="1325563"/>
              </a:xfrm>
            </p:spPr>
            <p:txBody>
              <a:bodyPr>
                <a:normAutofit fontScale="90000"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dirty="0"/>
                  <a:t> Residuals </a:t>
                </a:r>
                <a:br>
                  <a:rPr lang="en-US" dirty="0"/>
                </a:br>
                <a:r>
                  <a:rPr lang="en-US" dirty="0"/>
                  <a:t>Cluster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 vs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𝑠𝑖𝑔𝑛𝑒𝑑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17844DD-4B51-BD2B-BB49-CE6A924209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23178" y="49139"/>
                <a:ext cx="10515600" cy="1325563"/>
              </a:xfrm>
              <a:blipFill>
                <a:blip r:embed="rId2"/>
                <a:stretch>
                  <a:fillRect l="-2051" t="-9434"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B9CC045A-B0B3-AEE1-CA76-A8D718DF4EAA}"/>
              </a:ext>
            </a:extLst>
          </p:cNvPr>
          <p:cNvSpPr txBox="1"/>
          <p:nvPr/>
        </p:nvSpPr>
        <p:spPr>
          <a:xfrm>
            <a:off x="612475" y="2137329"/>
            <a:ext cx="4781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Standard tracking: No distortion corrections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A03964-1C9A-B6D6-B2AB-C91BA7D328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20793" y="2727444"/>
            <a:ext cx="2993849" cy="32477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C0AFBE-80FD-4444-DC22-78309B58565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973056" y="2727444"/>
            <a:ext cx="2993849" cy="32477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92ADEA-C13D-13F2-925C-09C388032C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8852" y="3952835"/>
            <a:ext cx="3106444" cy="27169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1E5A535-36DB-8F52-CD4C-A46BE160B0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5556" y="3952835"/>
            <a:ext cx="3106444" cy="271690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B969646-5538-B263-6F69-D7A46424B905}"/>
              </a:ext>
            </a:extLst>
          </p:cNvPr>
          <p:cNvSpPr txBox="1"/>
          <p:nvPr/>
        </p:nvSpPr>
        <p:spPr>
          <a:xfrm>
            <a:off x="6940228" y="3550853"/>
            <a:ext cx="4974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TPC SA tracking: Magnetic field + Electric field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BA7622-F829-B60E-71B5-17AB54736B52}"/>
              </a:ext>
            </a:extLst>
          </p:cNvPr>
          <p:cNvSpPr txBox="1"/>
          <p:nvPr/>
        </p:nvSpPr>
        <p:spPr>
          <a:xfrm>
            <a:off x="6704615" y="49139"/>
            <a:ext cx="4761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Standard tracking: All distortion corrections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DD2ADD5-601D-0D37-FD21-0DC146A85FE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280183" y="427226"/>
            <a:ext cx="2772372" cy="300753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8267444-8759-7B73-0A4B-67C8D807563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296450" y="421470"/>
            <a:ext cx="2772372" cy="300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4869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E7A07-4B0B-C138-46B6-CACA6AA4B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B3837D7-870D-22CE-521F-0ADBE078361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8235709" cy="13255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 Residuals </a:t>
                </a:r>
                <a:br>
                  <a:rPr lang="en-US" dirty="0"/>
                </a:br>
                <a:r>
                  <a:rPr lang="en-US" dirty="0"/>
                  <a:t>divided by side and charge 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B3837D7-870D-22CE-521F-0ADBE07836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8235709" cy="1325563"/>
              </a:xfrm>
              <a:blipFill>
                <a:blip r:embed="rId2"/>
                <a:stretch>
                  <a:fillRect l="-3082" t="-13333" b="-20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1DF374B9-4DD5-2330-77F0-ACBD3AD91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3285" y="3736891"/>
            <a:ext cx="4965660" cy="30992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341101D-8873-8EF5-9B72-7A05478B54D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71318" y="2867366"/>
            <a:ext cx="4311691" cy="269326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A17B377-59C9-AFD4-26B0-7D8EBC595F88}"/>
              </a:ext>
            </a:extLst>
          </p:cNvPr>
          <p:cNvSpPr txBox="1"/>
          <p:nvPr/>
        </p:nvSpPr>
        <p:spPr>
          <a:xfrm>
            <a:off x="871318" y="2147884"/>
            <a:ext cx="4781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Standard tracking: No distortion corrections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38C846F-0F10-3CF5-A112-7D0F0632B904}"/>
              </a:ext>
            </a:extLst>
          </p:cNvPr>
          <p:cNvSpPr txBox="1"/>
          <p:nvPr/>
        </p:nvSpPr>
        <p:spPr>
          <a:xfrm>
            <a:off x="6833284" y="3429000"/>
            <a:ext cx="4974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TPC SA tracking: Magnetic field + Electric field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56880CF-08BB-6052-2AFA-0C6DD0AFF765}"/>
              </a:ext>
            </a:extLst>
          </p:cNvPr>
          <p:cNvSpPr txBox="1"/>
          <p:nvPr/>
        </p:nvSpPr>
        <p:spPr>
          <a:xfrm>
            <a:off x="1385221" y="2492938"/>
            <a:ext cx="1108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charge&gt;0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14200F-5A34-236D-1279-5EFFD9ED152F}"/>
              </a:ext>
            </a:extLst>
          </p:cNvPr>
          <p:cNvSpPr txBox="1"/>
          <p:nvPr/>
        </p:nvSpPr>
        <p:spPr>
          <a:xfrm>
            <a:off x="3545216" y="2466788"/>
            <a:ext cx="1147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Charge&lt;0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5D3D7C7-6F5D-B087-CB91-68CC5E2B70F3}"/>
              </a:ext>
            </a:extLst>
          </p:cNvPr>
          <p:cNvSpPr txBox="1"/>
          <p:nvPr/>
        </p:nvSpPr>
        <p:spPr>
          <a:xfrm rot="16200000">
            <a:off x="-117759" y="3190531"/>
            <a:ext cx="1406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South side 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BB6E9CE-609B-3C47-41B4-B1082015B162}"/>
              </a:ext>
            </a:extLst>
          </p:cNvPr>
          <p:cNvSpPr txBox="1"/>
          <p:nvPr/>
        </p:nvSpPr>
        <p:spPr>
          <a:xfrm rot="16200000">
            <a:off x="-108943" y="4681702"/>
            <a:ext cx="138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North side 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7F647A6-9254-8483-820D-35E0C0A9FAE8}"/>
              </a:ext>
            </a:extLst>
          </p:cNvPr>
          <p:cNvSpPr txBox="1"/>
          <p:nvPr/>
        </p:nvSpPr>
        <p:spPr>
          <a:xfrm>
            <a:off x="7061781" y="133577"/>
            <a:ext cx="4761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Standard tracking: All distortion corrections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06112EA-47FD-036D-37CF-53C95CFB359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08993" y="478633"/>
            <a:ext cx="4536735" cy="283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6283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54FAA-973E-1A63-AB8E-E69C5F199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55E8C87-2D4A-6678-4C06-7F5033AD5CF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0" y="20223"/>
                <a:ext cx="10515600" cy="13255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dirty="0"/>
                  <a:t> Residuals</a:t>
                </a:r>
                <a:br>
                  <a:rPr lang="en-US" dirty="0"/>
                </a:br>
                <a:r>
                  <a:rPr lang="en-US" dirty="0"/>
                  <a:t>Divided by side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55E8C87-2D4A-6678-4C06-7F5033AD5C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20223"/>
                <a:ext cx="10515600" cy="1325563"/>
              </a:xfrm>
              <a:blipFill>
                <a:blip r:embed="rId2"/>
                <a:stretch>
                  <a:fillRect l="-2413" t="-13208" b="-19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F2CE4387-74F3-EF04-CD30-9116B45F4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5163" y="4541873"/>
            <a:ext cx="6576837" cy="22256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1B3B61-E666-4D7C-7B60-971D50F1FD65}"/>
              </a:ext>
            </a:extLst>
          </p:cNvPr>
          <p:cNvSpPr txBox="1"/>
          <p:nvPr/>
        </p:nvSpPr>
        <p:spPr>
          <a:xfrm>
            <a:off x="607095" y="2016226"/>
            <a:ext cx="4781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Standard tracking: No distortion corrections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83D9EC-EB96-9E9B-2795-0C2D0B22E4EE}"/>
              </a:ext>
            </a:extLst>
          </p:cNvPr>
          <p:cNvSpPr txBox="1"/>
          <p:nvPr/>
        </p:nvSpPr>
        <p:spPr>
          <a:xfrm>
            <a:off x="6547359" y="3978878"/>
            <a:ext cx="4974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TPC SA tracking: Magnetic field + Electric field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AD3590F-0BAC-4B32-6590-FB3003F8F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34278"/>
            <a:ext cx="5944448" cy="20098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0945BBF-8FD7-0D15-216A-9F5D70391405}"/>
              </a:ext>
            </a:extLst>
          </p:cNvPr>
          <p:cNvSpPr txBox="1"/>
          <p:nvPr/>
        </p:nvSpPr>
        <p:spPr>
          <a:xfrm>
            <a:off x="303599" y="2562207"/>
            <a:ext cx="1406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South side 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322B4F-CC5B-6272-C697-F4DBCA90464B}"/>
              </a:ext>
            </a:extLst>
          </p:cNvPr>
          <p:cNvSpPr txBox="1"/>
          <p:nvPr/>
        </p:nvSpPr>
        <p:spPr>
          <a:xfrm>
            <a:off x="3258469" y="2595614"/>
            <a:ext cx="138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North side 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50123A-D492-BE87-AF36-58115EF2364C}"/>
              </a:ext>
            </a:extLst>
          </p:cNvPr>
          <p:cNvSpPr txBox="1"/>
          <p:nvPr/>
        </p:nvSpPr>
        <p:spPr>
          <a:xfrm>
            <a:off x="6247554" y="4299057"/>
            <a:ext cx="1406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South side 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85FA14-00B8-D15B-1E54-72D0C55AB88E}"/>
              </a:ext>
            </a:extLst>
          </p:cNvPr>
          <p:cNvSpPr txBox="1"/>
          <p:nvPr/>
        </p:nvSpPr>
        <p:spPr>
          <a:xfrm>
            <a:off x="9371024" y="4299057"/>
            <a:ext cx="138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North side 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6FC0038-CC91-D9D4-1545-A93A5E869B16}"/>
              </a:ext>
            </a:extLst>
          </p:cNvPr>
          <p:cNvSpPr txBox="1"/>
          <p:nvPr/>
        </p:nvSpPr>
        <p:spPr>
          <a:xfrm>
            <a:off x="6497922" y="1242684"/>
            <a:ext cx="4761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Standard tracking: All distortion corrections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C518438-30C6-F64F-47FF-F83870E4316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093452" y="1805679"/>
            <a:ext cx="5944448" cy="200987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A7427C3-7060-298D-7FCC-D466FDDB84F7}"/>
              </a:ext>
            </a:extLst>
          </p:cNvPr>
          <p:cNvSpPr txBox="1"/>
          <p:nvPr/>
        </p:nvSpPr>
        <p:spPr>
          <a:xfrm>
            <a:off x="8094310" y="1630020"/>
            <a:ext cx="1406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South side 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4CF2C21-D715-79C6-ED10-779E4105DA51}"/>
              </a:ext>
            </a:extLst>
          </p:cNvPr>
          <p:cNvSpPr txBox="1"/>
          <p:nvPr/>
        </p:nvSpPr>
        <p:spPr>
          <a:xfrm>
            <a:off x="10881621" y="1612016"/>
            <a:ext cx="138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North side 1</a:t>
            </a:r>
          </a:p>
        </p:txBody>
      </p:sp>
    </p:spTree>
    <p:extLst>
      <p:ext uri="{BB962C8B-B14F-4D97-AF65-F5344CB8AC3E}">
        <p14:creationId xmlns:p14="http://schemas.microsoft.com/office/powerpoint/2010/main" val="5988304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5C4C05B-7758-E241-A62D-D4F9737A1BC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4222" y="365125"/>
                <a:ext cx="5666874" cy="13255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dirty="0"/>
                  <a:t>(no gain corrections)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5C4C05B-7758-E241-A62D-D4F9737A1BC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4222" y="365125"/>
                <a:ext cx="5666874" cy="1325563"/>
              </a:xfrm>
              <a:blipFill>
                <a:blip r:embed="rId2"/>
                <a:stretch>
                  <a:fillRect l="-4251" t="-952" b="-219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63646-C809-02CF-A7D1-CBA8219961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1374" y="4107294"/>
            <a:ext cx="3801532" cy="6519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i="1" dirty="0">
                <a:latin typeface="+mj-lt"/>
              </a:rPr>
              <a:t>O+O run 82626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283C4D-1343-4B2E-489D-FFAAD4E5BD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537"/>
          <a:stretch>
            <a:fillRect/>
          </a:stretch>
        </p:blipFill>
        <p:spPr>
          <a:xfrm>
            <a:off x="8566475" y="4119210"/>
            <a:ext cx="3163866" cy="1982241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F5D8F99-DF8E-4745-A4A6-B03BCDB6E3E9}"/>
              </a:ext>
            </a:extLst>
          </p:cNvPr>
          <p:cNvSpPr txBox="1">
            <a:spLocks/>
          </p:cNvSpPr>
          <p:nvPr/>
        </p:nvSpPr>
        <p:spPr>
          <a:xfrm>
            <a:off x="1169291" y="1892125"/>
            <a:ext cx="2569192" cy="6519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 err="1">
                <a:latin typeface="+mj-lt"/>
              </a:rPr>
              <a:t>p+p</a:t>
            </a:r>
            <a:r>
              <a:rPr lang="en-US" i="1" dirty="0">
                <a:latin typeface="+mj-lt"/>
              </a:rPr>
              <a:t> run </a:t>
            </a:r>
            <a:r>
              <a:rPr lang="en-US" i="1" dirty="0"/>
              <a:t>79513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2E6DDD-1C60-460D-EAF2-A1C1DC30F7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4759" y="4037375"/>
            <a:ext cx="2984500" cy="19875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28F996-71ED-735F-D1E1-EC26E4BCF9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 flipH="1">
            <a:off x="5324759" y="4032066"/>
            <a:ext cx="2984500" cy="19875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327934-1773-5A04-DBB1-B34582FA22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alphaModFix amt="50000"/>
          </a:blip>
          <a:srcRect t="8537"/>
          <a:stretch>
            <a:fillRect/>
          </a:stretch>
        </p:blipFill>
        <p:spPr>
          <a:xfrm flipH="1">
            <a:off x="8566475" y="4106717"/>
            <a:ext cx="3163866" cy="198224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4F13C54-F2D9-7211-299A-734A18EBFB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0686" y="1413521"/>
            <a:ext cx="3005697" cy="243171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0060345-E9F0-E347-1152-98C7E8595445}"/>
              </a:ext>
            </a:extLst>
          </p:cNvPr>
          <p:cNvSpPr txBox="1"/>
          <p:nvPr/>
        </p:nvSpPr>
        <p:spPr>
          <a:xfrm>
            <a:off x="5972433" y="1638756"/>
            <a:ext cx="801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79516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64CCF4E-DD9B-EED7-6E74-C6DB58D8F7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4237" y="1509950"/>
            <a:ext cx="2990452" cy="232646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37FEDCC-1E4A-FD00-9071-7F80EA607797}"/>
              </a:ext>
            </a:extLst>
          </p:cNvPr>
          <p:cNvSpPr txBox="1"/>
          <p:nvPr/>
        </p:nvSpPr>
        <p:spPr>
          <a:xfrm>
            <a:off x="9099222" y="1709457"/>
            <a:ext cx="801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79513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B7D7F9D-6FE8-DEA9-031A-6AB3B11790B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 flipH="1">
            <a:off x="8960256" y="1538245"/>
            <a:ext cx="2990452" cy="22944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7545840-7109-FF91-1B4D-AA62DD74971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 flipH="1">
            <a:off x="5586331" y="1413521"/>
            <a:ext cx="3005697" cy="243171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2F57F05-EC16-8878-1D1E-5709562775E9}"/>
              </a:ext>
            </a:extLst>
          </p:cNvPr>
          <p:cNvSpPr txBox="1"/>
          <p:nvPr/>
        </p:nvSpPr>
        <p:spPr>
          <a:xfrm>
            <a:off x="593124" y="5758249"/>
            <a:ext cx="46860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5">
                    <a:lumMod val="75000"/>
                  </a:schemeClr>
                </a:solidFill>
              </a:rPr>
              <a:t>Integrated over phi</a:t>
            </a:r>
          </a:p>
        </p:txBody>
      </p:sp>
    </p:spTree>
    <p:extLst>
      <p:ext uri="{BB962C8B-B14F-4D97-AF65-F5344CB8AC3E}">
        <p14:creationId xmlns:p14="http://schemas.microsoft.com/office/powerpoint/2010/main" val="42458668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6BC15D3-318D-96FC-8FDA-236D354DA8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1836"/>
          <a:stretch>
            <a:fillRect/>
          </a:stretch>
        </p:blipFill>
        <p:spPr>
          <a:xfrm>
            <a:off x="263114" y="1690688"/>
            <a:ext cx="5680870" cy="4538666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0BA1CB22-7B57-C0DD-4082-559C894BBFA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alphaModFix amt="50000"/>
          </a:blip>
          <a:srcRect l="50253"/>
          <a:stretch>
            <a:fillRect/>
          </a:stretch>
        </p:blipFill>
        <p:spPr>
          <a:xfrm flipH="1">
            <a:off x="0" y="1690687"/>
            <a:ext cx="5867548" cy="45386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F079E1-8B2C-ADE4-F497-51F7CF762B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1961"/>
          <a:stretch>
            <a:fillRect/>
          </a:stretch>
        </p:blipFill>
        <p:spPr>
          <a:xfrm>
            <a:off x="6119106" y="1690689"/>
            <a:ext cx="5666202" cy="45386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571FAA-F9E7-D36D-BC4D-4AA335EAE3D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alphaModFix amt="50000"/>
          </a:blip>
          <a:srcRect r="51960"/>
          <a:stretch>
            <a:fillRect/>
          </a:stretch>
        </p:blipFill>
        <p:spPr>
          <a:xfrm flipH="1">
            <a:off x="6225012" y="1690688"/>
            <a:ext cx="5666203" cy="45386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0A71DEC-2864-CD93-DDE6-FAB791D0E36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65125"/>
                <a:ext cx="6765758" cy="1325563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𝑑𝐸</m:t>
                    </m:r>
                    <m:r>
                      <m:rPr>
                        <m:lit/>
                      </m:rPr>
                      <a:rPr lang="en-US" i="1" dirty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charge </a:t>
                </a:r>
                <a:r>
                  <a:rPr lang="en-US" dirty="0" err="1"/>
                  <a:t>assymetry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0A71DEC-2864-CD93-DDE6-FAB791D0E3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65125"/>
                <a:ext cx="6765758" cy="1325563"/>
              </a:xfrm>
              <a:blipFill>
                <a:blip r:embed="rId3"/>
                <a:stretch>
                  <a:fillRect l="-16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B22F0F0A-B6F0-B43C-B924-9784590CF08F}"/>
              </a:ext>
            </a:extLst>
          </p:cNvPr>
          <p:cNvSpPr txBox="1"/>
          <p:nvPr/>
        </p:nvSpPr>
        <p:spPr>
          <a:xfrm>
            <a:off x="590728" y="6088559"/>
            <a:ext cx="445872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5">
                    <a:lumMod val="75000"/>
                  </a:schemeClr>
                </a:solidFill>
              </a:rPr>
              <a:t>Within one sector</a:t>
            </a:r>
          </a:p>
        </p:txBody>
      </p:sp>
    </p:spTree>
    <p:extLst>
      <p:ext uri="{BB962C8B-B14F-4D97-AF65-F5344CB8AC3E}">
        <p14:creationId xmlns:p14="http://schemas.microsoft.com/office/powerpoint/2010/main" val="11218750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3C84257-E054-BFBA-59E3-16497A17806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0" y="-372715"/>
                <a:ext cx="10515600" cy="1325563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sz="4000" dirty="0"/>
                  <a:t> combined spectra using dE/dx PID</a:t>
                </a: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3C84257-E054-BFBA-59E3-16497A1780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-372715"/>
                <a:ext cx="10515600" cy="132556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63283DE1-B4B3-C898-C07F-C3AE3519F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806" y="904691"/>
            <a:ext cx="3850181" cy="27284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3D45C9-CB41-1412-5175-0A8AD8648DE0}"/>
              </a:ext>
            </a:extLst>
          </p:cNvPr>
          <p:cNvSpPr txBox="1"/>
          <p:nvPr/>
        </p:nvSpPr>
        <p:spPr>
          <a:xfrm>
            <a:off x="1973561" y="599791"/>
            <a:ext cx="193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Standard tracking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6ECE87-169F-5AAE-2611-3F816A22F04D}"/>
              </a:ext>
            </a:extLst>
          </p:cNvPr>
          <p:cNvSpPr txBox="1"/>
          <p:nvPr/>
        </p:nvSpPr>
        <p:spPr>
          <a:xfrm>
            <a:off x="7567032" y="535359"/>
            <a:ext cx="1743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TPC SA tracking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F25F942-CF23-ACB0-2534-752784B006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7627" y="952848"/>
            <a:ext cx="3850181" cy="27867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C82914-5115-DA14-C7E5-9092E6A35C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7628" y="3872953"/>
            <a:ext cx="3850180" cy="28276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CD691AC-0A52-89D9-583C-794AB29452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014" y="3633166"/>
            <a:ext cx="4261764" cy="291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318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5741-2C2C-9D9F-7902-476DD90FB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0515600" cy="749338"/>
          </a:xfrm>
        </p:spPr>
        <p:txBody>
          <a:bodyPr/>
          <a:lstStyle/>
          <a:p>
            <a:r>
              <a:rPr lang="en-US" dirty="0"/>
              <a:t>Distortions vs Alignments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62C53-ADB3-97C4-A509-396DDA8B2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835" y="3389151"/>
            <a:ext cx="11958506" cy="3212985"/>
          </a:xfrm>
        </p:spPr>
        <p:txBody>
          <a:bodyPr/>
          <a:lstStyle/>
          <a:p>
            <a:r>
              <a:rPr lang="en-US" dirty="0"/>
              <a:t>The TPC is our only detector that suffers significantly from distortions:</a:t>
            </a:r>
          </a:p>
          <a:p>
            <a:pPr lvl="1"/>
            <a:r>
              <a:rPr lang="en-US" dirty="0"/>
              <a:t>Gas properties </a:t>
            </a:r>
            <a:r>
              <a:rPr lang="en-US" dirty="0">
                <a:sym typeface="Wingdings" panose="05000000000000000000" pitchFamily="2" charset="2"/>
              </a:rPr>
              <a:t> </a:t>
            </a:r>
            <a:r>
              <a:rPr lang="en-US" dirty="0">
                <a:solidFill>
                  <a:srgbClr val="00B050"/>
                </a:solidFill>
                <a:sym typeface="Wingdings" panose="05000000000000000000" pitchFamily="2" charset="2"/>
              </a:rPr>
              <a:t>Known Physics (Garfield)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Magnetic field  </a:t>
            </a:r>
            <a:r>
              <a:rPr lang="en-US" dirty="0">
                <a:solidFill>
                  <a:srgbClr val="00B050"/>
                </a:solidFill>
                <a:sym typeface="Wingdings" panose="05000000000000000000" pitchFamily="2" charset="2"/>
              </a:rPr>
              <a:t>Measured by CERN.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Electric Field  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Space charge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Field Cage mechanics, magnetic materials…</a:t>
            </a:r>
          </a:p>
          <a:p>
            <a:r>
              <a:rPr lang="en-US" dirty="0">
                <a:sym typeface="Wingdings" panose="05000000000000000000" pitchFamily="2" charset="2"/>
              </a:rPr>
              <a:t>Garfield handles these correctly physics as long as you know them</a:t>
            </a:r>
          </a:p>
          <a:p>
            <a:r>
              <a:rPr lang="en-US" dirty="0">
                <a:sym typeface="Wingdings" panose="05000000000000000000" pitchFamily="2" charset="2"/>
              </a:rPr>
              <a:t>Space charge is the trickiest, but it can be handled by PHGarfield.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50D679-BBD2-4B27-0108-40A12E97D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327" y="994413"/>
            <a:ext cx="3829951" cy="8742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163ABC-839B-A91C-90C5-1520923B6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392" y="2091052"/>
            <a:ext cx="6806487" cy="74933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86C2423-63F3-07AB-6BBE-FFAB82E141F8}"/>
                  </a:ext>
                </a:extLst>
              </p:cNvPr>
              <p:cNvSpPr txBox="1"/>
              <p:nvPr/>
            </p:nvSpPr>
            <p:spPr>
              <a:xfrm>
                <a:off x="7940399" y="1990906"/>
                <a:ext cx="1664430" cy="7378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d>
                        <m:dPr>
                          <m:begChr m:val="|"/>
                          <m:endChr m:val="|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86C2423-63F3-07AB-6BBE-FFAB82E141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0399" y="1990906"/>
                <a:ext cx="1664430" cy="7378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15F565C-D47F-D717-B187-582C38D48DE0}"/>
                  </a:ext>
                </a:extLst>
              </p:cNvPr>
              <p:cNvSpPr txBox="1"/>
              <p:nvPr/>
            </p:nvSpPr>
            <p:spPr>
              <a:xfrm>
                <a:off x="8136126" y="1061754"/>
                <a:ext cx="1021305" cy="7351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15F565C-D47F-D717-B187-582C38D48D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6126" y="1061754"/>
                <a:ext cx="1021305" cy="7351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17434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22CAE62-6FFE-0202-A52D-6FD5C38036E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en-US" b="0" dirty="0"/>
                  <a:t> reconstruction</a:t>
                </a:r>
                <a:br>
                  <a:rPr lang="en-US" b="0" dirty="0"/>
                </a:br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22CAE62-6FFE-0202-A52D-6FD5C38036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965" t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C55E418-FBE4-A9E1-7CE4-FFD571371708}"/>
              </a:ext>
            </a:extLst>
          </p:cNvPr>
          <p:cNvSpPr txBox="1"/>
          <p:nvPr/>
        </p:nvSpPr>
        <p:spPr>
          <a:xfrm>
            <a:off x="0" y="1027906"/>
            <a:ext cx="5774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LF PPG16 </a:t>
            </a:r>
            <a:br>
              <a:rPr lang="en-US" dirty="0"/>
            </a:br>
            <a:r>
              <a:rPr lang="en-US" sz="1400" dirty="0"/>
              <a:t>https://</a:t>
            </a:r>
            <a:r>
              <a:rPr lang="en-US" sz="1400" dirty="0" err="1"/>
              <a:t>sphenix-invenio.sdcc.bnl.gov</a:t>
            </a:r>
            <a:r>
              <a:rPr lang="en-US" sz="1400" dirty="0"/>
              <a:t>/records/jx2cm-11v07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E8F097-98B5-5295-F6EC-C9F829093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2551" y="52539"/>
            <a:ext cx="3944513" cy="24411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9C466D-7F88-3C24-BCF9-8903A3FB4C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5205181"/>
            <a:ext cx="4437437" cy="14791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0D6131-94D5-7007-AA27-E1E969C8D4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7436" y="4879145"/>
            <a:ext cx="2535863" cy="190189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4479AAE-CEAF-CBFE-E9C6-7C3B547025AC}"/>
              </a:ext>
            </a:extLst>
          </p:cNvPr>
          <p:cNvSpPr txBox="1"/>
          <p:nvPr/>
        </p:nvSpPr>
        <p:spPr>
          <a:xfrm>
            <a:off x="7438864" y="5885959"/>
            <a:ext cx="421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25k </a:t>
            </a:r>
            <a:r>
              <a:rPr lang="en-US" dirty="0" err="1"/>
              <a:t>minbias</a:t>
            </a:r>
            <a:r>
              <a:rPr lang="en-US" dirty="0"/>
              <a:t> </a:t>
            </a:r>
            <a:r>
              <a:rPr lang="en-US" dirty="0" err="1"/>
              <a:t>p+p</a:t>
            </a:r>
            <a:r>
              <a:rPr lang="en-US" dirty="0"/>
              <a:t> 79516 run </a:t>
            </a:r>
          </a:p>
          <a:p>
            <a:r>
              <a:rPr lang="en-US" dirty="0"/>
              <a:t>(only ~ zero crossing)</a:t>
            </a: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D94ABA43-E6F8-FE8A-D333-9652AE585C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922182" y="1662418"/>
            <a:ext cx="3515254" cy="33677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2840C82-B6E9-7745-124B-F5178A2F02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54566" y="3274604"/>
            <a:ext cx="4219457" cy="26334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1D29E4-CDB4-9BFB-F3D7-BB84056AB2F2}"/>
              </a:ext>
            </a:extLst>
          </p:cNvPr>
          <p:cNvSpPr txBox="1"/>
          <p:nvPr/>
        </p:nvSpPr>
        <p:spPr>
          <a:xfrm>
            <a:off x="6973299" y="2566718"/>
            <a:ext cx="40676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Different versions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E74580-A3A1-C930-252D-42D2645041A4}"/>
              </a:ext>
            </a:extLst>
          </p:cNvPr>
          <p:cNvSpPr txBox="1"/>
          <p:nvPr/>
        </p:nvSpPr>
        <p:spPr>
          <a:xfrm>
            <a:off x="3225567" y="3179427"/>
            <a:ext cx="801149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Below PDG Mass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F6F5C8-CF06-E215-F0D0-6CDCAB50810B}"/>
              </a:ext>
            </a:extLst>
          </p:cNvPr>
          <p:cNvSpPr txBox="1"/>
          <p:nvPr/>
        </p:nvSpPr>
        <p:spPr>
          <a:xfrm>
            <a:off x="9683931" y="206738"/>
            <a:ext cx="801149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~At</a:t>
            </a:r>
          </a:p>
          <a:p>
            <a:pPr algn="ctr"/>
            <a:r>
              <a:rPr lang="en-US" dirty="0"/>
              <a:t>PDG Mass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CFBC25-65DD-5621-A9AC-1F0CBE89A73B}"/>
              </a:ext>
            </a:extLst>
          </p:cNvPr>
          <p:cNvSpPr txBox="1"/>
          <p:nvPr/>
        </p:nvSpPr>
        <p:spPr>
          <a:xfrm>
            <a:off x="9586435" y="1630533"/>
            <a:ext cx="2605565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NOTE:  Without Silicon Vertexing, there is increased combinatorial</a:t>
            </a:r>
          </a:p>
        </p:txBody>
      </p:sp>
    </p:spTree>
    <p:extLst>
      <p:ext uri="{BB962C8B-B14F-4D97-AF65-F5344CB8AC3E}">
        <p14:creationId xmlns:p14="http://schemas.microsoft.com/office/powerpoint/2010/main" val="29810801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10F11-5AC1-56CA-43E7-218C2185E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036D540-9042-54C4-4CAE-D2C187F2033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en-US" b="0" dirty="0"/>
                  <a:t> reconstruction</a:t>
                </a:r>
                <a:br>
                  <a:rPr lang="en-US" b="0" dirty="0"/>
                </a:br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036D540-9042-54C4-4CAE-D2C187F203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965" t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F5A1DB-5657-69F4-EA39-78D059737C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1" y="1575081"/>
            <a:ext cx="6405922" cy="31264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BD71A3-ECDA-0F83-CAD1-060F118CB952}"/>
              </a:ext>
            </a:extLst>
          </p:cNvPr>
          <p:cNvSpPr txBox="1"/>
          <p:nvPr/>
        </p:nvSpPr>
        <p:spPr>
          <a:xfrm>
            <a:off x="0" y="1027906"/>
            <a:ext cx="5774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LF PPG16 </a:t>
            </a:r>
            <a:br>
              <a:rPr lang="en-US" dirty="0"/>
            </a:br>
            <a:r>
              <a:rPr lang="en-US" sz="1400" dirty="0"/>
              <a:t>https://</a:t>
            </a:r>
            <a:r>
              <a:rPr lang="en-US" sz="1400" dirty="0" err="1"/>
              <a:t>sphenix-invenio.sdcc.bnl.gov</a:t>
            </a:r>
            <a:r>
              <a:rPr lang="en-US" sz="1400" dirty="0"/>
              <a:t>/records/jx2cm-11v07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E2E916-85EC-FA03-842B-0F8B6BCE1939}"/>
              </a:ext>
            </a:extLst>
          </p:cNvPr>
          <p:cNvSpPr txBox="1"/>
          <p:nvPr/>
        </p:nvSpPr>
        <p:spPr>
          <a:xfrm>
            <a:off x="7330265" y="5974085"/>
            <a:ext cx="421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25k </a:t>
            </a:r>
            <a:r>
              <a:rPr lang="en-US" dirty="0" err="1"/>
              <a:t>minbias</a:t>
            </a:r>
            <a:r>
              <a:rPr lang="en-US" dirty="0"/>
              <a:t> </a:t>
            </a:r>
            <a:r>
              <a:rPr lang="en-US" dirty="0" err="1"/>
              <a:t>p+p</a:t>
            </a:r>
            <a:r>
              <a:rPr lang="en-US" dirty="0"/>
              <a:t> 79516 run </a:t>
            </a:r>
          </a:p>
          <a:p>
            <a:r>
              <a:rPr lang="en-US" dirty="0"/>
              <a:t>(only ~ zero crossing)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E5F9BC-8339-ECB1-8B75-6FB4BAA2C4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5205181"/>
            <a:ext cx="4437437" cy="14791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3D6C37-E2F8-297C-DA4E-CB2675F9B5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7437" y="5219288"/>
            <a:ext cx="1937001" cy="1452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4B11825-8DA8-BA2A-D926-E5C8B7FFAF8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560"/>
          <a:stretch>
            <a:fillRect/>
          </a:stretch>
        </p:blipFill>
        <p:spPr>
          <a:xfrm>
            <a:off x="2239214" y="3777916"/>
            <a:ext cx="3535053" cy="13255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E0E89C-AA11-80CB-C11A-90BB4282A2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252876"/>
            <a:ext cx="4046821" cy="235486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B2A453F-16DC-91F4-D7ED-D484BCFC00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82972" y="3524112"/>
            <a:ext cx="4046821" cy="235486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F689E37-9E4E-519B-DEBA-7874C6D7B071}"/>
              </a:ext>
            </a:extLst>
          </p:cNvPr>
          <p:cNvSpPr txBox="1"/>
          <p:nvPr/>
        </p:nvSpPr>
        <p:spPr>
          <a:xfrm>
            <a:off x="6852063" y="2721114"/>
            <a:ext cx="40676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Different versions</a:t>
            </a:r>
          </a:p>
        </p:txBody>
      </p:sp>
    </p:spTree>
    <p:extLst>
      <p:ext uri="{BB962C8B-B14F-4D97-AF65-F5344CB8AC3E}">
        <p14:creationId xmlns:p14="http://schemas.microsoft.com/office/powerpoint/2010/main" val="33992191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653ED-D9FF-05AE-54BE-31A9B95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702BA4-0619-3C83-C6E7-1D58BED559B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en-US" dirty="0"/>
                  <a:t> reconstruction  </a:t>
                </a:r>
                <a:r>
                  <a:rPr lang="en-US" dirty="0" err="1"/>
                  <a:t>Au+Au</a:t>
                </a:r>
                <a:r>
                  <a:rPr lang="en-US" dirty="0"/>
                  <a:t> and O+O</a:t>
                </a:r>
                <a:br>
                  <a:rPr lang="en-US" dirty="0"/>
                </a:br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702BA4-0619-3C83-C6E7-1D58BED559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965" t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166CC8-09F6-E30D-4F5A-45BB94DBBD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4400" y="1390092"/>
            <a:ext cx="4206437" cy="26253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DD8D61-5218-45A3-ADB5-DB6A6739FB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401" y="4015443"/>
            <a:ext cx="4206437" cy="26253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8DFF33D-0E2B-89CC-E92B-558821B62C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8483" y="4007837"/>
            <a:ext cx="4385900" cy="27373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CC38BB-9194-802E-B768-7AD4EBEAAC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2319" y="1330409"/>
            <a:ext cx="4161120" cy="259706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47C5675-7196-B32B-B9F8-4DAE3D8962BA}"/>
              </a:ext>
            </a:extLst>
          </p:cNvPr>
          <p:cNvCxnSpPr/>
          <p:nvPr/>
        </p:nvCxnSpPr>
        <p:spPr>
          <a:xfrm>
            <a:off x="4948518" y="1390092"/>
            <a:ext cx="0" cy="54679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FFA9F66-88CC-DB1F-088B-DE6F085A55EF}"/>
              </a:ext>
            </a:extLst>
          </p:cNvPr>
          <p:cNvSpPr txBox="1"/>
          <p:nvPr/>
        </p:nvSpPr>
        <p:spPr>
          <a:xfrm>
            <a:off x="10031507" y="2259106"/>
            <a:ext cx="17960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with loose and tighter cuts</a:t>
            </a:r>
          </a:p>
        </p:txBody>
      </p:sp>
    </p:spTree>
    <p:extLst>
      <p:ext uri="{BB962C8B-B14F-4D97-AF65-F5344CB8AC3E}">
        <p14:creationId xmlns:p14="http://schemas.microsoft.com/office/powerpoint/2010/main" val="39571818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16B39-CD80-6D84-AC9C-2769E9EB4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 Displays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56377D-A7D5-AFF2-C5BD-61267A51857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6866744" cy="460375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6x6 </a:t>
                </a:r>
                <a:r>
                  <a:rPr lang="en-US" dirty="0" err="1"/>
                  <a:t>Au+Au</a:t>
                </a:r>
                <a:r>
                  <a:rPr lang="en-US" dirty="0"/>
                  <a:t>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pcaz</m:t>
                    </m:r>
                    <m:r>
                      <a:rPr lang="en-US" b="0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&lt;20</m:t>
                    </m:r>
                  </m:oMath>
                </a14:m>
                <a:r>
                  <a:rPr lang="en-US" dirty="0">
                    <a:solidFill>
                      <a:schemeClr val="accent2">
                        <a:lumMod val="75000"/>
                      </a:schemeClr>
                    </a:solidFill>
                  </a:rPr>
                  <a:t> cm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56377D-A7D5-AFF2-C5BD-61267A5185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6866744" cy="460375"/>
              </a:xfrm>
              <a:blipFill>
                <a:blip r:embed="rId2"/>
                <a:stretch>
                  <a:fillRect l="-1664" t="-29730" b="-35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5508C250-428D-8C8B-E8C0-37D15183F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0885" y="2811278"/>
            <a:ext cx="5286724" cy="39512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82D4ED0-C4EB-AD56-17BE-111E49DFCCD4}"/>
                  </a:ext>
                </a:extLst>
              </p:cNvPr>
              <p:cNvSpPr txBox="1"/>
              <p:nvPr/>
            </p:nvSpPr>
            <p:spPr>
              <a:xfrm>
                <a:off x="4935020" y="2626612"/>
                <a:ext cx="610099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=450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82D4ED0-C4EB-AD56-17BE-111E49DFCC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5020" y="2626612"/>
                <a:ext cx="610099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1B35F26-110F-A200-83A1-478E8EC4E1B0}"/>
                  </a:ext>
                </a:extLst>
              </p:cNvPr>
              <p:cNvSpPr txBox="1"/>
              <p:nvPr/>
            </p:nvSpPr>
            <p:spPr>
              <a:xfrm>
                <a:off x="-373027" y="2626612"/>
                <a:ext cx="610099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=35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1B35F26-110F-A200-83A1-478E8EC4E1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73027" y="2626612"/>
                <a:ext cx="610099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5FD75663-82B8-3CF2-C064-3D770F310D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091" y="2995944"/>
            <a:ext cx="5591909" cy="37146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97F57A8-EE77-F927-CCED-00E19FC25BC9}"/>
              </a:ext>
            </a:extLst>
          </p:cNvPr>
          <p:cNvSpPr txBox="1"/>
          <p:nvPr/>
        </p:nvSpPr>
        <p:spPr>
          <a:xfrm>
            <a:off x="1511300" y="2286000"/>
            <a:ext cx="193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Standard tracking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90B539-CEDC-4224-88EC-F46528BB974F}"/>
              </a:ext>
            </a:extLst>
          </p:cNvPr>
          <p:cNvSpPr txBox="1"/>
          <p:nvPr/>
        </p:nvSpPr>
        <p:spPr>
          <a:xfrm>
            <a:off x="7478132" y="2257280"/>
            <a:ext cx="1743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TPC SA tracking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8D1CDF-F550-A3A9-CC35-320965D2982B}"/>
              </a:ext>
            </a:extLst>
          </p:cNvPr>
          <p:cNvSpPr txBox="1"/>
          <p:nvPr/>
        </p:nvSpPr>
        <p:spPr>
          <a:xfrm>
            <a:off x="8153400" y="95447"/>
            <a:ext cx="3928533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Internal TPC Tracks are a small bit more numerous reflecting the “loose criterion” necessary for this analysis.</a:t>
            </a:r>
          </a:p>
        </p:txBody>
      </p:sp>
    </p:spTree>
    <p:extLst>
      <p:ext uri="{BB962C8B-B14F-4D97-AF65-F5344CB8AC3E}">
        <p14:creationId xmlns:p14="http://schemas.microsoft.com/office/powerpoint/2010/main" val="11246957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C9B4B-8E1F-8486-E423-22EDE034E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Track double counting check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3915469-C6DB-0015-56ED-2715DDF78F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1017" y="1323000"/>
            <a:ext cx="8529965" cy="5535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D09E16-CC0B-AB72-FE17-C1408287ADF5}"/>
              </a:ext>
            </a:extLst>
          </p:cNvPr>
          <p:cNvSpPr txBox="1"/>
          <p:nvPr/>
        </p:nvSpPr>
        <p:spPr>
          <a:xfrm>
            <a:off x="8809566" y="6488668"/>
            <a:ext cx="345016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No evidence of double-counting.</a:t>
            </a:r>
          </a:p>
        </p:txBody>
      </p:sp>
    </p:spTree>
    <p:extLst>
      <p:ext uri="{BB962C8B-B14F-4D97-AF65-F5344CB8AC3E}">
        <p14:creationId xmlns:p14="http://schemas.microsoft.com/office/powerpoint/2010/main" val="40748812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EF6FD-1E11-D64E-5CAC-BFE290EB0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26112"/>
          </a:xfrm>
        </p:spPr>
        <p:txBody>
          <a:bodyPr/>
          <a:lstStyle/>
          <a:p>
            <a:r>
              <a:rPr lang="en-US" dirty="0"/>
              <a:t>Request(s)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50A3C-CCA8-3D97-D4B0-3AC6F3DCF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8" y="826112"/>
            <a:ext cx="11723615" cy="549561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 pull request is ready and we would appreciate review by the tracking experts.</a:t>
            </a:r>
          </a:p>
          <a:p>
            <a:r>
              <a:rPr lang="en-US" dirty="0"/>
              <a:t>We would like for Mariia to present this analysis (these slides or slightly modified) at the local detector calibration meeting tomorrow.</a:t>
            </a:r>
          </a:p>
          <a:p>
            <a:pPr lvl="1"/>
            <a:r>
              <a:rPr lang="en-US" dirty="0"/>
              <a:t>Since it is “TPC Internal” is seems appropriate.</a:t>
            </a:r>
          </a:p>
          <a:p>
            <a:r>
              <a:rPr lang="en-US" dirty="0"/>
              <a:t>We would like to develop the smooth interface plan to couple this workflow into the standard tracking.</a:t>
            </a:r>
          </a:p>
          <a:p>
            <a:pPr lvl="1"/>
            <a:r>
              <a:rPr lang="en-US" dirty="0"/>
              <a:t>This will require a pre-pass to calibrate the space charge factor(s).</a:t>
            </a:r>
          </a:p>
          <a:p>
            <a:pPr lvl="1"/>
            <a:r>
              <a:rPr lang="en-US" dirty="0"/>
              <a:t>This will require that these results transfer information to ACTs smoothly.</a:t>
            </a:r>
          </a:p>
          <a:p>
            <a:pPr lvl="1"/>
            <a:r>
              <a:rPr lang="en-US" dirty="0"/>
              <a:t>This will require advice from you and other experts.</a:t>
            </a:r>
          </a:p>
          <a:p>
            <a:r>
              <a:rPr lang="en-US" dirty="0"/>
              <a:t>We would like to continue this development beyond first order to see how much of the distortion issue can be handled in this manner.</a:t>
            </a:r>
          </a:p>
          <a:p>
            <a:pPr lvl="1"/>
            <a:r>
              <a:rPr lang="en-US" dirty="0"/>
              <a:t>Ross is presently working on a “sum over ARCs” style approach.</a:t>
            </a:r>
          </a:p>
          <a:p>
            <a:pPr lvl="1"/>
            <a:r>
              <a:rPr lang="en-US" dirty="0"/>
              <a:t>Existing Digital Current work will meld smoothly into this effort.</a:t>
            </a:r>
          </a:p>
          <a:p>
            <a:pPr lvl="1"/>
            <a:r>
              <a:rPr lang="en-US" dirty="0"/>
              <a:t>We anticipate that other things (like Bade’s work on TPOT) will benefit immediately.</a:t>
            </a:r>
          </a:p>
        </p:txBody>
      </p:sp>
    </p:spTree>
    <p:extLst>
      <p:ext uri="{BB962C8B-B14F-4D97-AF65-F5344CB8AC3E}">
        <p14:creationId xmlns:p14="http://schemas.microsoft.com/office/powerpoint/2010/main" val="18124468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48047-D1C6-557D-BCC4-A5EC520C9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21917"/>
          </a:xfrm>
        </p:spPr>
        <p:txBody>
          <a:bodyPr/>
          <a:lstStyle/>
          <a:p>
            <a:r>
              <a:rPr lang="en-US" dirty="0"/>
              <a:t>Integration with Standard Tracking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51AC57-4AFE-FCD3-4B02-4035E563F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776" y="1821430"/>
            <a:ext cx="11522978" cy="4500224"/>
          </a:xfrm>
        </p:spPr>
        <p:txBody>
          <a:bodyPr/>
          <a:lstStyle/>
          <a:p>
            <a:r>
              <a:rPr lang="en-US" dirty="0"/>
              <a:t>The deliverable of the TPC SA tracking is TPC track or TPC seed</a:t>
            </a:r>
          </a:p>
          <a:p>
            <a:r>
              <a:rPr lang="en-US" dirty="0"/>
              <a:t>Knowing trajectories this output can be connected with other subsystems</a:t>
            </a:r>
          </a:p>
          <a:p>
            <a:r>
              <a:rPr lang="en-US" dirty="0"/>
              <a:t>We currently consider various options:</a:t>
            </a:r>
          </a:p>
          <a:p>
            <a:pPr lvl="1"/>
            <a:r>
              <a:rPr lang="en-US" dirty="0"/>
              <a:t>ACTS states – intersections of the TPC track with ideal ACTS surfaces – 48 states</a:t>
            </a:r>
          </a:p>
          <a:p>
            <a:pPr lvl="1"/>
            <a:r>
              <a:rPr lang="en-US" dirty="0"/>
              <a:t>ACTS point and vector – treat TPC track as a seed , provide point and vector of the seed at inner field cage and outer field cage + several additional points in-between, to keep it as a seed</a:t>
            </a:r>
          </a:p>
          <a:p>
            <a:pPr lvl="1"/>
            <a:r>
              <a:rPr lang="en-US" dirty="0"/>
              <a:t>Whatever folks more familiar with ACTs think is best.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9794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C49A5-5413-F8CE-4A75-8B2A285A6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738231"/>
          </a:xfrm>
        </p:spPr>
        <p:txBody>
          <a:bodyPr/>
          <a:lstStyle/>
          <a:p>
            <a:r>
              <a:rPr lang="en-US" b="1" dirty="0"/>
              <a:t>Conclusions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767B8-BA36-20FF-26DD-C4D8F97AF7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473" y="1825625"/>
            <a:ext cx="11660698" cy="361883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An independent TPC-internal reconstruction workflow has been demonstrated.</a:t>
            </a:r>
          </a:p>
          <a:p>
            <a:r>
              <a:rPr lang="en-US" dirty="0"/>
              <a:t>Multiple independent physics observables improve simultaneously. </a:t>
            </a:r>
          </a:p>
          <a:p>
            <a:r>
              <a:rPr lang="en-US" dirty="0"/>
              <a:t>First-order space charge already explains much of the observed behavior. </a:t>
            </a:r>
          </a:p>
          <a:p>
            <a:r>
              <a:rPr lang="en-US" dirty="0"/>
              <a:t>We believe the TPC should provide higher-level objects (tracks or seeds) to the global reconstruction. </a:t>
            </a:r>
          </a:p>
          <a:p>
            <a:r>
              <a:rPr lang="en-US" dirty="0"/>
              <a:t>We look forward to working with the tracking experts to determine the optimal ACTS interface.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6B37D9-D07E-825A-D477-E030E54702A2}"/>
              </a:ext>
            </a:extLst>
          </p:cNvPr>
          <p:cNvSpPr txBox="1"/>
          <p:nvPr/>
        </p:nvSpPr>
        <p:spPr>
          <a:xfrm>
            <a:off x="148904" y="6117320"/>
            <a:ext cx="1055549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dirty="0"/>
              <a:t>"Our objective is not to replace the existing reconstruction, but to strengthen it by moving detector-specific tracking into the detector, where the relevant transport physics naturally resides."</a:t>
            </a:r>
          </a:p>
        </p:txBody>
      </p:sp>
    </p:spTree>
    <p:extLst>
      <p:ext uri="{BB962C8B-B14F-4D97-AF65-F5344CB8AC3E}">
        <p14:creationId xmlns:p14="http://schemas.microsoft.com/office/powerpoint/2010/main" val="14092923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40CDD-EB22-D8D3-87FD-05B27E053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 </a:t>
            </a:r>
            <a:r>
              <a:rPr lang="en-US" dirty="0" err="1"/>
              <a:t>p+p</a:t>
            </a:r>
            <a:endParaRPr lang="en-US" dirty="0"/>
          </a:p>
        </p:txBody>
      </p:sp>
      <p:sp useBgFill="1">
        <p:nvSpPr>
          <p:cNvPr id="3" name="Content Placeholder 2">
            <a:extLst>
              <a:ext uri="{FF2B5EF4-FFF2-40B4-BE49-F238E27FC236}">
                <a16:creationId xmlns:a16="http://schemas.microsoft.com/office/drawing/2014/main" id="{B8669BFB-CFA3-5CBE-9705-8C462CC4F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-------------------------------------- ** --------------------------------------</a:t>
            </a:r>
          </a:p>
          <a:p>
            <a:r>
              <a:rPr lang="en-US" dirty="0" err="1"/>
              <a:t>Tpc_ModuleTrackReco_TOP</a:t>
            </a:r>
            <a:r>
              <a:rPr lang="en-US" dirty="0"/>
              <a:t>: per event time (</a:t>
            </a:r>
            <a:r>
              <a:rPr lang="en-US" dirty="0" err="1"/>
              <a:t>ms</a:t>
            </a:r>
            <a:r>
              <a:rPr lang="en-US" dirty="0"/>
              <a:t>):    270.625</a:t>
            </a:r>
          </a:p>
          <a:p>
            <a:r>
              <a:rPr lang="en-US" dirty="0"/>
              <a:t>-------------------------------------- ** --------------------------------------</a:t>
            </a:r>
          </a:p>
          <a:p>
            <a:r>
              <a:rPr lang="en-US" dirty="0" err="1"/>
              <a:t>Tpc_AssembledTrackReco_TOP</a:t>
            </a:r>
            <a:r>
              <a:rPr lang="en-US" dirty="0"/>
              <a:t>: per event time (</a:t>
            </a:r>
            <a:r>
              <a:rPr lang="en-US" dirty="0" err="1"/>
              <a:t>ms</a:t>
            </a:r>
            <a:r>
              <a:rPr lang="en-US" dirty="0"/>
              <a:t>):    364.996</a:t>
            </a:r>
          </a:p>
          <a:p>
            <a:r>
              <a:rPr lang="en-US" dirty="0"/>
              <a:t>-------------------------------------- ** --------------------------------------</a:t>
            </a:r>
          </a:p>
          <a:p>
            <a:r>
              <a:rPr lang="en-US" dirty="0" err="1"/>
              <a:t>Tpc_PolyClusterizer_TOP</a:t>
            </a:r>
            <a:r>
              <a:rPr lang="en-US" dirty="0"/>
              <a:t>: per event time (</a:t>
            </a:r>
            <a:r>
              <a:rPr lang="en-US" dirty="0" err="1"/>
              <a:t>ms</a:t>
            </a:r>
            <a:r>
              <a:rPr lang="en-US" dirty="0"/>
              <a:t>):   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14402.7</a:t>
            </a:r>
          </a:p>
          <a:p>
            <a:r>
              <a:rPr lang="en-US" dirty="0"/>
              <a:t>-------------------------------------- ** --------------------------------------</a:t>
            </a:r>
          </a:p>
          <a:p>
            <a:r>
              <a:rPr lang="en-US" dirty="0" err="1"/>
              <a:t>Tpc_PolyTrackReco_TOP</a:t>
            </a:r>
            <a:r>
              <a:rPr lang="en-US" dirty="0"/>
              <a:t>: per event time (</a:t>
            </a:r>
            <a:r>
              <a:rPr lang="en-US" dirty="0" err="1"/>
              <a:t>ms</a:t>
            </a:r>
            <a:r>
              <a:rPr lang="en-US" dirty="0"/>
              <a:t>):    0.971917</a:t>
            </a:r>
          </a:p>
          <a:p>
            <a:r>
              <a:rPr lang="en-US" dirty="0"/>
              <a:t>-------------------------------------- ** --------------------------------------</a:t>
            </a:r>
          </a:p>
          <a:p>
            <a:r>
              <a:rPr lang="en-US" dirty="0" err="1"/>
              <a:t>Tpc_PolyTrackVertexer_TOP</a:t>
            </a:r>
            <a:r>
              <a:rPr lang="en-US" dirty="0"/>
              <a:t>: per event time (</a:t>
            </a:r>
            <a:r>
              <a:rPr lang="en-US" dirty="0" err="1"/>
              <a:t>ms</a:t>
            </a:r>
            <a:r>
              <a:rPr lang="en-US" dirty="0"/>
              <a:t>):    0.139726</a:t>
            </a:r>
          </a:p>
          <a:p>
            <a:r>
              <a:rPr lang="en-US" dirty="0"/>
              <a:t>-------------------------------------- ** --------------------------------------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52907C-6869-BCAB-64C6-9ABE5ECBCBF5}"/>
              </a:ext>
            </a:extLst>
          </p:cNvPr>
          <p:cNvSpPr txBox="1"/>
          <p:nvPr/>
        </p:nvSpPr>
        <p:spPr>
          <a:xfrm>
            <a:off x="2776654" y="10928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A42C37-2CF9-E9A9-61EB-2BC2EB3CAD1E}"/>
              </a:ext>
            </a:extLst>
          </p:cNvPr>
          <p:cNvSpPr txBox="1"/>
          <p:nvPr/>
        </p:nvSpPr>
        <p:spPr>
          <a:xfrm>
            <a:off x="4983062" y="6176963"/>
            <a:ext cx="7291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Known inefficiency, easy to improve, expected improvement ~10 times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351841C-1F76-88B7-092C-DEC4BC5B79C0}"/>
              </a:ext>
            </a:extLst>
          </p:cNvPr>
          <p:cNvCxnSpPr/>
          <p:nvPr/>
        </p:nvCxnSpPr>
        <p:spPr>
          <a:xfrm flipH="1" flipV="1">
            <a:off x="8681421" y="3905026"/>
            <a:ext cx="2672379" cy="217304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8025746-4078-9A51-EE5C-157D3F8F0764}"/>
              </a:ext>
            </a:extLst>
          </p:cNvPr>
          <p:cNvSpPr txBox="1"/>
          <p:nvPr/>
        </p:nvSpPr>
        <p:spPr>
          <a:xfrm>
            <a:off x="6982690" y="1222181"/>
            <a:ext cx="3957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step – working on code efficiency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58B642-BF6A-6C2C-22AF-A2E1D23C2804}"/>
              </a:ext>
            </a:extLst>
          </p:cNvPr>
          <p:cNvSpPr txBox="1"/>
          <p:nvPr/>
        </p:nvSpPr>
        <p:spPr>
          <a:xfrm>
            <a:off x="7647657" y="569600"/>
            <a:ext cx="3706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6">
                    <a:lumMod val="75000"/>
                  </a:schemeClr>
                </a:solidFill>
              </a:rPr>
              <a:t>TPC SA Tracking</a:t>
            </a:r>
          </a:p>
        </p:txBody>
      </p:sp>
    </p:spTree>
    <p:extLst>
      <p:ext uri="{BB962C8B-B14F-4D97-AF65-F5344CB8AC3E}">
        <p14:creationId xmlns:p14="http://schemas.microsoft.com/office/powerpoint/2010/main" val="37937119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199AA-9175-B4A0-CF9F-5FB9EEB9E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EC4B4-BDF7-9FAD-D0EC-70CEBB62B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 </a:t>
            </a:r>
            <a:r>
              <a:rPr lang="en-US" dirty="0" err="1"/>
              <a:t>p+p</a:t>
            </a:r>
            <a:endParaRPr lang="en-US" dirty="0"/>
          </a:p>
        </p:txBody>
      </p:sp>
      <p:sp useBgFill="1">
        <p:nvSpPr>
          <p:cNvPr id="3" name="Content Placeholder 2">
            <a:extLst>
              <a:ext uri="{FF2B5EF4-FFF2-40B4-BE49-F238E27FC236}">
                <a16:creationId xmlns:a16="http://schemas.microsoft.com/office/drawing/2014/main" id="{D18AFE4A-3D05-E0A4-CE5F-1F0E530AA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4331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-------------------------------------- ** --------------------------------------</a:t>
            </a:r>
          </a:p>
          <a:p>
            <a:r>
              <a:rPr lang="en-US" dirty="0" err="1"/>
              <a:t>PHActsTrkFitter_TOP</a:t>
            </a:r>
            <a:r>
              <a:rPr lang="en-US" dirty="0"/>
              <a:t>: per event time (</a:t>
            </a:r>
            <a:r>
              <a:rPr lang="en-US" dirty="0" err="1"/>
              <a:t>ms</a:t>
            </a:r>
            <a:r>
              <a:rPr lang="en-US" dirty="0"/>
              <a:t>):    936.499</a:t>
            </a:r>
          </a:p>
          <a:p>
            <a:r>
              <a:rPr lang="en-US" dirty="0"/>
              <a:t>-------------------------------------- ** --------------------------------------</a:t>
            </a:r>
          </a:p>
          <a:p>
            <a:r>
              <a:rPr lang="en-US" dirty="0" err="1"/>
              <a:t>PHCASeeding_TOP</a:t>
            </a:r>
            <a:r>
              <a:rPr lang="en-US" dirty="0"/>
              <a:t>: per event time (</a:t>
            </a:r>
            <a:r>
              <a:rPr lang="en-US" dirty="0" err="1"/>
              <a:t>ms</a:t>
            </a:r>
            <a:r>
              <a:rPr lang="en-US" dirty="0"/>
              <a:t>):    80.4181</a:t>
            </a:r>
          </a:p>
          <a:p>
            <a:r>
              <a:rPr lang="en-US" dirty="0"/>
              <a:t>-------------------------------------- ** --------------------------------------</a:t>
            </a:r>
          </a:p>
          <a:p>
            <a:r>
              <a:rPr lang="en-US" dirty="0" err="1"/>
              <a:t>PHSimpleKFProp_TOP</a:t>
            </a:r>
            <a:r>
              <a:rPr lang="en-US" dirty="0"/>
              <a:t>: per event time (</a:t>
            </a:r>
            <a:r>
              <a:rPr lang="en-US" dirty="0" err="1"/>
              <a:t>ms</a:t>
            </a:r>
            <a:r>
              <a:rPr lang="en-US" dirty="0"/>
              <a:t>):    818.815</a:t>
            </a:r>
          </a:p>
          <a:p>
            <a:r>
              <a:rPr lang="en-US" dirty="0"/>
              <a:t>-------------------------------------- ** --------------------------------------</a:t>
            </a:r>
          </a:p>
          <a:p>
            <a:r>
              <a:rPr lang="en-US" dirty="0" err="1"/>
              <a:t>PHSimpleVertexFinder_TOP</a:t>
            </a:r>
            <a:r>
              <a:rPr lang="en-US" dirty="0"/>
              <a:t>: per event time (</a:t>
            </a:r>
            <a:r>
              <a:rPr lang="en-US" dirty="0" err="1"/>
              <a:t>ms</a:t>
            </a:r>
            <a:r>
              <a:rPr lang="en-US" dirty="0"/>
              <a:t>):    0.401757</a:t>
            </a:r>
          </a:p>
          <a:p>
            <a:r>
              <a:rPr lang="en-US" dirty="0"/>
              <a:t>-------------------------------------- ** --------------------------------------</a:t>
            </a:r>
          </a:p>
          <a:p>
            <a:r>
              <a:rPr lang="en-US" dirty="0" err="1"/>
              <a:t>PHTpcDeltaZCorrection_TOP</a:t>
            </a:r>
            <a:r>
              <a:rPr lang="en-US" dirty="0"/>
              <a:t>: per event time (</a:t>
            </a:r>
            <a:r>
              <a:rPr lang="en-US" dirty="0" err="1"/>
              <a:t>ms</a:t>
            </a:r>
            <a:r>
              <a:rPr lang="en-US" dirty="0"/>
              <a:t>):    27.0994</a:t>
            </a:r>
          </a:p>
          <a:p>
            <a:r>
              <a:rPr lang="en-US" dirty="0"/>
              <a:t>-------------------------------------- ** --------------------------------------</a:t>
            </a:r>
          </a:p>
          <a:p>
            <a:r>
              <a:rPr lang="en-US" dirty="0" err="1"/>
              <a:t>PrelimDistortionCorrection_TOP</a:t>
            </a:r>
            <a:r>
              <a:rPr lang="en-US" dirty="0"/>
              <a:t>: per event time (</a:t>
            </a:r>
            <a:r>
              <a:rPr lang="en-US" dirty="0" err="1"/>
              <a:t>ms</a:t>
            </a:r>
            <a:r>
              <a:rPr lang="en-US" dirty="0"/>
              <a:t>):    113.907</a:t>
            </a:r>
          </a:p>
          <a:p>
            <a:r>
              <a:rPr lang="en-US" dirty="0"/>
              <a:t>-------------------------------------- ** --------------------------------------</a:t>
            </a:r>
          </a:p>
          <a:p>
            <a:r>
              <a:rPr lang="en-US" dirty="0" err="1"/>
              <a:t>TpcClusterizer_TOP</a:t>
            </a:r>
            <a:r>
              <a:rPr lang="en-US" dirty="0"/>
              <a:t>: per event time (</a:t>
            </a:r>
            <a:r>
              <a:rPr lang="en-US" dirty="0" err="1"/>
              <a:t>ms</a:t>
            </a:r>
            <a:r>
              <a:rPr lang="en-US" dirty="0"/>
              <a:t>):    48.5728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F8855B-3E60-61F2-0215-BEFB3563437B}"/>
              </a:ext>
            </a:extLst>
          </p:cNvPr>
          <p:cNvSpPr txBox="1"/>
          <p:nvPr/>
        </p:nvSpPr>
        <p:spPr>
          <a:xfrm>
            <a:off x="2776654" y="10928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9A8FC2-E113-7E76-7C94-9DD6122809BF}"/>
              </a:ext>
            </a:extLst>
          </p:cNvPr>
          <p:cNvSpPr txBox="1"/>
          <p:nvPr/>
        </p:nvSpPr>
        <p:spPr>
          <a:xfrm>
            <a:off x="6733310" y="569600"/>
            <a:ext cx="41304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</a:rPr>
              <a:t>Standard Tracking</a:t>
            </a:r>
          </a:p>
        </p:txBody>
      </p:sp>
    </p:spTree>
    <p:extLst>
      <p:ext uri="{BB962C8B-B14F-4D97-AF65-F5344CB8AC3E}">
        <p14:creationId xmlns:p14="http://schemas.microsoft.com/office/powerpoint/2010/main" val="4029309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618F8-BE31-AA1A-76E7-33973A636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0515600" cy="908728"/>
          </a:xfrm>
        </p:spPr>
        <p:txBody>
          <a:bodyPr/>
          <a:lstStyle/>
          <a:p>
            <a:r>
              <a:rPr lang="en-US" dirty="0"/>
              <a:t>Principle Aspects of Space Charge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48789-CC37-1F9C-0B08-7A0929AF5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472" y="3330428"/>
            <a:ext cx="10515600" cy="345626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 smooth underlying shape with finite-statistical fluctuations.</a:t>
            </a:r>
          </a:p>
          <a:p>
            <a:r>
              <a:rPr lang="en-US" dirty="0"/>
              <a:t>Two sources with different underlying shapes:</a:t>
            </a:r>
          </a:p>
          <a:p>
            <a:pPr lvl="1"/>
            <a:r>
              <a:rPr lang="en-US" dirty="0"/>
              <a:t>Primary ionization (~5%):</a:t>
            </a:r>
          </a:p>
          <a:p>
            <a:pPr lvl="2"/>
            <a:r>
              <a:rPr lang="en-US" dirty="0"/>
              <a:t>Zed-dependent density (high @ CM, low @ GEMs)</a:t>
            </a:r>
          </a:p>
          <a:p>
            <a:pPr lvl="2"/>
            <a:r>
              <a:rPr lang="en-US" dirty="0"/>
              <a:t>R-dependent Density…”smooth” falloff at increasing R.</a:t>
            </a:r>
          </a:p>
          <a:p>
            <a:pPr lvl="2"/>
            <a:r>
              <a:rPr lang="en-US" dirty="0"/>
              <a:t>~Uniform in Phi.</a:t>
            </a:r>
          </a:p>
          <a:p>
            <a:pPr lvl="1"/>
            <a:r>
              <a:rPr lang="en-US" dirty="0"/>
              <a:t>Ion Backflow (~95%)</a:t>
            </a:r>
          </a:p>
          <a:p>
            <a:pPr lvl="2"/>
            <a:r>
              <a:rPr lang="en-US" dirty="0"/>
              <a:t>Flat in Zed &amp; Phi</a:t>
            </a:r>
          </a:p>
          <a:p>
            <a:pPr lvl="2"/>
            <a:r>
              <a:rPr lang="en-US" dirty="0"/>
              <a:t>Falls off with R.</a:t>
            </a:r>
          </a:p>
          <a:p>
            <a:pPr lvl="2"/>
            <a:r>
              <a:rPr lang="en-US" dirty="0"/>
              <a:t>“Lumpy” (stripes have gaps, some are dead, may have substructure)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CB0509-7E6D-B408-4156-5FEF0D468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966" y="1148031"/>
            <a:ext cx="4055093" cy="20694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E7BBE1-213D-66E6-C7AB-6B8DE9975D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04" t="17612" r="52452" b="53932"/>
          <a:stretch>
            <a:fillRect/>
          </a:stretch>
        </p:blipFill>
        <p:spPr>
          <a:xfrm>
            <a:off x="5542327" y="1148031"/>
            <a:ext cx="3941233" cy="19515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A9D385F-1346-D81B-6D30-7A2734D7FC93}"/>
              </a:ext>
            </a:extLst>
          </p:cNvPr>
          <p:cNvSpPr txBox="1"/>
          <p:nvPr/>
        </p:nvSpPr>
        <p:spPr>
          <a:xfrm>
            <a:off x="1098958" y="1035062"/>
            <a:ext cx="998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Primary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7BF811-53C5-012C-441E-1C6DC426A437}"/>
              </a:ext>
            </a:extLst>
          </p:cNvPr>
          <p:cNvSpPr txBox="1"/>
          <p:nvPr/>
        </p:nvSpPr>
        <p:spPr>
          <a:xfrm>
            <a:off x="6012111" y="1035062"/>
            <a:ext cx="998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B7C7B45-341F-74A0-0CB4-31D8F72F6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4343" y="4554556"/>
            <a:ext cx="2823103" cy="2117879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2227368-3F82-9909-4469-FB2306846F6E}"/>
              </a:ext>
            </a:extLst>
          </p:cNvPr>
          <p:cNvSpPr/>
          <p:nvPr/>
        </p:nvSpPr>
        <p:spPr>
          <a:xfrm>
            <a:off x="9840286" y="5922628"/>
            <a:ext cx="780177" cy="574646"/>
          </a:xfrm>
          <a:custGeom>
            <a:avLst/>
            <a:gdLst>
              <a:gd name="csX0" fmla="*/ 0 w 780177"/>
              <a:gd name="csY0" fmla="*/ 0 h 574646"/>
              <a:gd name="csX1" fmla="*/ 209725 w 780177"/>
              <a:gd name="csY1" fmla="*/ 100668 h 574646"/>
              <a:gd name="csX2" fmla="*/ 402672 w 780177"/>
              <a:gd name="csY2" fmla="*/ 230697 h 574646"/>
              <a:gd name="csX3" fmla="*/ 599813 w 780177"/>
              <a:gd name="csY3" fmla="*/ 385893 h 574646"/>
              <a:gd name="csX4" fmla="*/ 721454 w 780177"/>
              <a:gd name="csY4" fmla="*/ 511728 h 574646"/>
              <a:gd name="csX5" fmla="*/ 780177 w 780177"/>
              <a:gd name="csY5" fmla="*/ 574646 h 5746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780177" h="574646">
                <a:moveTo>
                  <a:pt x="0" y="0"/>
                </a:moveTo>
                <a:cubicBezTo>
                  <a:pt x="71306" y="31109"/>
                  <a:pt x="142613" y="62219"/>
                  <a:pt x="209725" y="100668"/>
                </a:cubicBezTo>
                <a:cubicBezTo>
                  <a:pt x="276837" y="139118"/>
                  <a:pt x="337657" y="183159"/>
                  <a:pt x="402672" y="230697"/>
                </a:cubicBezTo>
                <a:cubicBezTo>
                  <a:pt x="467687" y="278235"/>
                  <a:pt x="546683" y="339055"/>
                  <a:pt x="599813" y="385893"/>
                </a:cubicBezTo>
                <a:cubicBezTo>
                  <a:pt x="652943" y="432731"/>
                  <a:pt x="691393" y="480269"/>
                  <a:pt x="721454" y="511728"/>
                </a:cubicBezTo>
                <a:cubicBezTo>
                  <a:pt x="751515" y="543187"/>
                  <a:pt x="780177" y="574646"/>
                  <a:pt x="780177" y="574646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ADC370-DC10-A7D4-82AE-72AB135BD357}"/>
              </a:ext>
            </a:extLst>
          </p:cNvPr>
          <p:cNvSpPr txBox="1"/>
          <p:nvPr/>
        </p:nvSpPr>
        <p:spPr>
          <a:xfrm>
            <a:off x="10565933" y="4815281"/>
            <a:ext cx="1850891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Stripes of charge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7B8B322-A0BF-1EBD-63AC-DF5013D59500}"/>
              </a:ext>
            </a:extLst>
          </p:cNvPr>
          <p:cNvCxnSpPr/>
          <p:nvPr/>
        </p:nvCxnSpPr>
        <p:spPr>
          <a:xfrm flipH="1">
            <a:off x="10393960" y="5188591"/>
            <a:ext cx="1090569" cy="10213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0EA4F4C-FCA2-A144-EB45-24E149A0C9D4}"/>
                  </a:ext>
                </a:extLst>
              </p:cNvPr>
              <p:cNvSpPr txBox="1"/>
              <p:nvPr/>
            </p:nvSpPr>
            <p:spPr>
              <a:xfrm>
                <a:off x="9840286" y="2973897"/>
                <a:ext cx="2130135" cy="1356012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Leading term of SC: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Uniform Zed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Uniform Phi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0EA4F4C-FCA2-A144-EB45-24E149A0C9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0286" y="2973897"/>
                <a:ext cx="2130135" cy="1356012"/>
              </a:xfrm>
              <a:prstGeom prst="rect">
                <a:avLst/>
              </a:prstGeom>
              <a:blipFill>
                <a:blip r:embed="rId5"/>
                <a:stretch>
                  <a:fillRect l="-1989" t="-1786" r="-1420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94099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EEF07-AF7B-7E06-356C-FD2CEA46D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68E68-4C14-BFE8-70B4-E81EBBB4A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 </a:t>
            </a:r>
            <a:r>
              <a:rPr lang="en-US" dirty="0" err="1"/>
              <a:t>Au+Au</a:t>
            </a:r>
            <a:r>
              <a:rPr lang="en-US" dirty="0"/>
              <a:t> 6x6 1mrad</a:t>
            </a:r>
          </a:p>
        </p:txBody>
      </p:sp>
      <p:sp useBgFill="1">
        <p:nvSpPr>
          <p:cNvPr id="3" name="Content Placeholder 2">
            <a:extLst>
              <a:ext uri="{FF2B5EF4-FFF2-40B4-BE49-F238E27FC236}">
                <a16:creationId xmlns:a16="http://schemas.microsoft.com/office/drawing/2014/main" id="{B74F42BA-FCDE-3A13-33E6-FB7C7EB77F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-------------------------------------- ** --------------------------------------</a:t>
            </a:r>
          </a:p>
          <a:p>
            <a:r>
              <a:rPr lang="en-US" dirty="0" err="1"/>
              <a:t>Tpc_ModuleTrackReco_TOP</a:t>
            </a:r>
            <a:r>
              <a:rPr lang="en-US" dirty="0"/>
              <a:t>: per event time (</a:t>
            </a:r>
            <a:r>
              <a:rPr lang="en-US" dirty="0" err="1"/>
              <a:t>ms</a:t>
            </a:r>
            <a:r>
              <a:rPr lang="en-US" dirty="0"/>
              <a:t>):    1507.57</a:t>
            </a:r>
          </a:p>
          <a:p>
            <a:r>
              <a:rPr lang="en-US" dirty="0"/>
              <a:t>-------------------------------------- ** --------------------------------------</a:t>
            </a:r>
          </a:p>
          <a:p>
            <a:r>
              <a:rPr lang="en-US" dirty="0" err="1"/>
              <a:t>Tpc_AssembledTrackReco_TOP</a:t>
            </a:r>
            <a:r>
              <a:rPr lang="en-US" dirty="0"/>
              <a:t>: per event time (</a:t>
            </a:r>
            <a:r>
              <a:rPr lang="en-US" dirty="0" err="1"/>
              <a:t>ms</a:t>
            </a:r>
            <a:r>
              <a:rPr lang="en-US" dirty="0"/>
              <a:t>):    1989.08</a:t>
            </a:r>
          </a:p>
          <a:p>
            <a:r>
              <a:rPr lang="en-US" dirty="0"/>
              <a:t>-------------------------------------- ** --------------------------------------</a:t>
            </a:r>
          </a:p>
          <a:p>
            <a:r>
              <a:rPr lang="en-US" dirty="0" err="1"/>
              <a:t>Tpc_PolyClusterizer_TOP</a:t>
            </a:r>
            <a:r>
              <a:rPr lang="en-US" dirty="0"/>
              <a:t>: per event time (</a:t>
            </a:r>
            <a:r>
              <a:rPr lang="en-US" dirty="0" err="1"/>
              <a:t>ms</a:t>
            </a:r>
            <a:r>
              <a:rPr lang="en-US" dirty="0"/>
              <a:t>):   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29938.8</a:t>
            </a:r>
          </a:p>
          <a:p>
            <a:r>
              <a:rPr lang="en-US" dirty="0"/>
              <a:t>-------------------------------------- ** --------------------------------------</a:t>
            </a:r>
          </a:p>
          <a:p>
            <a:r>
              <a:rPr lang="en-US" dirty="0" err="1"/>
              <a:t>Tpc_PolyTrackReco_TOP</a:t>
            </a:r>
            <a:r>
              <a:rPr lang="en-US" dirty="0"/>
              <a:t>: per event time (</a:t>
            </a:r>
            <a:r>
              <a:rPr lang="en-US" dirty="0" err="1"/>
              <a:t>ms</a:t>
            </a:r>
            <a:r>
              <a:rPr lang="en-US" dirty="0"/>
              <a:t>):    12.2172</a:t>
            </a:r>
          </a:p>
          <a:p>
            <a:r>
              <a:rPr lang="en-US" dirty="0"/>
              <a:t>-------------------------------------- ** --------------------------------------</a:t>
            </a:r>
          </a:p>
          <a:p>
            <a:r>
              <a:rPr lang="en-US" dirty="0" err="1"/>
              <a:t>Tpc_PolyTrackVertexer_TOP</a:t>
            </a:r>
            <a:r>
              <a:rPr lang="en-US" dirty="0"/>
              <a:t>: per event time (</a:t>
            </a:r>
            <a:r>
              <a:rPr lang="en-US" dirty="0" err="1"/>
              <a:t>ms</a:t>
            </a:r>
            <a:r>
              <a:rPr lang="en-US" dirty="0"/>
              <a:t>):    1.54954</a:t>
            </a:r>
          </a:p>
          <a:p>
            <a:r>
              <a:rPr lang="en-US" dirty="0"/>
              <a:t>-------------------------------------- ** --------------------------------------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D5C670-8ABC-BE81-353D-2E5EDD6FBD43}"/>
              </a:ext>
            </a:extLst>
          </p:cNvPr>
          <p:cNvSpPr txBox="1"/>
          <p:nvPr/>
        </p:nvSpPr>
        <p:spPr>
          <a:xfrm>
            <a:off x="2776654" y="10928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A565BB-4D32-8040-8313-025C5C8DAB21}"/>
              </a:ext>
            </a:extLst>
          </p:cNvPr>
          <p:cNvSpPr txBox="1"/>
          <p:nvPr/>
        </p:nvSpPr>
        <p:spPr>
          <a:xfrm>
            <a:off x="7647657" y="569600"/>
            <a:ext cx="3706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6">
                    <a:lumMod val="75000"/>
                  </a:schemeClr>
                </a:solidFill>
              </a:rPr>
              <a:t>TPC SA Tracking</a:t>
            </a:r>
          </a:p>
        </p:txBody>
      </p:sp>
    </p:spTree>
    <p:extLst>
      <p:ext uri="{BB962C8B-B14F-4D97-AF65-F5344CB8AC3E}">
        <p14:creationId xmlns:p14="http://schemas.microsoft.com/office/powerpoint/2010/main" val="42136139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DB177-1608-5401-6914-7268543D9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D7E97-E603-C6A3-A579-2C93377E1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 O+O 111x111</a:t>
            </a:r>
          </a:p>
        </p:txBody>
      </p:sp>
      <p:sp useBgFill="1">
        <p:nvSpPr>
          <p:cNvPr id="3" name="Content Placeholder 2">
            <a:extLst>
              <a:ext uri="{FF2B5EF4-FFF2-40B4-BE49-F238E27FC236}">
                <a16:creationId xmlns:a16="http://schemas.microsoft.com/office/drawing/2014/main" id="{9CA8A8BB-A99D-8D06-D65F-6A5BEB511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-------------------------------------- ** --------------------------------------</a:t>
            </a:r>
          </a:p>
          <a:p>
            <a:r>
              <a:rPr lang="en-US" dirty="0" err="1"/>
              <a:t>Tpc_ModuleTrackReco_TOP</a:t>
            </a:r>
            <a:r>
              <a:rPr lang="en-US" dirty="0"/>
              <a:t>: per event time (</a:t>
            </a:r>
            <a:r>
              <a:rPr lang="en-US" dirty="0" err="1"/>
              <a:t>ms</a:t>
            </a:r>
            <a:r>
              <a:rPr lang="en-US" dirty="0"/>
              <a:t>): 1695.11</a:t>
            </a:r>
          </a:p>
          <a:p>
            <a:r>
              <a:rPr lang="en-US" dirty="0"/>
              <a:t>-------------------------------------- ** --------------------------------------</a:t>
            </a:r>
          </a:p>
          <a:p>
            <a:r>
              <a:rPr lang="en-US" dirty="0" err="1"/>
              <a:t>Tpc_AssembledTrackReco_TOP</a:t>
            </a:r>
            <a:r>
              <a:rPr lang="en-US" dirty="0"/>
              <a:t>: per event time (</a:t>
            </a:r>
            <a:r>
              <a:rPr lang="en-US" dirty="0" err="1"/>
              <a:t>ms</a:t>
            </a:r>
            <a:r>
              <a:rPr lang="en-US" dirty="0"/>
              <a:t>): 1989.08</a:t>
            </a:r>
          </a:p>
          <a:p>
            <a:r>
              <a:rPr lang="en-US" dirty="0"/>
              <a:t>-------------------------------------- ** --------------------------------------</a:t>
            </a:r>
          </a:p>
          <a:p>
            <a:r>
              <a:rPr lang="en-US" dirty="0" err="1"/>
              <a:t>Tpc_PolyClusterizer_TOP</a:t>
            </a:r>
            <a:r>
              <a:rPr lang="en-US" dirty="0"/>
              <a:t>: per event time (</a:t>
            </a:r>
            <a:r>
              <a:rPr lang="en-US" dirty="0" err="1"/>
              <a:t>ms</a:t>
            </a:r>
            <a:r>
              <a:rPr lang="en-US" dirty="0"/>
              <a:t>):   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35009.7</a:t>
            </a:r>
          </a:p>
          <a:p>
            <a:r>
              <a:rPr lang="en-US" dirty="0"/>
              <a:t>-------------------------------------- ** --------------------------------------</a:t>
            </a:r>
          </a:p>
          <a:p>
            <a:r>
              <a:rPr lang="en-US" dirty="0" err="1"/>
              <a:t>Tpc_PolyTrackReco_TOP</a:t>
            </a:r>
            <a:r>
              <a:rPr lang="en-US" dirty="0"/>
              <a:t>: per event time (</a:t>
            </a:r>
            <a:r>
              <a:rPr lang="en-US" dirty="0" err="1"/>
              <a:t>ms</a:t>
            </a:r>
            <a:r>
              <a:rPr lang="en-US" dirty="0"/>
              <a:t>):    10.3582</a:t>
            </a:r>
          </a:p>
          <a:p>
            <a:r>
              <a:rPr lang="en-US" dirty="0"/>
              <a:t>-------------------------------------- ** --------------------------------------</a:t>
            </a:r>
          </a:p>
          <a:p>
            <a:r>
              <a:rPr lang="en-US" dirty="0" err="1"/>
              <a:t>Tpc_PolyTrackVertexer_TOP</a:t>
            </a:r>
            <a:r>
              <a:rPr lang="en-US" dirty="0"/>
              <a:t>: per event time (</a:t>
            </a:r>
            <a:r>
              <a:rPr lang="en-US" dirty="0" err="1"/>
              <a:t>ms</a:t>
            </a:r>
            <a:r>
              <a:rPr lang="en-US" dirty="0"/>
              <a:t>): 1.65706</a:t>
            </a:r>
          </a:p>
          <a:p>
            <a:r>
              <a:rPr lang="en-US" dirty="0"/>
              <a:t>-------------------------------------- ** --------------------------------------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AF2D1C-5EAE-D1FD-8040-CFCE2CCE889D}"/>
              </a:ext>
            </a:extLst>
          </p:cNvPr>
          <p:cNvSpPr txBox="1"/>
          <p:nvPr/>
        </p:nvSpPr>
        <p:spPr>
          <a:xfrm>
            <a:off x="2776654" y="10928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9A5184-1C26-193F-8E79-A75455DAFA27}"/>
              </a:ext>
            </a:extLst>
          </p:cNvPr>
          <p:cNvSpPr txBox="1"/>
          <p:nvPr/>
        </p:nvSpPr>
        <p:spPr>
          <a:xfrm>
            <a:off x="7647657" y="569600"/>
            <a:ext cx="3706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6">
                    <a:lumMod val="75000"/>
                  </a:schemeClr>
                </a:solidFill>
              </a:rPr>
              <a:t>TPC SA Tracking</a:t>
            </a:r>
          </a:p>
        </p:txBody>
      </p:sp>
    </p:spTree>
    <p:extLst>
      <p:ext uri="{BB962C8B-B14F-4D97-AF65-F5344CB8AC3E}">
        <p14:creationId xmlns:p14="http://schemas.microsoft.com/office/powerpoint/2010/main" val="7321339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82BF-65AE-7294-0F02-1EE9E0398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Recognition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24D801-C384-977C-86EC-05FAE6EE92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Chenxi Ma – extensive work on Fitting procedure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en-US" dirty="0"/>
                  <a:t> reconstruction</a:t>
                </a:r>
              </a:p>
              <a:p>
                <a:r>
                  <a:rPr lang="en-US" dirty="0"/>
                  <a:t>Yuri </a:t>
                </a:r>
                <a:r>
                  <a:rPr lang="en-US" dirty="0" err="1"/>
                  <a:t>Mitrankov</a:t>
                </a:r>
                <a:r>
                  <a:rPr lang="en-US" dirty="0"/>
                  <a:t> – SC Electric field tuning,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en-US" dirty="0"/>
                  <a:t> reconstruction, and plots</a:t>
                </a:r>
              </a:p>
              <a:p>
                <a:r>
                  <a:rPr lang="en-US" dirty="0" err="1"/>
                  <a:t>Chenliang</a:t>
                </a:r>
                <a:r>
                  <a:rPr lang="en-US" dirty="0"/>
                  <a:t> Jin  -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/>
                  <a:t> combined spectra</a:t>
                </a:r>
              </a:p>
              <a:p>
                <a:r>
                  <a:rPr lang="en-US" dirty="0"/>
                  <a:t>Luke </a:t>
                </a:r>
                <a:r>
                  <a:rPr lang="en-US" dirty="0" err="1"/>
                  <a:t>Legnoski</a:t>
                </a:r>
                <a:r>
                  <a:rPr lang="en-US" dirty="0"/>
                  <a:t> –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𝑑𝐸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en-US" dirty="0"/>
                  <a:t> plots and  gain  normalization  (not implemented yet)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24D801-C384-977C-86EC-05FAE6EE92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00301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24A8DF-FC65-224B-2F77-911ED50EC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0A0F60-8C4B-D7FD-BDE7-6BB0E1FB6C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8611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4B83F-3B15-F018-29FB-AE9839055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Arementeros-Podolanski</a:t>
            </a:r>
            <a:r>
              <a:rPr lang="en-US" dirty="0"/>
              <a:t> plot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5C5BDE8-AAB5-B72A-3DB7-03243C8143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73091" y="1819338"/>
            <a:ext cx="5543728" cy="38375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D6E91A-87FC-2BFE-8AF1-15B31645D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181" y="1690688"/>
            <a:ext cx="5820819" cy="40948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9F1CFBD-1EED-1FF2-596B-18BDF20DC92F}"/>
              </a:ext>
            </a:extLst>
          </p:cNvPr>
          <p:cNvSpPr txBox="1"/>
          <p:nvPr/>
        </p:nvSpPr>
        <p:spPr>
          <a:xfrm>
            <a:off x="6714065" y="5846544"/>
            <a:ext cx="48617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Kshort</a:t>
            </a:r>
            <a:r>
              <a:rPr lang="en-US" dirty="0"/>
              <a:t> and lambda bands are seen with TPC SA</a:t>
            </a:r>
          </a:p>
          <a:p>
            <a:r>
              <a:rPr lang="en-US" dirty="0"/>
              <a:t>Conversions appear at 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5029EB-D902-C641-815B-76019D3D1967}"/>
              </a:ext>
            </a:extLst>
          </p:cNvPr>
          <p:cNvSpPr txBox="1"/>
          <p:nvPr/>
        </p:nvSpPr>
        <p:spPr>
          <a:xfrm>
            <a:off x="6096000" y="1331525"/>
            <a:ext cx="5820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Maybe will do with like sign </a:t>
            </a:r>
            <a:r>
              <a:rPr lang="en-US" dirty="0" err="1"/>
              <a:t>bg</a:t>
            </a:r>
            <a:r>
              <a:rPr lang="en-US" dirty="0"/>
              <a:t> </a:t>
            </a:r>
            <a:r>
              <a:rPr lang="en-US" dirty="0" err="1"/>
              <a:t>subtracktion</a:t>
            </a:r>
            <a:r>
              <a:rPr lang="en-US" dirty="0"/>
              <a:t> if there will be enough time…</a:t>
            </a:r>
          </a:p>
        </p:txBody>
      </p:sp>
    </p:spTree>
    <p:extLst>
      <p:ext uri="{BB962C8B-B14F-4D97-AF65-F5344CB8AC3E}">
        <p14:creationId xmlns:p14="http://schemas.microsoft.com/office/powerpoint/2010/main" val="30558723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DE90C-7508-DD61-D0A8-2717205A5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11BFCA-825E-0863-45F5-12224F6DA7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117" y="0"/>
            <a:ext cx="5151517" cy="32152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AA2233-80B0-B36F-DF62-12B77EFA21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472" y="0"/>
            <a:ext cx="5494075" cy="3429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D3FCE9A-7A9A-396C-0979-1602B4C66E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3642799"/>
            <a:ext cx="5151519" cy="321520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27EA8B1-EE06-2287-2894-061B404C10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8296" y="3586049"/>
            <a:ext cx="5242447" cy="327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3810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9D62E-CB74-FB3E-F83C-D92F3D18F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24057-B665-C8E8-1855-3C2ED633D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33D31D-20E9-C420-49DF-7AB5AEBC6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" y="-30910"/>
            <a:ext cx="5899920" cy="34331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489266-8E16-FC80-8795-7C2F092CE5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3047" y="-4190"/>
            <a:ext cx="5899917" cy="34331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ACF546-6023-6CE8-5049-661E587B77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24808"/>
            <a:ext cx="5899920" cy="3433191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32BAF67-F600-4DB5-9F7B-41ACC9CF4B0E}"/>
              </a:ext>
            </a:extLst>
          </p:cNvPr>
          <p:cNvCxnSpPr/>
          <p:nvPr/>
        </p:nvCxnSpPr>
        <p:spPr>
          <a:xfrm>
            <a:off x="23750" y="3408218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640DCB-8DE7-B4DF-5C31-4CA88B9DBD88}"/>
              </a:ext>
            </a:extLst>
          </p:cNvPr>
          <p:cNvCxnSpPr/>
          <p:nvPr/>
        </p:nvCxnSpPr>
        <p:spPr>
          <a:xfrm>
            <a:off x="5983047" y="-261257"/>
            <a:ext cx="0" cy="726769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D992B27B-5C26-C8FA-97A8-1DBCA54816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6175" y="3573252"/>
            <a:ext cx="5899918" cy="343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3989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957A4-019D-3428-0F6C-9DF5FEC37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38461" cy="1325563"/>
          </a:xfrm>
        </p:spPr>
        <p:txBody>
          <a:bodyPr/>
          <a:lstStyle/>
          <a:p>
            <a:r>
              <a:rPr lang="en-US" dirty="0"/>
              <a:t>SC Electric field. Additional plots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2341ABC-1F08-3F0F-FE80-F246DEA63A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12611" y="3428790"/>
            <a:ext cx="4613281" cy="34356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02B4A1-D6A0-0595-A8D3-364A0F1B40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73" b="-1"/>
          <a:stretch>
            <a:fillRect/>
          </a:stretch>
        </p:blipFill>
        <p:spPr>
          <a:xfrm>
            <a:off x="1529208" y="3428790"/>
            <a:ext cx="4604124" cy="34022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58EEBB-CAEB-43F3-09EE-41541DAF33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82" y="0"/>
            <a:ext cx="4613281" cy="34287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ECDFD00-5779-837B-46B7-093436CB3DD6}"/>
              </a:ext>
            </a:extLst>
          </p:cNvPr>
          <p:cNvSpPr txBox="1"/>
          <p:nvPr/>
        </p:nvSpPr>
        <p:spPr>
          <a:xfrm>
            <a:off x="1037737" y="2126974"/>
            <a:ext cx="3946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Rossegger</a:t>
            </a:r>
            <a:r>
              <a:rPr lang="en-US" dirty="0"/>
              <a:t> Green function and kernels</a:t>
            </a:r>
          </a:p>
        </p:txBody>
      </p:sp>
    </p:spTree>
    <p:extLst>
      <p:ext uri="{BB962C8B-B14F-4D97-AF65-F5344CB8AC3E}">
        <p14:creationId xmlns:p14="http://schemas.microsoft.com/office/powerpoint/2010/main" val="25799370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5B916-9BC8-F5E3-3DAD-421238EC0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dEdx</a:t>
            </a:r>
            <a:r>
              <a:rPr lang="en-US" dirty="0"/>
              <a:t> O+O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021A8-D99E-F75B-096E-4C91F4AD2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65059" cy="4351338"/>
          </a:xfrm>
        </p:spPr>
        <p:txBody>
          <a:bodyPr>
            <a:normAutofit/>
          </a:bodyPr>
          <a:lstStyle/>
          <a:p>
            <a:r>
              <a:rPr lang="en-US" sz="2400" i="1" dirty="0" err="1"/>
              <a:t>Au+Au</a:t>
            </a:r>
            <a:r>
              <a:rPr lang="en-US" sz="2400" i="1" dirty="0"/>
              <a:t> run </a:t>
            </a:r>
            <a:r>
              <a:rPr lang="en-US" sz="2400" dirty="0"/>
              <a:t>76905 (</a:t>
            </a:r>
            <a:r>
              <a:rPr lang="en-US" sz="2400" i="1" dirty="0"/>
              <a:t>6x6, 1mrad)</a:t>
            </a:r>
          </a:p>
          <a:p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1C6505-C233-0147-1D18-9CBFB6E8E7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218"/>
          <a:stretch>
            <a:fillRect/>
          </a:stretch>
        </p:blipFill>
        <p:spPr>
          <a:xfrm>
            <a:off x="4664929" y="2307506"/>
            <a:ext cx="6819357" cy="411956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302FF5B-35DF-AC79-6686-4C40709C64CA}"/>
              </a:ext>
            </a:extLst>
          </p:cNvPr>
          <p:cNvSpPr txBox="1">
            <a:spLocks/>
          </p:cNvSpPr>
          <p:nvPr/>
        </p:nvSpPr>
        <p:spPr>
          <a:xfrm>
            <a:off x="-1429639" y="3581802"/>
            <a:ext cx="7236408" cy="10646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854742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6161066-00CA-EE07-34C6-B29C219DE71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en-US" dirty="0"/>
                  <a:t> reconstruction cuts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6161066-00CA-EE07-34C6-B29C219DE7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10D4644-4238-6ADF-162D-BD51552FD3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67449" y="4413129"/>
            <a:ext cx="3039876" cy="22031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E2BA4A-4BDC-649A-B1DB-E5E0E89AE7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609" y="1595691"/>
            <a:ext cx="3039876" cy="22031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645653-FA0D-27BB-2506-176EFA7AF4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0790" y="1595691"/>
            <a:ext cx="3039876" cy="22031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869480-E5C8-DE71-0E8B-B71051C53D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1595691"/>
            <a:ext cx="3039876" cy="22031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CD0E34-BB0F-107B-76E7-DF4B379920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0515" y="1595691"/>
            <a:ext cx="3039876" cy="22031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C6E8EC1-FA04-1C9E-EDF7-6FB5FC681D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12659" y="4413128"/>
            <a:ext cx="3039876" cy="22031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BDE5F56-FBF6-6EED-A569-3B7B0B1FB1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07174" y="4413128"/>
            <a:ext cx="3039876" cy="220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562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9252D-865F-5466-35D4-C128104C3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922789"/>
          </a:xfrm>
        </p:spPr>
        <p:txBody>
          <a:bodyPr/>
          <a:lstStyle/>
          <a:p>
            <a:r>
              <a:rPr lang="en-US" dirty="0"/>
              <a:t>Space Charge is not in Free Space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346DDB4-CE88-E341-F696-5208259E51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8780" y="5252726"/>
                <a:ext cx="10515600" cy="1572703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For point charge at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lang="en-US" dirty="0"/>
                  <a:t> get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r>
                  <a:rPr lang="en-US" dirty="0"/>
                  <a:t>One can pre-integrate over any level of assumed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  <a:p>
                <a:r>
                  <a:rPr lang="en-US" dirty="0"/>
                  <a:t>Distortion E goes into PHGarfield with a scaling factor.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346DDB4-CE88-E341-F696-5208259E51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8780" y="5252726"/>
                <a:ext cx="10515600" cy="1572703"/>
              </a:xfrm>
              <a:blipFill>
                <a:blip r:embed="rId2"/>
                <a:stretch>
                  <a:fillRect l="-1043" t="-5814" b="-85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86DDE064-8553-A078-48E4-D64679CA0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521" y="1044041"/>
            <a:ext cx="3200662" cy="17072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957DEA-BD8F-9B77-07A2-48F46113E65B}"/>
              </a:ext>
            </a:extLst>
          </p:cNvPr>
          <p:cNvSpPr txBox="1"/>
          <p:nvPr/>
        </p:nvSpPr>
        <p:spPr>
          <a:xfrm flipH="1">
            <a:off x="605764" y="2751335"/>
            <a:ext cx="2626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Conductors Distort Field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98346-F8E3-B71F-5D51-51CCB41E93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5264"/>
          <a:stretch>
            <a:fillRect/>
          </a:stretch>
        </p:blipFill>
        <p:spPr>
          <a:xfrm>
            <a:off x="8863441" y="32571"/>
            <a:ext cx="3304318" cy="25889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12B66EE-EBF2-391A-8F5C-C811621EFBC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2768"/>
          <a:stretch>
            <a:fillRect/>
          </a:stretch>
        </p:blipFill>
        <p:spPr>
          <a:xfrm>
            <a:off x="3889543" y="973124"/>
            <a:ext cx="2195897" cy="18706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8FB2E1A-E23E-81E4-F8E6-09BC30CAE9E8}"/>
              </a:ext>
            </a:extLst>
          </p:cNvPr>
          <p:cNvSpPr txBox="1"/>
          <p:nvPr/>
        </p:nvSpPr>
        <p:spPr>
          <a:xfrm>
            <a:off x="3783671" y="2864715"/>
            <a:ext cx="2407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Point Charge with TPC Boundary Conditions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23F3190-6463-2019-FB77-8128D2B326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51" y="3429000"/>
            <a:ext cx="12192000" cy="175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8722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9856B-44F2-361C-403A-92F2FD227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A67672-C38C-2156-068B-5DFBB5BB2DD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en-US" dirty="0"/>
                  <a:t> reconstruction cuts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A67672-C38C-2156-068B-5DFBB5BB2D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9A3D87E-5981-1B57-B03A-BC8987B85E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94091" y="4139985"/>
            <a:ext cx="2810547" cy="20369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6B120BA-BCD3-9C8C-58DD-FAF5C5B75A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020" y="1523234"/>
            <a:ext cx="3638468" cy="263702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C61D4C2-B76D-0872-9FEC-E72090E14F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6668" y="1530285"/>
            <a:ext cx="3638468" cy="263702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DCF2BD-5F6E-D5AE-7AF3-E1A1C426C8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2597" y="1496992"/>
            <a:ext cx="3638468" cy="263702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5053207-C2B1-6313-5ABD-CFA02A55A2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4180530"/>
            <a:ext cx="3638468" cy="263702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07CBB4A-14E7-86D2-71AB-0933B7291E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2390" y="4106094"/>
            <a:ext cx="3638468" cy="263702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717EC58-B545-47CE-70D7-99907BB838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72597" y="4220977"/>
            <a:ext cx="3638468" cy="2637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9812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9B1E328-0C3E-C9E0-09F4-ED3BF3D3C4D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8416" y="302208"/>
                <a:ext cx="11437496" cy="462290"/>
              </a:xfrm>
            </p:spPr>
            <p:txBody>
              <a:bodyPr>
                <a:normAutofit lnSpcReduction="10000"/>
              </a:bodyPr>
              <a:lstStyle/>
              <a:p>
                <a:pPr algn="ctr"/>
                <a:r>
                  <a:rPr lang="en-US" b="1" dirty="0"/>
                  <a:t>Store 79506 - 79516.  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𝑴𝑩𝑫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𝑵𝑺</m:t>
                    </m:r>
                  </m:oMath>
                </a14:m>
                <a:r>
                  <a:rPr lang="en-US" dirty="0"/>
                  <a:t> Start - 348.314 kHz, End - 196.586 kHz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9B1E328-0C3E-C9E0-09F4-ED3BF3D3C4D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8416" y="302208"/>
                <a:ext cx="11437496" cy="462290"/>
              </a:xfrm>
              <a:blipFill>
                <a:blip r:embed="rId2"/>
                <a:stretch>
                  <a:fillRect t="-32432" b="-324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4789D96F-EB43-455A-1247-E34FCBBBBB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6670" y="764498"/>
            <a:ext cx="6529466" cy="23329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EE3C93-410F-AC12-5366-83DB65BFA1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5203" y="3778779"/>
            <a:ext cx="7772400" cy="27770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32FDE5D0-1510-ED46-2AB4-4C3571CAAE4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1170" y="3372745"/>
                <a:ext cx="11437496" cy="4622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b="1" dirty="0"/>
                  <a:t>Run 79513.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𝑴𝑩𝑫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𝑵𝑺</m:t>
                    </m:r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  232.228 kHz</a:t>
                </a:r>
                <a:endParaRPr lang="en-US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32FDE5D0-1510-ED46-2AB4-4C3571CAAE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170" y="3372745"/>
                <a:ext cx="11437496" cy="462290"/>
              </a:xfrm>
              <a:prstGeom prst="rect">
                <a:avLst/>
              </a:prstGeom>
              <a:blipFill>
                <a:blip r:embed="rId5"/>
                <a:stretch>
                  <a:fillRect t="-29730" b="-35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07558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366D6-D482-727F-2FC6-4DF40F114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BEE2C-726B-86B6-1EEA-5109FBAE5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usage disclosure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3379C8-A720-CD99-1D99-44158DF6C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93970" cy="4500224"/>
          </a:xfrm>
        </p:spPr>
        <p:txBody>
          <a:bodyPr/>
          <a:lstStyle/>
          <a:p>
            <a:r>
              <a:rPr lang="en-US" dirty="0"/>
              <a:t>Codex was used</a:t>
            </a:r>
          </a:p>
        </p:txBody>
      </p:sp>
    </p:spTree>
    <p:extLst>
      <p:ext uri="{BB962C8B-B14F-4D97-AF65-F5344CB8AC3E}">
        <p14:creationId xmlns:p14="http://schemas.microsoft.com/office/powerpoint/2010/main" val="3708861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A7AEB-FD72-D9F1-A1CC-6286A4A36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 Electric field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2B90946-29A1-3426-92E5-58B48DB52E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668"/>
          <a:stretch>
            <a:fillRect/>
          </a:stretch>
        </p:blipFill>
        <p:spPr>
          <a:xfrm>
            <a:off x="6096000" y="0"/>
            <a:ext cx="4568042" cy="3352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F8ABAB-C6EA-AB97-97D9-AC44F27B0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2992" y="3382201"/>
            <a:ext cx="4859179" cy="34708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C9A3786-64A5-D93F-0139-C9F4302E71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054585"/>
            <a:ext cx="5324781" cy="38034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9BAC51D-EA54-D89C-6B75-F3A8982C4F7F}"/>
              </a:ext>
            </a:extLst>
          </p:cNvPr>
          <p:cNvSpPr txBox="1"/>
          <p:nvPr/>
        </p:nvSpPr>
        <p:spPr>
          <a:xfrm>
            <a:off x="707572" y="1441306"/>
            <a:ext cx="44865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field is then normalized in South and North side to correspond the SC in a particular run</a:t>
            </a:r>
            <a:br>
              <a:rPr lang="en-US" dirty="0"/>
            </a:br>
            <a:r>
              <a:rPr lang="en-US" dirty="0"/>
              <a:t>These pictures show coefficient south =1, coefficient north=1</a:t>
            </a:r>
          </a:p>
        </p:txBody>
      </p:sp>
    </p:spTree>
    <p:extLst>
      <p:ext uri="{BB962C8B-B14F-4D97-AF65-F5344CB8AC3E}">
        <p14:creationId xmlns:p14="http://schemas.microsoft.com/office/powerpoint/2010/main" val="2803214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7538B-D132-628B-D9F1-EA2E8C7AF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4" y="432237"/>
            <a:ext cx="10515600" cy="1325563"/>
          </a:xfrm>
        </p:spPr>
        <p:txBody>
          <a:bodyPr/>
          <a:lstStyle/>
          <a:p>
            <a:r>
              <a:rPr lang="en-US" dirty="0"/>
              <a:t>PHGarfield</a:t>
            </a:r>
            <a:br>
              <a:rPr lang="en-US" dirty="0"/>
            </a:br>
            <a:r>
              <a:rPr lang="en-US" dirty="0"/>
              <a:t>Polylines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F1F5469-7EA1-2424-3BEF-FED44B6155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8370" y="47501"/>
            <a:ext cx="8193630" cy="67629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FA69D3-5B97-BD0C-FC5A-9B23047A488B}"/>
              </a:ext>
            </a:extLst>
          </p:cNvPr>
          <p:cNvSpPr txBox="1"/>
          <p:nvPr/>
        </p:nvSpPr>
        <p:spPr>
          <a:xfrm>
            <a:off x="593766" y="2541319"/>
            <a:ext cx="327205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Magnetic field </a:t>
            </a:r>
            <a:r>
              <a:rPr lang="en-US" sz="2800" dirty="0"/>
              <a:t>map</a:t>
            </a:r>
          </a:p>
          <a:p>
            <a:endParaRPr lang="en-US" sz="2800" dirty="0"/>
          </a:p>
          <a:p>
            <a:r>
              <a:rPr lang="en-US" sz="2800" dirty="0"/>
              <a:t>No SC Electric field</a:t>
            </a:r>
          </a:p>
        </p:txBody>
      </p:sp>
    </p:spTree>
    <p:extLst>
      <p:ext uri="{BB962C8B-B14F-4D97-AF65-F5344CB8AC3E}">
        <p14:creationId xmlns:p14="http://schemas.microsoft.com/office/powerpoint/2010/main" val="1141892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C4285-E51E-B759-9A35-7DFFFACC1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1E5B3-38F6-EDFF-6BFC-40A001A80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Polylines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C3D1B70-E651-4135-65C6-F88606756F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3998370" y="47501"/>
            <a:ext cx="8193630" cy="67629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40D6F5-1F34-A4C6-5B6C-B40FE3C27422}"/>
              </a:ext>
            </a:extLst>
          </p:cNvPr>
          <p:cNvSpPr txBox="1"/>
          <p:nvPr/>
        </p:nvSpPr>
        <p:spPr>
          <a:xfrm>
            <a:off x="593766" y="2541319"/>
            <a:ext cx="305404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SC Electric field</a:t>
            </a:r>
          </a:p>
          <a:p>
            <a:endParaRPr lang="en-US" sz="2800" dirty="0"/>
          </a:p>
          <a:p>
            <a:r>
              <a:rPr lang="en-US" sz="2800" dirty="0"/>
              <a:t>For </a:t>
            </a:r>
            <a:r>
              <a:rPr lang="en-US" sz="2800" dirty="0" err="1"/>
              <a:t>p+p</a:t>
            </a:r>
            <a:endParaRPr lang="en-US" sz="2800" dirty="0"/>
          </a:p>
          <a:p>
            <a:br>
              <a:rPr lang="en-US" sz="2800" dirty="0"/>
            </a:br>
            <a:r>
              <a:rPr lang="en-US" sz="2800" dirty="0"/>
              <a:t>Coefficients</a:t>
            </a:r>
          </a:p>
          <a:p>
            <a:r>
              <a:rPr lang="en-US" sz="2800" dirty="0"/>
              <a:t> Soth 1.0 North 1.6</a:t>
            </a:r>
          </a:p>
        </p:txBody>
      </p:sp>
    </p:spTree>
    <p:extLst>
      <p:ext uri="{BB962C8B-B14F-4D97-AF65-F5344CB8AC3E}">
        <p14:creationId xmlns:p14="http://schemas.microsoft.com/office/powerpoint/2010/main" val="4075086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3E783-5107-29D4-BA8F-1EA301E11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DE395-017A-FE5F-6118-CC4FAC903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Polylines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1558AAC-9B36-7825-63D4-E088DC19FF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3998370" y="47501"/>
            <a:ext cx="8193630" cy="67629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61CCFC-EC81-7D9C-2BCB-5A7B0774CECD}"/>
              </a:ext>
            </a:extLst>
          </p:cNvPr>
          <p:cNvSpPr txBox="1"/>
          <p:nvPr/>
        </p:nvSpPr>
        <p:spPr>
          <a:xfrm>
            <a:off x="593766" y="2541319"/>
            <a:ext cx="305404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SC Electric field</a:t>
            </a:r>
          </a:p>
          <a:p>
            <a:endParaRPr lang="en-US" sz="2800" dirty="0"/>
          </a:p>
          <a:p>
            <a:r>
              <a:rPr lang="en-US" sz="2800" dirty="0"/>
              <a:t>For O+O</a:t>
            </a:r>
          </a:p>
          <a:p>
            <a:br>
              <a:rPr lang="en-US" sz="2800" dirty="0"/>
            </a:br>
            <a:r>
              <a:rPr lang="en-US" sz="2800" dirty="0"/>
              <a:t>Coefficients</a:t>
            </a:r>
          </a:p>
          <a:p>
            <a:r>
              <a:rPr lang="en-US" sz="2800" dirty="0"/>
              <a:t> Soth 5.4 North 5.8</a:t>
            </a:r>
          </a:p>
        </p:txBody>
      </p:sp>
    </p:spTree>
    <p:extLst>
      <p:ext uri="{BB962C8B-B14F-4D97-AF65-F5344CB8AC3E}">
        <p14:creationId xmlns:p14="http://schemas.microsoft.com/office/powerpoint/2010/main" val="4030533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3036</TotalTime>
  <Words>2536</Words>
  <Application>Microsoft Office PowerPoint</Application>
  <PresentationFormat>Widescreen</PresentationFormat>
  <Paragraphs>396</Paragraphs>
  <Slides>52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Aptos</vt:lpstr>
      <vt:lpstr>Aptos Display</vt:lpstr>
      <vt:lpstr>Arial</vt:lpstr>
      <vt:lpstr>Cambria Math</vt:lpstr>
      <vt:lpstr>Wingdings</vt:lpstr>
      <vt:lpstr>Office Theme</vt:lpstr>
      <vt:lpstr>TPC Local Calibrations: New Distortion Handling</vt:lpstr>
      <vt:lpstr>Executive Summary</vt:lpstr>
      <vt:lpstr>Distortions vs Alignments</vt:lpstr>
      <vt:lpstr>Principle Aspects of Space Charge</vt:lpstr>
      <vt:lpstr>Space Charge is not in Free Space</vt:lpstr>
      <vt:lpstr>SC Electric field</vt:lpstr>
      <vt:lpstr>PHGarfield Polylines </vt:lpstr>
      <vt:lpstr>Polylines </vt:lpstr>
      <vt:lpstr>Polylines </vt:lpstr>
      <vt:lpstr>Polylines </vt:lpstr>
      <vt:lpstr>Polylines </vt:lpstr>
      <vt:lpstr>How to apply this information:</vt:lpstr>
      <vt:lpstr>TPC-only Algorithm overview</vt:lpstr>
      <vt:lpstr>Overview of the Process.</vt:lpstr>
      <vt:lpstr>With only magnetic field. Before SC 1st order SC</vt:lpstr>
      <vt:lpstr>After SC 1st order correction</vt:lpstr>
      <vt:lpstr>Momentum Spectra &amp; DCA Before and after</vt:lpstr>
      <vt:lpstr>Before and after - rDCA</vt:lpstr>
      <vt:lpstr>Electric field for Space charge coefficients</vt:lpstr>
      <vt:lpstr>Electric field for Space charge coefficients</vt:lpstr>
      <vt:lpstr>rDCA vs q/p_T</vt:lpstr>
      <vt:lpstr>rDCA vs ϕ</vt:lpstr>
      <vt:lpstr>rΔϕ Residuals  Cluster ϕ vs Layer</vt:lpstr>
      <vt:lpstr>Δz Residuals  Cluster ϕ vs z_signed</vt:lpstr>
      <vt:lpstr>rΔϕ Residuals  divided by side and charge </vt:lpstr>
      <vt:lpstr>Δz Residuals Divided by side</vt:lpstr>
      <vt:lpstr>dE/dx  (no gain corrections)</vt:lpstr>
      <vt:lpstr>dE\/dx  charge assymetry</vt:lpstr>
      <vt:lpstr>π+K combined spectra using dE/dx PID</vt:lpstr>
      <vt:lpstr>K_S^0 reconstruction </vt:lpstr>
      <vt:lpstr>K_S^0 reconstruction </vt:lpstr>
      <vt:lpstr>K_S^0 reconstruction  Au+Au and O+O  </vt:lpstr>
      <vt:lpstr>Event Displays</vt:lpstr>
      <vt:lpstr>Track double counting check</vt:lpstr>
      <vt:lpstr>Request(s)</vt:lpstr>
      <vt:lpstr>Integration with Standard Tracking</vt:lpstr>
      <vt:lpstr>Conclusions</vt:lpstr>
      <vt:lpstr>Speed p+p</vt:lpstr>
      <vt:lpstr>Speed p+p</vt:lpstr>
      <vt:lpstr>Speed Au+Au 6x6 1mrad</vt:lpstr>
      <vt:lpstr>Speed O+O 111x111</vt:lpstr>
      <vt:lpstr>Recognition</vt:lpstr>
      <vt:lpstr>Backup</vt:lpstr>
      <vt:lpstr>Arementeros-Podolanski plot</vt:lpstr>
      <vt:lpstr>PowerPoint Presentation</vt:lpstr>
      <vt:lpstr>PowerPoint Presentation</vt:lpstr>
      <vt:lpstr>SC Electric field. Additional plots</vt:lpstr>
      <vt:lpstr>dEdx O+O</vt:lpstr>
      <vt:lpstr>K_S^0 reconstruction cuts</vt:lpstr>
      <vt:lpstr>K_S^0 reconstruction cuts</vt:lpstr>
      <vt:lpstr>PowerPoint Presentation</vt:lpstr>
      <vt:lpstr>AI usage disclosure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Ларионова Мария Максимовна</dc:creator>
  <cp:lastModifiedBy>Tom Hemmick</cp:lastModifiedBy>
  <cp:revision>41</cp:revision>
  <dcterms:created xsi:type="dcterms:W3CDTF">2026-07-14T15:59:48Z</dcterms:created>
  <dcterms:modified xsi:type="dcterms:W3CDTF">2026-07-16T18:56:29Z</dcterms:modified>
</cp:coreProperties>
</file>